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71" r:id="rId3"/>
    <p:sldId id="272" r:id="rId4"/>
    <p:sldId id="277" r:id="rId5"/>
    <p:sldId id="278" r:id="rId6"/>
    <p:sldId id="279" r:id="rId7"/>
    <p:sldId id="280" r:id="rId8"/>
    <p:sldId id="261" r:id="rId9"/>
  </p:sldIdLst>
  <p:sldSz cx="9144000" cy="6858000" type="screen4x3"/>
  <p:notesSz cx="6797675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9AE0A5D-3F5C-4D9D-8025-DBCA03E9F1AC}" type="datetimeFigureOut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E07ABE7-D604-41E9-ACAB-9C12324A6B6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79162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922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70907B-DEBA-44C5-8C7B-6318B2224055}" type="slidenum">
              <a:rPr lang="zh-TW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301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CE74B37-5F80-40EC-9E73-031DC483C54A}" type="slidenum">
              <a:rPr lang="zh-TW" altLang="en-US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7481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403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983ADF-8160-4310-BEA0-E70C0B04E2A2}" type="slidenum">
              <a:rPr lang="zh-TW" alt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6788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506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9FC86E-D74A-4B9F-90AE-648D8EC770E3}" type="slidenum">
              <a:rPr lang="zh-TW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zh-TW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15038D-8B1D-4FEC-8641-F773C41A3458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60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60848C-BA7F-41A9-ADEA-C0BBE562D175}" type="slidenum">
              <a:rPr lang="zh-TW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zh-TW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07ABE7-D604-41E9-ACAB-9C12324A6B62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915988" fontAlgn="base">
              <a:spcBef>
                <a:spcPct val="0"/>
              </a:spcBef>
              <a:spcAft>
                <a:spcPct val="0"/>
              </a:spcAft>
              <a:defRPr/>
            </a:pPr>
            <a:fld id="{EE986030-749A-4C06-A3FD-53F69A7CC0C9}" type="slidenum">
              <a:rPr lang="zh-TW" altLang="en-US" smtClean="0">
                <a:latin typeface="Times New Roman" pitchFamily="18" charset="0"/>
              </a:rPr>
              <a:pPr defTabSz="915988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zh-TW" smtClean="0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22338" y="746125"/>
            <a:ext cx="4957762" cy="37195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9450" y="4714042"/>
            <a:ext cx="5438775" cy="4467939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C4A29-044D-49DB-88DB-B4472FA24A4C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DCA08-9013-4A62-BEB9-6874C1446F4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00698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8C15A-33CF-43B9-B57B-2EF56E2B9888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6F7C2-DA11-4139-A490-C753E1C03F7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2365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FA58F-90A5-42B9-8E0A-5A85EBAEA0FE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2BC89-2C49-461C-9F36-2980823C22A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82665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705C8-4E9F-4185-A2ED-14AEB1F5B1BD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B5CD8-A0FC-4EE9-B39C-4675F58F2FB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504953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EBAF2-5C86-48D0-A33B-F16661F41A91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6DC34-CA28-49DE-9A05-E38FA51D5E4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54247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A1ED1-56AF-498E-8808-ED5BF53CF1F0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A5CE7-D21D-4E48-B58F-600D275082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87254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8727E-3917-469D-A8CC-E0FC2163010A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BEDAB-825D-4FD4-8246-A487743DC8C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574758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A67C2-2749-4E4D-9C0C-2C5C3DE5A5E3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12B43-A46B-4F06-87A1-2FEE23D73F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67416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73904-DCD6-42FE-B4C8-D421FB1AB975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D2A25-4D0E-441F-909A-8CFF2B7159B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3026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D16C2-3290-4565-A869-19F22064788D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2E6FB-99F5-404F-8C57-EF0DF4218EB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50526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4454B-DCE9-418B-A267-E9CB033C512B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8B795-3DD6-4C35-AA94-240A7063506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610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17F6C49-5287-4BC9-95BE-C57809E67BC8}" type="datetime1">
              <a:rPr lang="zh-TW" altLang="en-US"/>
              <a:pPr>
                <a:defRPr/>
              </a:pPr>
              <a:t>2015/1/23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8487C40-A603-450F-9359-FF65317F9A7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zh-TW" altLang="en-US" b="1" smtClean="0"/>
              <a:t>駐外單位蒐集工程商機</a:t>
            </a:r>
            <a:r>
              <a:rPr lang="en-US" altLang="zh-TW" b="1" smtClean="0"/>
              <a:t/>
            </a:r>
            <a:br>
              <a:rPr lang="en-US" altLang="zh-TW" b="1" smtClean="0"/>
            </a:br>
            <a:r>
              <a:rPr lang="zh-TW" altLang="en-US" b="1" smtClean="0"/>
              <a:t>標準作業流程</a:t>
            </a: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群組 6"/>
          <p:cNvGrpSpPr>
            <a:grpSpLocks/>
          </p:cNvGrpSpPr>
          <p:nvPr/>
        </p:nvGrpSpPr>
        <p:grpSpPr bwMode="auto">
          <a:xfrm>
            <a:off x="827162" y="1124744"/>
            <a:ext cx="7561262" cy="5135995"/>
            <a:chOff x="249688" y="1245761"/>
            <a:chExt cx="7562241" cy="5136136"/>
          </a:xfrm>
        </p:grpSpPr>
        <p:sp>
          <p:nvSpPr>
            <p:cNvPr id="38" name="矩形 37"/>
            <p:cNvSpPr/>
            <p:nvPr/>
          </p:nvSpPr>
          <p:spPr>
            <a:xfrm>
              <a:off x="5579615" y="1773257"/>
              <a:ext cx="2232314" cy="460864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grpSp>
          <p:nvGrpSpPr>
            <p:cNvPr id="3" name="群組 2"/>
            <p:cNvGrpSpPr>
              <a:grpSpLocks/>
            </p:cNvGrpSpPr>
            <p:nvPr/>
          </p:nvGrpSpPr>
          <p:grpSpPr bwMode="auto">
            <a:xfrm>
              <a:off x="249688" y="1790364"/>
              <a:ext cx="2882152" cy="4587855"/>
              <a:chOff x="1813969" y="1642028"/>
              <a:chExt cx="4846016" cy="4962434"/>
            </a:xfrm>
            <a:solidFill>
              <a:schemeClr val="bg2"/>
            </a:solidFill>
          </p:grpSpPr>
          <p:sp>
            <p:nvSpPr>
              <p:cNvPr id="4" name="文字方塊 3"/>
              <p:cNvSpPr txBox="1"/>
              <p:nvPr/>
            </p:nvSpPr>
            <p:spPr>
              <a:xfrm>
                <a:off x="4219469" y="2781996"/>
                <a:ext cx="2440516" cy="1438943"/>
              </a:xfrm>
              <a:prstGeom prst="rect">
                <a:avLst/>
              </a:prstGeom>
              <a:grpFill/>
              <a:ln w="3175">
                <a:solidFill>
                  <a:srgbClr val="00206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 anchorCtr="1"/>
              <a:lstStyle/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找當地標案資訊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  <a:p>
                <a:pPr marL="177800" indent="-177800" algn="ctr">
                  <a:buFontTx/>
                  <a:buAutoNum type="arabicPeriod"/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官方網頁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  <a:p>
                <a:pPr marL="177800" indent="-177800" algn="ctr">
                  <a:buFontTx/>
                  <a:buAutoNum type="arabicPeriod"/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政府發包資訊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(</a:t>
                </a:r>
                <a:r>
                  <a:rPr lang="zh-TW" altLang="en-US" sz="1400" dirty="0">
                    <a:solidFill>
                      <a:prstClr val="black"/>
                    </a:solidFill>
                  </a:rPr>
                  <a:t>採購、標案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)</a:t>
                </a:r>
              </a:p>
            </p:txBody>
          </p:sp>
          <p:sp>
            <p:nvSpPr>
              <p:cNvPr id="5" name="矩形 4"/>
              <p:cNvSpPr/>
              <p:nvPr/>
            </p:nvSpPr>
            <p:spPr>
              <a:xfrm>
                <a:off x="1816656" y="1642028"/>
                <a:ext cx="2160667" cy="721187"/>
              </a:xfrm>
              <a:prstGeom prst="rect">
                <a:avLst/>
              </a:prstGeom>
              <a:grpFill/>
              <a:ln w="31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 anchorCtr="1"/>
              <a:lstStyle/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外交部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駐外單位</a:t>
                </a:r>
              </a:p>
            </p:txBody>
          </p:sp>
          <p:sp>
            <p:nvSpPr>
              <p:cNvPr id="6" name="文字方塊 5"/>
              <p:cNvSpPr txBox="1"/>
              <p:nvPr/>
            </p:nvSpPr>
            <p:spPr>
              <a:xfrm>
                <a:off x="4219469" y="1642028"/>
                <a:ext cx="2440516" cy="721187"/>
              </a:xfrm>
              <a:prstGeom prst="rect">
                <a:avLst/>
              </a:prstGeom>
              <a:grpFill/>
              <a:ln w="3175">
                <a:solidFill>
                  <a:srgbClr val="002060"/>
                </a:solidFill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none" anchor="ctr" anchorCtr="1"/>
              <a:lstStyle/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經濟部駐外單位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  <a:p>
                <a:pPr algn="ctr">
                  <a:defRPr/>
                </a:pPr>
                <a:r>
                  <a:rPr lang="en-US" altLang="zh-TW" sz="1400" dirty="0">
                    <a:solidFill>
                      <a:prstClr val="black"/>
                    </a:solidFill>
                  </a:rPr>
                  <a:t>(</a:t>
                </a:r>
                <a:r>
                  <a:rPr lang="zh-TW" altLang="en-US" sz="1400" dirty="0">
                    <a:solidFill>
                      <a:prstClr val="black"/>
                    </a:solidFill>
                  </a:rPr>
                  <a:t>含貿協駐外單位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)</a:t>
                </a:r>
              </a:p>
            </p:txBody>
          </p:sp>
          <p:sp>
            <p:nvSpPr>
              <p:cNvPr id="8" name="矩形 7"/>
              <p:cNvSpPr/>
              <p:nvPr/>
            </p:nvSpPr>
            <p:spPr>
              <a:xfrm>
                <a:off x="2806313" y="4686262"/>
                <a:ext cx="2501025" cy="719471"/>
              </a:xfrm>
              <a:prstGeom prst="rect">
                <a:avLst/>
              </a:prstGeom>
              <a:grpFill/>
              <a:ln w="3175">
                <a:solidFill>
                  <a:srgbClr val="002060"/>
                </a:solidFill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1"/>
              <a:lstStyle/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資訊上傳網路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  <a:p>
                <a:pPr algn="ctr">
                  <a:defRPr/>
                </a:pPr>
                <a:r>
                  <a:rPr lang="en-US" altLang="zh-TW" sz="1400" dirty="0">
                    <a:solidFill>
                      <a:prstClr val="black"/>
                    </a:solidFill>
                    <a:sym typeface="Wingdings" pitchFamily="2" charset="2"/>
                  </a:rPr>
                  <a:t>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GPA</a:t>
                </a:r>
                <a:r>
                  <a:rPr lang="zh-TW" altLang="en-US" sz="1400" dirty="0">
                    <a:solidFill>
                      <a:prstClr val="black"/>
                    </a:solidFill>
                  </a:rPr>
                  <a:t>網站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(</a:t>
                </a:r>
                <a:r>
                  <a:rPr lang="zh-TW" altLang="en-US" sz="1400" dirty="0">
                    <a:solidFill>
                      <a:prstClr val="black"/>
                    </a:solidFill>
                  </a:rPr>
                  <a:t>公開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)</a:t>
                </a:r>
              </a:p>
            </p:txBody>
          </p:sp>
          <p:sp>
            <p:nvSpPr>
              <p:cNvPr id="9" name="矩形 8"/>
              <p:cNvSpPr/>
              <p:nvPr/>
            </p:nvSpPr>
            <p:spPr>
              <a:xfrm>
                <a:off x="1813969" y="5884989"/>
                <a:ext cx="1800134" cy="719473"/>
              </a:xfrm>
              <a:prstGeom prst="rect">
                <a:avLst/>
              </a:prstGeom>
              <a:grpFill/>
              <a:ln w="3175">
                <a:solidFill>
                  <a:srgbClr val="002060"/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 anchorCtr="1"/>
              <a:lstStyle/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外貿協會洽案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4461615" y="5884984"/>
                <a:ext cx="2058248" cy="719473"/>
              </a:xfrm>
              <a:prstGeom prst="rect">
                <a:avLst/>
              </a:prstGeom>
              <a:grpFill/>
              <a:ln w="3175">
                <a:solidFill>
                  <a:srgbClr val="002060"/>
                </a:solidFill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 anchorCtr="1"/>
              <a:lstStyle/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電子檔覆知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會員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(</a:t>
                </a:r>
                <a:r>
                  <a:rPr lang="zh-TW" altLang="en-US" sz="1400" dirty="0">
                    <a:solidFill>
                      <a:prstClr val="black"/>
                    </a:solidFill>
                  </a:rPr>
                  <a:t>業者</a:t>
                </a:r>
                <a:r>
                  <a:rPr lang="en-US" altLang="zh-TW" sz="1400" dirty="0">
                    <a:solidFill>
                      <a:prstClr val="black"/>
                    </a:solidFill>
                  </a:rPr>
                  <a:t>)</a:t>
                </a:r>
                <a:r>
                  <a:rPr lang="zh-TW" altLang="en-US" sz="1400" dirty="0">
                    <a:solidFill>
                      <a:prstClr val="black"/>
                    </a:solidFill>
                  </a:rPr>
                  <a:t>運用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文字方塊 10"/>
              <p:cNvSpPr txBox="1"/>
              <p:nvPr/>
            </p:nvSpPr>
            <p:spPr>
              <a:xfrm>
                <a:off x="1816656" y="2781996"/>
                <a:ext cx="2160666" cy="1438943"/>
              </a:xfrm>
              <a:prstGeom prst="rect">
                <a:avLst/>
              </a:prstGeom>
              <a:grpFill/>
              <a:ln w="3175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 anchor="ctr" anchorCtr="1"/>
              <a:lstStyle/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援外國家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  <a:p>
                <a:pPr algn="ctr">
                  <a:defRPr/>
                </a:pPr>
                <a:r>
                  <a:rPr lang="zh-TW" altLang="en-US" sz="1400" dirty="0">
                    <a:solidFill>
                      <a:prstClr val="black"/>
                    </a:solidFill>
                  </a:rPr>
                  <a:t>標案資訊</a:t>
                </a:r>
                <a:endParaRPr lang="en-US" altLang="zh-TW" sz="1400" dirty="0">
                  <a:solidFill>
                    <a:prstClr val="black"/>
                  </a:solidFill>
                </a:endParaRPr>
              </a:p>
            </p:txBody>
          </p:sp>
          <p:cxnSp>
            <p:nvCxnSpPr>
              <p:cNvPr id="14" name="肘形接點 13"/>
              <p:cNvCxnSpPr>
                <a:stCxn id="11" idx="2"/>
                <a:endCxn id="8" idx="0"/>
              </p:cNvCxnSpPr>
              <p:nvPr/>
            </p:nvCxnSpPr>
            <p:spPr>
              <a:xfrm rot="16200000" flipH="1">
                <a:off x="3244247" y="3873682"/>
                <a:ext cx="465323" cy="1159835"/>
              </a:xfrm>
              <a:prstGeom prst="bentConnector3">
                <a:avLst>
                  <a:gd name="adj1" fmla="val 50000"/>
                </a:avLst>
              </a:prstGeom>
              <a:grpFill/>
              <a:ln w="3175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肘形接點 15"/>
              <p:cNvCxnSpPr>
                <a:stCxn id="4" idx="2"/>
                <a:endCxn id="8" idx="0"/>
              </p:cNvCxnSpPr>
              <p:nvPr/>
            </p:nvCxnSpPr>
            <p:spPr>
              <a:xfrm rot="5400000">
                <a:off x="4515616" y="3762149"/>
                <a:ext cx="465323" cy="1382902"/>
              </a:xfrm>
              <a:prstGeom prst="bentConnector3">
                <a:avLst>
                  <a:gd name="adj1" fmla="val 50000"/>
                </a:avLst>
              </a:prstGeom>
              <a:grpFill/>
              <a:ln w="3175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肘形接點 18"/>
              <p:cNvCxnSpPr>
                <a:stCxn id="8" idx="2"/>
                <a:endCxn id="9" idx="0"/>
              </p:cNvCxnSpPr>
              <p:nvPr/>
            </p:nvCxnSpPr>
            <p:spPr>
              <a:xfrm rot="5400000">
                <a:off x="3145803" y="4973966"/>
                <a:ext cx="479256" cy="1342789"/>
              </a:xfrm>
              <a:prstGeom prst="bentConnector3">
                <a:avLst>
                  <a:gd name="adj1" fmla="val 50000"/>
                </a:avLst>
              </a:prstGeom>
              <a:grpFill/>
              <a:ln w="3175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肘形接點 20"/>
              <p:cNvCxnSpPr>
                <a:stCxn id="8" idx="2"/>
                <a:endCxn id="10" idx="0"/>
              </p:cNvCxnSpPr>
              <p:nvPr/>
            </p:nvCxnSpPr>
            <p:spPr>
              <a:xfrm rot="16200000" flipH="1">
                <a:off x="4534156" y="4928401"/>
                <a:ext cx="479251" cy="1433914"/>
              </a:xfrm>
              <a:prstGeom prst="bentConnector3">
                <a:avLst>
                  <a:gd name="adj1" fmla="val 50000"/>
                </a:avLst>
              </a:prstGeom>
              <a:grpFill/>
              <a:ln w="3175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單箭頭接點 22"/>
              <p:cNvCxnSpPr>
                <a:stCxn id="5" idx="2"/>
                <a:endCxn id="11" idx="0"/>
              </p:cNvCxnSpPr>
              <p:nvPr/>
            </p:nvCxnSpPr>
            <p:spPr>
              <a:xfrm>
                <a:off x="2896990" y="2363215"/>
                <a:ext cx="0" cy="418781"/>
              </a:xfrm>
              <a:prstGeom prst="straightConnector1">
                <a:avLst/>
              </a:prstGeom>
              <a:grpFill/>
              <a:ln w="3175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5" name="直線單箭頭接點 24"/>
              <p:cNvCxnSpPr>
                <a:stCxn id="6" idx="2"/>
                <a:endCxn id="4" idx="0"/>
              </p:cNvCxnSpPr>
              <p:nvPr/>
            </p:nvCxnSpPr>
            <p:spPr>
              <a:xfrm>
                <a:off x="5439728" y="2363215"/>
                <a:ext cx="0" cy="418781"/>
              </a:xfrm>
              <a:prstGeom prst="straightConnector1">
                <a:avLst/>
              </a:prstGeom>
              <a:grpFill/>
              <a:ln w="3175">
                <a:solidFill>
                  <a:srgbClr val="002060"/>
                </a:solidFill>
                <a:tailEnd type="arrow"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</p:cxnSp>
        </p:grpSp>
        <p:sp>
          <p:nvSpPr>
            <p:cNvPr id="22" name="文字方塊 21"/>
            <p:cNvSpPr txBox="1"/>
            <p:nvPr/>
          </p:nvSpPr>
          <p:spPr>
            <a:xfrm>
              <a:off x="5700280" y="1917724"/>
              <a:ext cx="1976694" cy="132347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zh-TW" altLang="en-US" sz="1600" dirty="0">
                  <a:solidFill>
                    <a:prstClr val="black"/>
                  </a:solidFill>
                </a:rPr>
                <a:t>針對目標國家，蒐集該國</a:t>
              </a:r>
              <a:r>
                <a:rPr lang="zh-TW" altLang="zh-TW" sz="1600" kern="100" dirty="0">
                  <a:solidFill>
                    <a:prstClr val="black"/>
                  </a:solidFill>
                  <a:cs typeface="Times New Roman"/>
                </a:rPr>
                <a:t>中長程建設計畫</a:t>
              </a:r>
              <a:r>
                <a:rPr lang="zh-TW" altLang="en-US" sz="1600" kern="100" dirty="0">
                  <a:solidFill>
                    <a:prstClr val="black"/>
                  </a:solidFill>
                  <a:cs typeface="Times New Roman"/>
                </a:rPr>
                <a:t>、</a:t>
              </a:r>
              <a:r>
                <a:rPr lang="zh-TW" altLang="zh-TW" sz="1600" kern="100" dirty="0">
                  <a:solidFill>
                    <a:prstClr val="black"/>
                  </a:solidFill>
                  <a:cs typeface="Times New Roman"/>
                </a:rPr>
                <a:t>個別標案計畫</a:t>
              </a:r>
              <a:r>
                <a:rPr lang="zh-TW" altLang="en-US" sz="1600" kern="100" dirty="0">
                  <a:solidFill>
                    <a:prstClr val="black"/>
                  </a:solidFill>
                  <a:cs typeface="Times New Roman"/>
                </a:rPr>
                <a:t>或</a:t>
              </a:r>
              <a:r>
                <a:rPr lang="zh-TW" altLang="zh-TW" sz="1600" kern="100" dirty="0">
                  <a:solidFill>
                    <a:prstClr val="black"/>
                  </a:solidFill>
                  <a:cs typeface="Times New Roman"/>
                </a:rPr>
                <a:t>促參標案計畫</a:t>
              </a:r>
              <a:r>
                <a:rPr lang="zh-TW" altLang="en-US" sz="1600" kern="100" dirty="0">
                  <a:solidFill>
                    <a:prstClr val="black"/>
                  </a:solidFill>
                  <a:cs typeface="Times New Roman"/>
                </a:rPr>
                <a:t>等商情資訊</a:t>
              </a:r>
              <a:endParaRPr lang="en-US" altLang="zh-TW" sz="1600" dirty="0">
                <a:solidFill>
                  <a:prstClr val="black"/>
                </a:solidFill>
              </a:endParaRPr>
            </a:p>
          </p:txBody>
        </p:sp>
        <p:sp>
          <p:nvSpPr>
            <p:cNvPr id="24" name="文字方塊 23"/>
            <p:cNvSpPr txBox="1"/>
            <p:nvPr/>
          </p:nvSpPr>
          <p:spPr>
            <a:xfrm>
              <a:off x="5700280" y="3571944"/>
              <a:ext cx="1976694" cy="58479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zh-TW" altLang="en-US" sz="1600" dirty="0">
                  <a:solidFill>
                    <a:prstClr val="black"/>
                  </a:solidFill>
                </a:rPr>
                <a:t>提供建案商情摘要內容資料</a:t>
              </a:r>
              <a:r>
                <a:rPr lang="en-US" altLang="zh-TW" sz="1600" dirty="0">
                  <a:solidFill>
                    <a:prstClr val="black"/>
                  </a:solidFill>
                </a:rPr>
                <a:t>(</a:t>
              </a:r>
              <a:r>
                <a:rPr lang="zh-TW" altLang="en-US" sz="1600" dirty="0" smtClean="0">
                  <a:solidFill>
                    <a:prstClr val="black"/>
                  </a:solidFill>
                </a:rPr>
                <a:t>詳附件</a:t>
              </a:r>
              <a:r>
                <a:rPr lang="en-US" altLang="zh-TW" sz="1600" dirty="0" smtClean="0">
                  <a:solidFill>
                    <a:prstClr val="black"/>
                  </a:solidFill>
                </a:rPr>
                <a:t>)</a:t>
              </a:r>
              <a:endParaRPr lang="zh-TW" alt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26" name="文字方塊 25"/>
            <p:cNvSpPr txBox="1"/>
            <p:nvPr/>
          </p:nvSpPr>
          <p:spPr>
            <a:xfrm>
              <a:off x="5651062" y="4489545"/>
              <a:ext cx="2081481" cy="5842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zh-TW" altLang="en-US" sz="1600" dirty="0">
                  <a:solidFill>
                    <a:prstClr val="black"/>
                  </a:solidFill>
                </a:rPr>
                <a:t>工程產業全球化</a:t>
              </a:r>
              <a:endParaRPr lang="en-US" altLang="zh-TW" sz="1600" dirty="0">
                <a:solidFill>
                  <a:prstClr val="black"/>
                </a:solidFill>
              </a:endParaRPr>
            </a:p>
            <a:p>
              <a:pPr algn="ctr">
                <a:defRPr/>
              </a:pPr>
              <a:r>
                <a:rPr lang="zh-TW" altLang="en-US" sz="1600" dirty="0">
                  <a:solidFill>
                    <a:prstClr val="black"/>
                  </a:solidFill>
                </a:rPr>
                <a:t>專案辦公室分析綜整</a:t>
              </a:r>
            </a:p>
          </p:txBody>
        </p:sp>
        <p:sp>
          <p:nvSpPr>
            <p:cNvPr id="27" name="文字方塊 26"/>
            <p:cNvSpPr txBox="1"/>
            <p:nvPr/>
          </p:nvSpPr>
          <p:spPr>
            <a:xfrm>
              <a:off x="5700280" y="5405557"/>
              <a:ext cx="1976694" cy="83102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0" lang="zh-TW" altLang="en-US" sz="1600" smtClean="0">
                  <a:solidFill>
                    <a:srgbClr val="000000"/>
                  </a:solidFill>
                  <a:latin typeface="Times New Roman" pitchFamily="18" charset="0"/>
                  <a:ea typeface="標楷體" pitchFamily="65" charset="-120"/>
                </a:rPr>
                <a:t>建案提供工程產業海外策略聯盟成員參考與商機媒合</a:t>
              </a:r>
            </a:p>
          </p:txBody>
        </p:sp>
        <p:cxnSp>
          <p:nvCxnSpPr>
            <p:cNvPr id="29" name="直線單箭頭接點 28"/>
            <p:cNvCxnSpPr>
              <a:stCxn id="22" idx="2"/>
              <a:endCxn id="24" idx="0"/>
            </p:cNvCxnSpPr>
            <p:nvPr/>
          </p:nvCxnSpPr>
          <p:spPr>
            <a:xfrm>
              <a:off x="6688627" y="3241200"/>
              <a:ext cx="0" cy="3307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30" name="直線單箭頭接點 29"/>
            <p:cNvCxnSpPr>
              <a:stCxn id="24" idx="2"/>
              <a:endCxn id="26" idx="0"/>
            </p:cNvCxnSpPr>
            <p:nvPr/>
          </p:nvCxnSpPr>
          <p:spPr>
            <a:xfrm>
              <a:off x="6688627" y="4156735"/>
              <a:ext cx="3176" cy="3328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31" name="直線單箭頭接點 30"/>
            <p:cNvCxnSpPr>
              <a:stCxn id="26" idx="2"/>
              <a:endCxn id="27" idx="0"/>
            </p:cNvCxnSpPr>
            <p:nvPr/>
          </p:nvCxnSpPr>
          <p:spPr>
            <a:xfrm flipH="1">
              <a:off x="6688627" y="5073761"/>
              <a:ext cx="3175" cy="3317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32" name="文字方塊 31"/>
            <p:cNvSpPr txBox="1"/>
            <p:nvPr/>
          </p:nvSpPr>
          <p:spPr>
            <a:xfrm>
              <a:off x="756166" y="1245761"/>
              <a:ext cx="1765528" cy="40006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zh-TW" altLang="en-US" sz="2000" dirty="0">
                  <a:solidFill>
                    <a:prstClr val="white"/>
                  </a:solidFill>
                </a:rPr>
                <a:t>現有機制</a:t>
              </a:r>
              <a:endParaRPr lang="en-US" altLang="zh-TW" sz="2000" dirty="0">
                <a:solidFill>
                  <a:prstClr val="white"/>
                </a:solidFill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5867157" y="1245761"/>
              <a:ext cx="1765528" cy="40006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zh-TW" altLang="en-US" sz="2000" dirty="0">
                  <a:solidFill>
                    <a:prstClr val="white"/>
                  </a:solidFill>
                </a:rPr>
                <a:t>新增部分</a:t>
              </a:r>
            </a:p>
          </p:txBody>
        </p:sp>
        <p:sp>
          <p:nvSpPr>
            <p:cNvPr id="12" name="向右箭號 11"/>
            <p:cNvSpPr/>
            <p:nvPr/>
          </p:nvSpPr>
          <p:spPr>
            <a:xfrm>
              <a:off x="2699114" y="1245761"/>
              <a:ext cx="360409" cy="433400"/>
            </a:xfrm>
            <a:prstGeom prst="stripedRightArrow">
              <a:avLst/>
            </a:prstGeom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3212346" y="1773257"/>
              <a:ext cx="2302173" cy="460864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</a:ln>
          </p:spPr>
          <p:txBody>
            <a:bodyPr/>
            <a:lstStyle/>
            <a:p>
              <a:pPr marL="177800" indent="-177800" algn="just"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Char char="•"/>
                <a:defRPr/>
              </a:pP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業者</a:t>
              </a:r>
              <a:r>
                <a:rPr lang="en-US" altLang="zh-TW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GPA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網站取得標案資訊已近截標日，備標時間短，未來可強化預早蒐集工程或標案資訊。</a:t>
              </a:r>
              <a:endParaRPr lang="en-US" altLang="zh-TW" sz="1650" dirty="0">
                <a:solidFill>
                  <a:prstClr val="black"/>
                </a:solidFill>
                <a:latin typeface="+mn-lt"/>
                <a:ea typeface="標楷體" pitchFamily="65" charset="-120"/>
              </a:endParaRPr>
            </a:p>
            <a:p>
              <a:pPr marL="177800" indent="-177800" algn="just"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Char char="•"/>
                <a:defRPr/>
              </a:pP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統計</a:t>
              </a:r>
              <a:r>
                <a:rPr lang="en-US" altLang="zh-TW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GPA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網站海外總商機資訊</a:t>
              </a:r>
              <a:r>
                <a:rPr lang="en-US" altLang="zh-TW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935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多筆，其中工程類型標案案件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約</a:t>
              </a:r>
              <a:r>
                <a:rPr lang="en-US" altLang="zh-TW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171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筆</a:t>
              </a:r>
              <a:r>
                <a:rPr lang="en-US" altLang="zh-TW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-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基礎道路市政建設工程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類</a:t>
              </a:r>
              <a:r>
                <a:rPr lang="en-US" altLang="zh-TW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96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筆，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交通運輸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類</a:t>
              </a:r>
              <a:r>
                <a:rPr lang="en-US" altLang="zh-TW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23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筆，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能源運輸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類</a:t>
              </a:r>
              <a:r>
                <a:rPr lang="en-US" altLang="zh-TW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34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筆，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工程顧問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服務</a:t>
              </a:r>
              <a:r>
                <a:rPr lang="en-US" altLang="zh-TW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18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筆。</a:t>
              </a:r>
              <a:endParaRPr lang="en-US" altLang="zh-TW" sz="1650" dirty="0">
                <a:solidFill>
                  <a:prstClr val="black"/>
                </a:solidFill>
                <a:latin typeface="+mn-lt"/>
                <a:ea typeface="標楷體" pitchFamily="65" charset="-120"/>
              </a:endParaRPr>
            </a:p>
            <a:p>
              <a:pPr marL="177800" indent="-177800" algn="just" fontAlgn="base">
                <a:spcBef>
                  <a:spcPct val="0"/>
                </a:spcBef>
                <a:spcAft>
                  <a:spcPct val="0"/>
                </a:spcAft>
                <a:buFont typeface="Arial" charset="0"/>
                <a:buChar char="•"/>
                <a:defRPr/>
              </a:pP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上傳筆數較多駐外單位為駐新加坡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及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洛杉磯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等</a:t>
              </a:r>
              <a:r>
                <a:rPr lang="en-US" altLang="zh-TW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(</a:t>
              </a:r>
              <a:r>
                <a:rPr lang="zh-TW" altLang="en-US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詳附件</a:t>
              </a:r>
              <a:r>
                <a:rPr lang="en-US" altLang="zh-TW" sz="1650" dirty="0" smtClean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)</a:t>
              </a:r>
              <a:r>
                <a:rPr lang="zh-TW" altLang="en-US" sz="1650" dirty="0">
                  <a:solidFill>
                    <a:prstClr val="black"/>
                  </a:solidFill>
                  <a:latin typeface="+mn-lt"/>
                  <a:ea typeface="標楷體" pitchFamily="65" charset="-120"/>
                </a:rPr>
                <a:t>。</a:t>
              </a:r>
            </a:p>
          </p:txBody>
        </p:sp>
        <p:sp>
          <p:nvSpPr>
            <p:cNvPr id="42" name="文字方塊 41"/>
            <p:cNvSpPr txBox="1"/>
            <p:nvPr/>
          </p:nvSpPr>
          <p:spPr>
            <a:xfrm>
              <a:off x="3348485" y="1245761"/>
              <a:ext cx="1763941" cy="400061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zh-TW" altLang="en-US" sz="2000" dirty="0">
                  <a:solidFill>
                    <a:prstClr val="white"/>
                  </a:solidFill>
                </a:rPr>
                <a:t>執行現況分析</a:t>
              </a:r>
            </a:p>
          </p:txBody>
        </p:sp>
        <p:sp>
          <p:nvSpPr>
            <p:cNvPr id="43" name="向右箭號 42"/>
            <p:cNvSpPr/>
            <p:nvPr/>
          </p:nvSpPr>
          <p:spPr>
            <a:xfrm>
              <a:off x="5436318" y="1245761"/>
              <a:ext cx="358821" cy="433400"/>
            </a:xfrm>
            <a:prstGeom prst="stripedRightArrow">
              <a:avLst/>
            </a:prstGeom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 w="31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35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10400" y="6492887"/>
            <a:ext cx="2133600" cy="365125"/>
          </a:xfrm>
        </p:spPr>
        <p:txBody>
          <a:bodyPr/>
          <a:lstStyle/>
          <a:p>
            <a:pPr>
              <a:defRPr/>
            </a:pPr>
            <a:fld id="{367A50AF-EDD7-4402-8C9B-200339014A7B}" type="slidenum">
              <a:rPr lang="zh-TW" altLang="en-US" smtClean="0"/>
              <a:pPr>
                <a:defRPr/>
              </a:pPr>
              <a:t>2</a:t>
            </a:fld>
            <a:endParaRPr lang="zh-TW" altLang="en-US"/>
          </a:p>
        </p:txBody>
      </p:sp>
      <p:sp>
        <p:nvSpPr>
          <p:cNvPr id="36" name="標題 1"/>
          <p:cNvSpPr txBox="1">
            <a:spLocks/>
          </p:cNvSpPr>
          <p:nvPr/>
        </p:nvSpPr>
        <p:spPr bwMode="auto">
          <a:xfrm>
            <a:off x="457200" y="115888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9pPr>
          </a:lstStyle>
          <a:p>
            <a:pPr defTabSz="1168400" eaLnBrk="1" fontAlgn="auto" hangingPunct="1">
              <a:spcAft>
                <a:spcPts val="0"/>
              </a:spcAft>
              <a:defRPr/>
            </a:pPr>
            <a:r>
              <a:rPr lang="zh-TW" altLang="en-US" sz="3100" b="1" dirty="0" smtClean="0">
                <a:solidFill>
                  <a:schemeClr val="accent1">
                    <a:lumMod val="50000"/>
                  </a:schemeClr>
                </a:solidFill>
              </a:rPr>
              <a:t>研提駐外單位蒐集工程商機標準作業流程</a:t>
            </a:r>
            <a:r>
              <a:rPr lang="en-US" altLang="zh-TW" sz="3100" b="1" dirty="0" smtClean="0">
                <a:solidFill>
                  <a:schemeClr val="accent1">
                    <a:lumMod val="50000"/>
                  </a:schemeClr>
                </a:solidFill>
              </a:rPr>
              <a:t>(1)</a:t>
            </a:r>
            <a:endParaRPr lang="zh-TW" alt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811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 txBox="1">
            <a:spLocks/>
          </p:cNvSpPr>
          <p:nvPr/>
        </p:nvSpPr>
        <p:spPr bwMode="auto">
          <a:xfrm>
            <a:off x="468313" y="930484"/>
            <a:ext cx="8229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0" lang="zh-TW" altLang="en-US" dirty="0" smtClean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</a:rPr>
              <a:t>駐外單位工程商機資訊上傳情形</a:t>
            </a:r>
            <a:r>
              <a:rPr kumimoji="0" lang="en-US" altLang="zh-TW" dirty="0" smtClean="0">
                <a:solidFill>
                  <a:prstClr val="black"/>
                </a:solidFill>
                <a:latin typeface="Times New Roman" pitchFamily="18" charset="0"/>
                <a:ea typeface="標楷體" pitchFamily="65" charset="-120"/>
              </a:rPr>
              <a:t>(2009.1.1~2014.11.30)</a:t>
            </a:r>
            <a:endParaRPr kumimoji="0" lang="zh-TW" altLang="en-US" dirty="0" smtClean="0">
              <a:solidFill>
                <a:prstClr val="black"/>
              </a:solidFill>
              <a:latin typeface="Times New Roman" pitchFamily="18" charset="0"/>
              <a:ea typeface="標楷體" pitchFamily="65" charset="-120"/>
            </a:endParaRPr>
          </a:p>
        </p:txBody>
      </p:sp>
      <p:graphicFrame>
        <p:nvGraphicFramePr>
          <p:cNvPr id="37" name="表格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88374701"/>
              </p:ext>
            </p:extLst>
          </p:nvPr>
        </p:nvGraphicFramePr>
        <p:xfrm>
          <a:off x="359571" y="1293566"/>
          <a:ext cx="8424862" cy="5343525"/>
        </p:xfrm>
        <a:graphic>
          <a:graphicData uri="http://schemas.openxmlformats.org/drawingml/2006/table">
            <a:tbl>
              <a:tblPr firstRow="1" bandRow="1"/>
              <a:tblGrid>
                <a:gridCol w="2592387"/>
                <a:gridCol w="1584325"/>
                <a:gridCol w="1223963"/>
                <a:gridCol w="1081087"/>
                <a:gridCol w="1079500"/>
                <a:gridCol w="863600"/>
              </a:tblGrid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上傳單位</a:t>
                      </a:r>
                      <a:endParaRPr kumimoji="0" lang="zh-TW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新細明體" pitchFamily="18" charset="-120"/>
                        <a:ea typeface="標楷體" pitchFamily="65" charset="-120"/>
                      </a:endParaRP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基礎道路市政建設工程</a:t>
                      </a:r>
                      <a:endParaRPr kumimoji="0" lang="zh-TW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新細明體" pitchFamily="18" charset="-120"/>
                        <a:ea typeface="標楷體" pitchFamily="65" charset="-120"/>
                      </a:endParaRP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能源與電力工程</a:t>
                      </a:r>
                      <a:endParaRPr kumimoji="0" lang="zh-TW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新細明體" pitchFamily="18" charset="-120"/>
                        <a:ea typeface="標楷體" pitchFamily="65" charset="-120"/>
                      </a:endParaRP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工程顧問服務</a:t>
                      </a:r>
                      <a:endParaRPr kumimoji="0" lang="zh-TW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新細明體" pitchFamily="18" charset="-120"/>
                        <a:ea typeface="標楷體" pitchFamily="65" charset="-120"/>
                      </a:endParaRP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交通運輸工程</a:t>
                      </a:r>
                      <a:endParaRPr kumimoji="0" lang="zh-TW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新細明體" pitchFamily="18" charset="-120"/>
                        <a:ea typeface="標楷體" pitchFamily="65" charset="-120"/>
                      </a:endParaRP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總件數</a:t>
                      </a:r>
                      <a:endParaRPr kumimoji="0" lang="zh-TW" alt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新細明體" pitchFamily="18" charset="-120"/>
                        <a:ea typeface="標楷體" pitchFamily="65" charset="-120"/>
                      </a:endParaRP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駐洛杉磯辦事處</a:t>
                      </a:r>
                      <a:endParaRPr kumimoji="0" lang="zh-TW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新細明體" pitchFamily="18" charset="-120"/>
                        <a:ea typeface="標楷體" pitchFamily="65" charset="-120"/>
                      </a:endParaRP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駐休士頓辦事處商務組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駐歐盟兼駐比利時代表處經濟組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駐印度代表處經濟組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駐芝加哥辦事處商務組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駐新加坡代表處經濟組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駐斯洛伐克代表處經濟組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大連駐留辦事處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駐加拿大代表處經濟組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駐丹麥代表處經濟組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駐南非代表處經濟組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駐薩爾瓦多大使館經濟參事處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伊斯坦堡台灣貿易中心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駐沙烏地阿拉伯王國代表處經濟組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邁阿密台灣貿易中心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鹿特丹台灣貿易中心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莫斯科台灣貿易中心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駐巴拿馬大使館經濟參事處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達卡台貿中心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阿爾及爾台灣貿易中心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駐宏都拉斯共和國大使館經濟參事處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駐哥倫比亞代表處經濟組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駐以色列代表處經濟組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zh-TW" alt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88900" algn="l" defTabSz="914400" rtl="0" eaLnBrk="1" fontAlgn="ctr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</a:rPr>
                        <a:t>合計</a:t>
                      </a:r>
                    </a:p>
                  </a:txBody>
                  <a:tcPr marL="7680" marR="7680" marT="7679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TW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Times New Roman"/>
                        </a:rPr>
                        <a:t>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rgbClr val="FFFF9B">
                            <a:alpha val="70000"/>
                          </a:srgbClr>
                        </a:gs>
                        <a:gs pos="94000">
                          <a:srgbClr val="F9FFDD"/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16572" name="矩形 6"/>
          <p:cNvSpPr>
            <a:spLocks noChangeArrowheads="1"/>
          </p:cNvSpPr>
          <p:nvPr/>
        </p:nvSpPr>
        <p:spPr bwMode="auto">
          <a:xfrm>
            <a:off x="309564" y="6609952"/>
            <a:ext cx="4766493" cy="25391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zh-TW" altLang="en-US" sz="1050" dirty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資料來源</a:t>
            </a:r>
            <a:r>
              <a:rPr lang="en-US" altLang="zh-TW" sz="1050" dirty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1050" dirty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  全球政府採購商機</a:t>
            </a:r>
            <a:r>
              <a:rPr lang="zh-TW" altLang="en-US" sz="1050" dirty="0" smtClean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網</a:t>
            </a:r>
            <a:r>
              <a:rPr lang="en-US" altLang="zh-TW" sz="1050" dirty="0" smtClean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http</a:t>
            </a:r>
            <a:r>
              <a:rPr lang="en-US" altLang="zh-TW" sz="1050" dirty="0">
                <a:solidFill>
                  <a:prstClr val="black"/>
                </a:solidFill>
                <a:latin typeface="微軟正黑體" pitchFamily="34" charset="-120"/>
                <a:ea typeface="微軟正黑體" pitchFamily="34" charset="-120"/>
              </a:rPr>
              <a:t>://gpa.taiwantrade.com.tw</a:t>
            </a:r>
            <a:endParaRPr lang="zh-TW" altLang="en-US" sz="1050" dirty="0">
              <a:solidFill>
                <a:prstClr val="black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10400" y="6492887"/>
            <a:ext cx="2133600" cy="365125"/>
          </a:xfrm>
        </p:spPr>
        <p:txBody>
          <a:bodyPr/>
          <a:lstStyle/>
          <a:p>
            <a:pPr>
              <a:defRPr/>
            </a:pPr>
            <a:fld id="{367A50AF-EDD7-4402-8C9B-200339014A7B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  <p:sp>
        <p:nvSpPr>
          <p:cNvPr id="10" name="標題 1"/>
          <p:cNvSpPr txBox="1">
            <a:spLocks/>
          </p:cNvSpPr>
          <p:nvPr/>
        </p:nvSpPr>
        <p:spPr bwMode="auto">
          <a:xfrm>
            <a:off x="457200" y="115888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Garamond" pitchFamily="18" charset="0"/>
                <a:ea typeface="標楷體" pitchFamily="65" charset="-120"/>
              </a:defRPr>
            </a:lvl9pPr>
          </a:lstStyle>
          <a:p>
            <a:pPr defTabSz="1168400" eaLnBrk="1" fontAlgn="auto" hangingPunct="1">
              <a:spcAft>
                <a:spcPts val="0"/>
              </a:spcAft>
              <a:defRPr/>
            </a:pPr>
            <a:r>
              <a:rPr lang="zh-TW" altLang="en-US" sz="3100" b="1" dirty="0" smtClean="0">
                <a:solidFill>
                  <a:schemeClr val="accent1">
                    <a:lumMod val="50000"/>
                  </a:schemeClr>
                </a:solidFill>
              </a:rPr>
              <a:t>研提駐外單位蒐集工程商機標準作業流程</a:t>
            </a:r>
            <a:r>
              <a:rPr lang="en-US" altLang="zh-TW" sz="3100" b="1" dirty="0" smtClean="0">
                <a:solidFill>
                  <a:schemeClr val="accent1">
                    <a:lumMod val="50000"/>
                  </a:schemeClr>
                </a:solidFill>
              </a:rPr>
              <a:t>(2)</a:t>
            </a:r>
            <a:endParaRPr lang="zh-TW" alt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70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4" name="矩形 4"/>
          <p:cNvSpPr>
            <a:spLocks noChangeArrowheads="1"/>
          </p:cNvSpPr>
          <p:nvPr/>
        </p:nvSpPr>
        <p:spPr bwMode="auto">
          <a:xfrm>
            <a:off x="342900" y="25400"/>
            <a:ext cx="8550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600" dirty="0">
                <a:latin typeface="+mj-ea"/>
                <a:ea typeface="+mj-ea"/>
              </a:rPr>
              <a:t>駐外單位蒐集海外國家工程建設商機資訊摘要一覽表</a:t>
            </a:r>
            <a:r>
              <a:rPr kumimoji="0" lang="en-US" altLang="zh-TW" sz="1200" dirty="0">
                <a:latin typeface="+mj-ea"/>
                <a:ea typeface="+mj-ea"/>
              </a:rPr>
              <a:t>(</a:t>
            </a:r>
            <a:r>
              <a:rPr kumimoji="0" lang="zh-TW" altLang="en-US" sz="1200" dirty="0">
                <a:latin typeface="+mj-ea"/>
                <a:ea typeface="+mj-ea"/>
              </a:rPr>
              <a:t>填寫格式</a:t>
            </a:r>
            <a:r>
              <a:rPr kumimoji="0" lang="en-US" altLang="zh-TW" sz="1200" dirty="0">
                <a:latin typeface="+mj-ea"/>
                <a:ea typeface="+mj-ea"/>
              </a:rPr>
              <a:t>-</a:t>
            </a:r>
            <a:r>
              <a:rPr kumimoji="0" lang="zh-TW" altLang="en-US" sz="1200" dirty="0">
                <a:latin typeface="+mj-ea"/>
                <a:ea typeface="+mj-ea"/>
              </a:rPr>
              <a:t>另有</a:t>
            </a:r>
            <a:r>
              <a:rPr kumimoji="0" lang="en-US" altLang="zh-TW" sz="1200" dirty="0">
                <a:latin typeface="+mj-ea"/>
                <a:ea typeface="+mj-ea"/>
              </a:rPr>
              <a:t>WORD</a:t>
            </a:r>
            <a:r>
              <a:rPr kumimoji="0" lang="zh-TW" altLang="en-US" sz="1200" dirty="0">
                <a:latin typeface="+mj-ea"/>
                <a:ea typeface="+mj-ea"/>
              </a:rPr>
              <a:t>檔</a:t>
            </a:r>
            <a:r>
              <a:rPr kumimoji="0" lang="en-US" altLang="zh-TW" sz="1200" dirty="0">
                <a:latin typeface="+mj-ea"/>
                <a:ea typeface="+mj-ea"/>
              </a:rPr>
              <a:t>)</a:t>
            </a:r>
            <a:endParaRPr kumimoji="0" lang="zh-TW" altLang="en-US" sz="1600" dirty="0">
              <a:latin typeface="+mj-ea"/>
              <a:ea typeface="+mj-ea"/>
            </a:endParaRPr>
          </a:p>
        </p:txBody>
      </p:sp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35800" y="6519863"/>
            <a:ext cx="2133600" cy="365125"/>
          </a:xfrm>
        </p:spPr>
        <p:txBody>
          <a:bodyPr/>
          <a:lstStyle/>
          <a:p>
            <a:pPr>
              <a:defRPr/>
            </a:pPr>
            <a:fld id="{B5E77480-0720-4797-9A21-4088B96E2EEF}" type="slidenum">
              <a:rPr lang="zh-TW" altLang="en-US" smtClean="0"/>
              <a:pPr>
                <a:defRPr/>
              </a:pPr>
              <a:t>4</a:t>
            </a:fld>
            <a:endParaRPr lang="zh-TW" alt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02265978"/>
              </p:ext>
            </p:extLst>
          </p:nvPr>
        </p:nvGraphicFramePr>
        <p:xfrm>
          <a:off x="250826" y="439696"/>
          <a:ext cx="8642349" cy="6123437"/>
        </p:xfrm>
        <a:graphic>
          <a:graphicData uri="http://schemas.openxmlformats.org/drawingml/2006/table">
            <a:tbl>
              <a:tblPr firstRow="1" firstCol="1" bandRow="1"/>
              <a:tblGrid>
                <a:gridCol w="1561086"/>
                <a:gridCol w="465136"/>
                <a:gridCol w="869138"/>
                <a:gridCol w="404005"/>
                <a:gridCol w="1198722"/>
                <a:gridCol w="404005"/>
                <a:gridCol w="144253"/>
                <a:gridCol w="1393635"/>
                <a:gridCol w="401474"/>
                <a:gridCol w="263007"/>
                <a:gridCol w="1537888"/>
              </a:tblGrid>
              <a:tr h="2062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國家別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04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類別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□中長程建設計畫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□個別標案計畫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□促參標案計畫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1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工程領域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可複選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□水利與水資源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□交通及基礎建設工程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□能源工程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□環境工程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□工業工程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工廠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石化廠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大樓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...)        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□其他工程建案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2929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中長程建設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建設項目名稱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建置預定區域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地點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建設期程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31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1.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01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2.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 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039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項目自行增列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個別標案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標案名稱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554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200" kern="100" dirty="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200" kern="100" dirty="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標楷體"/>
                          <a:cs typeface="Times New Roman"/>
                        </a:rPr>
                        <a:t>□</a:t>
                      </a:r>
                      <a:r>
                        <a:rPr lang="zh-TW" altLang="zh-TW" sz="1200" kern="100" dirty="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統包</a:t>
                      </a:r>
                      <a:r>
                        <a:rPr lang="en-US" altLang="zh-TW" sz="1200" kern="100" dirty="0" smtClean="0">
                          <a:effectLst/>
                          <a:latin typeface="標楷體"/>
                          <a:cs typeface="Times New Roman"/>
                        </a:rPr>
                        <a:t> □</a:t>
                      </a:r>
                      <a:r>
                        <a:rPr lang="zh-TW" altLang="zh-TW" sz="1200" kern="100" dirty="0" smtClean="0">
                          <a:effectLst/>
                          <a:ea typeface="+mn-ea"/>
                          <a:cs typeface="Times New Roman"/>
                        </a:rPr>
                        <a:t>先設計後發包 </a:t>
                      </a:r>
                      <a:r>
                        <a:rPr lang="en-US" altLang="zh-TW" sz="1200" kern="100" dirty="0" smtClean="0">
                          <a:effectLst/>
                          <a:ea typeface="+mn-ea"/>
                          <a:cs typeface="Times New Roman"/>
                        </a:rPr>
                        <a:t>□</a:t>
                      </a:r>
                      <a:r>
                        <a:rPr lang="zh-TW" altLang="zh-TW" sz="1200" kern="100" dirty="0" smtClean="0">
                          <a:effectLst/>
                          <a:ea typeface="+mn-ea"/>
                          <a:cs typeface="Times New Roman"/>
                        </a:rPr>
                        <a:t>其他</a:t>
                      </a:r>
                      <a:r>
                        <a:rPr lang="en-US" altLang="zh-TW" sz="1200" kern="100" dirty="0" smtClean="0">
                          <a:effectLst/>
                          <a:ea typeface="+mn-ea"/>
                          <a:cs typeface="Times New Roman"/>
                        </a:rPr>
                        <a:t>_____ / □</a:t>
                      </a:r>
                      <a:r>
                        <a:rPr lang="zh-TW" altLang="zh-TW" sz="1200" kern="100" dirty="0" smtClean="0">
                          <a:effectLst/>
                          <a:ea typeface="+mn-ea"/>
                          <a:cs typeface="Times New Roman"/>
                        </a:rPr>
                        <a:t>最低標</a:t>
                      </a:r>
                      <a:r>
                        <a:rPr lang="en-US" altLang="zh-TW" sz="1200" kern="100" dirty="0" smtClean="0">
                          <a:effectLst/>
                          <a:ea typeface="+mn-ea"/>
                          <a:cs typeface="Times New Roman"/>
                        </a:rPr>
                        <a:t> □</a:t>
                      </a:r>
                      <a:r>
                        <a:rPr lang="zh-TW" altLang="zh-TW" sz="1200" kern="100" dirty="0" smtClean="0">
                          <a:effectLst/>
                          <a:ea typeface="+mn-ea"/>
                          <a:cs typeface="Times New Roman"/>
                        </a:rPr>
                        <a:t>最有利標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□可行性評估</a:t>
                      </a:r>
                      <a:r>
                        <a:rPr lang="zh-TW" sz="1200" kern="1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□規劃</a:t>
                      </a:r>
                      <a:r>
                        <a:rPr lang="zh-TW" sz="1200" kern="1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□設計</a:t>
                      </a:r>
                      <a:r>
                        <a:rPr lang="zh-TW" sz="1200" kern="1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□工程招標</a:t>
                      </a:r>
                      <a:r>
                        <a:rPr lang="zh-TW" sz="1200" kern="1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□施工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標案截標日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經費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建案階段經費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en-US" sz="1200" u="sng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億美元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建案整體經費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   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億美元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促參標案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建案名稱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891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200" kern="10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200" kern="10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200" kern="100" smtClean="0"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□BOT □ROT □BTO □BOO □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其他</a:t>
                      </a:r>
                      <a:r>
                        <a:rPr lang="en-US" altLang="zh-TW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_____ </a:t>
                      </a:r>
                      <a:r>
                        <a:rPr lang="zh-TW" altLang="en-US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altLang="zh-TW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 □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最低標</a:t>
                      </a:r>
                      <a:r>
                        <a:rPr lang="en-US" altLang="zh-TW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□</a:t>
                      </a:r>
                      <a:r>
                        <a:rPr lang="zh-TW" altLang="zh-TW" sz="1200" kern="1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最有利標</a:t>
                      </a:r>
                      <a:endParaRPr lang="zh-TW" altLang="zh-TW" sz="1200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特許年限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______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8910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公告招商起始日及截止日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yyyy/mm/dd~yyyy/mm/dd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投資金額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______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億新臺幣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711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1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駐處承辦人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聯絡方式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382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本案在地國</a:t>
                      </a:r>
                    </a:p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聯繫窗口</a:t>
                      </a: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07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資料收集來源</a:t>
                      </a: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若有網址請註明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83585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填表日期</a:t>
                      </a: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/mm/</a:t>
                      </a:r>
                      <a:r>
                        <a:rPr lang="en-US" sz="12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dd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309" marR="39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4612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35800" y="6519863"/>
            <a:ext cx="2133600" cy="365125"/>
          </a:xfrm>
        </p:spPr>
        <p:txBody>
          <a:bodyPr/>
          <a:lstStyle/>
          <a:p>
            <a:pPr>
              <a:defRPr/>
            </a:pPr>
            <a:fld id="{A730D148-2E93-4D21-887C-23E26F03ECFE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3700794"/>
              </p:ext>
            </p:extLst>
          </p:nvPr>
        </p:nvGraphicFramePr>
        <p:xfrm>
          <a:off x="323526" y="198290"/>
          <a:ext cx="8496947" cy="6372828"/>
        </p:xfrm>
        <a:graphic>
          <a:graphicData uri="http://schemas.openxmlformats.org/drawingml/2006/table">
            <a:tbl>
              <a:tblPr firstRow="1" firstCol="1" bandRow="1"/>
              <a:tblGrid>
                <a:gridCol w="1535070"/>
                <a:gridCol w="457386"/>
                <a:gridCol w="854654"/>
                <a:gridCol w="397271"/>
                <a:gridCol w="1178745"/>
                <a:gridCol w="397271"/>
                <a:gridCol w="364181"/>
                <a:gridCol w="1147391"/>
                <a:gridCol w="653406"/>
                <a:gridCol w="141160"/>
                <a:gridCol w="1370412"/>
              </a:tblGrid>
              <a:tr h="2051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國家別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R.O.C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390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類別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勾選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中長程建設計畫</a:t>
                      </a:r>
                      <a:r>
                        <a:rPr lang="en-US" sz="12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2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□個別標案計畫</a:t>
                      </a:r>
                      <a:r>
                        <a:rPr lang="en-US" sz="12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2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</a:t>
                      </a:r>
                      <a:r>
                        <a:rPr lang="zh-TW" sz="12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□促參標案計畫</a:t>
                      </a:r>
                      <a:r>
                        <a:rPr lang="en-US" sz="12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2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9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工程領域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勾選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,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可複選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□水利與水資源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交通及基礎建設工程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□能源工程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□環境工程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工業工程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工廠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石化廠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大樓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...)</a:t>
                      </a:r>
                      <a:r>
                        <a:rPr lang="en-US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    </a:t>
                      </a:r>
                      <a:r>
                        <a:rPr lang="zh-TW" sz="12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□其他工程建案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8893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中長程建設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4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建設名稱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總經費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建置預定區域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地點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建設期程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79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愛台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12 </a:t>
                      </a:r>
                      <a:r>
                        <a:rPr lang="zh-TW" sz="14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</a:t>
                      </a:r>
                      <a:endParaRPr lang="en-US" altLang="zh-TW" sz="1400" kern="100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3.99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兆元台幣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包含便捷交通網、高雄港市再造、中部高科技產業新聚落、桃園國際航空城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….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等十二項優先建設，總計包括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284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項實施</a:t>
                      </a:r>
                      <a:r>
                        <a:rPr lang="zh-TW" sz="14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便捷交通網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台北、新北市、台中、高雄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、高雄港市再造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高雄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、中部高科技產業新聚落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台灣中部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、桃園國際航空城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桃園</a:t>
                      </a: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)….</a:t>
                      </a:r>
                      <a:r>
                        <a:rPr lang="zh-TW" sz="14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等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2009/01/01~ </a:t>
                      </a:r>
                      <a:r>
                        <a:rPr lang="en-US" sz="14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2016/12/31</a:t>
                      </a:r>
                      <a:endParaRPr lang="zh-TW" sz="14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468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個別標案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標案名稱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628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統包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先設計後發包 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其他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_____ /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最低標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最有利標</a:t>
                      </a:r>
                      <a:endParaRPr lang="zh-TW" sz="1100" kern="100" dirty="0">
                        <a:solidFill>
                          <a:srgbClr val="808080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□可行性評估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□規劃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□設計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□工程招標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□施工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標案截標日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/mm/</a:t>
                      </a:r>
                      <a:r>
                        <a:rPr lang="en-US" sz="1100" kern="100" dirty="0" err="1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dd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經費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建案階段經費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en-US" sz="1100" u="sng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 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億美元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建案整體經費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    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億美元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促參標案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建案名稱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761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□BOT □ROT □BTO □BOO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其他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_____ </a:t>
                      </a: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最低標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最有利標</a:t>
                      </a:r>
                      <a:endParaRPr lang="zh-TW" altLang="zh-TW" sz="1100" kern="100" dirty="0">
                        <a:solidFill>
                          <a:srgbClr val="808080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特許年限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______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8746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公告招商起始日及截止日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/mm/</a:t>
                      </a:r>
                      <a:r>
                        <a:rPr lang="en-US" sz="1100" kern="100" dirty="0" err="1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dd~yyyy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/mm/</a:t>
                      </a:r>
                      <a:r>
                        <a:rPr lang="en-US" sz="1100" kern="100" dirty="0" err="1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dd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投資金額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______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億新臺幣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4446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93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駐處承辦人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聯絡方式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59333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本案在地國</a:t>
                      </a:r>
                    </a:p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聯繫窗口</a:t>
                      </a: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7382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資料收集來源</a:t>
                      </a: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若有網址請註明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8518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填表日期</a:t>
                      </a: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/mm/</a:t>
                      </a:r>
                      <a:r>
                        <a:rPr lang="en-US" sz="11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dd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802" marR="3980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9008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35800" y="6519863"/>
            <a:ext cx="2133600" cy="365125"/>
          </a:xfrm>
        </p:spPr>
        <p:txBody>
          <a:bodyPr/>
          <a:lstStyle/>
          <a:p>
            <a:pPr>
              <a:defRPr/>
            </a:pPr>
            <a:fld id="{4C9AC81E-FB72-4D89-8D4F-0FBAAD0FE440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76634598"/>
              </p:ext>
            </p:extLst>
          </p:nvPr>
        </p:nvGraphicFramePr>
        <p:xfrm>
          <a:off x="323527" y="153252"/>
          <a:ext cx="8496945" cy="6485182"/>
        </p:xfrm>
        <a:graphic>
          <a:graphicData uri="http://schemas.openxmlformats.org/drawingml/2006/table">
            <a:tbl>
              <a:tblPr firstRow="1" firstCol="1" bandRow="1"/>
              <a:tblGrid>
                <a:gridCol w="1470578"/>
                <a:gridCol w="387398"/>
                <a:gridCol w="793482"/>
                <a:gridCol w="387398"/>
                <a:gridCol w="1468028"/>
                <a:gridCol w="387398"/>
                <a:gridCol w="146401"/>
                <a:gridCol w="1336348"/>
                <a:gridCol w="391722"/>
                <a:gridCol w="245443"/>
                <a:gridCol w="1482749"/>
              </a:tblGrid>
              <a:tr h="1732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國家別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R.O.C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019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類別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勾選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□中長程建設計畫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zh-TW" sz="1100" kern="10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</a:t>
                      </a:r>
                      <a:r>
                        <a:rPr lang="zh-TW" sz="11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個別標案計畫</a:t>
                      </a:r>
                      <a:r>
                        <a:rPr lang="en-US" sz="11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1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</a:t>
                      </a: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□促參標案計畫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03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工程領域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勾選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,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可複選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□水利與水資源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1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</a:t>
                      </a:r>
                      <a:r>
                        <a:rPr lang="zh-TW" sz="11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交通及基礎建設工程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□能源工程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□環境工程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□工業工程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工廠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石化廠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大樓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...)          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□其他工程建案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04022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中長程建設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建設項目名稱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建置預定區域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地點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建設期程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28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1.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28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2.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 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28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項目自行增列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5312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個別標案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2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標案名稱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高雄環狀輕軌建設案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852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1.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高雄環狀輕軌建設案屬愛台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12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項建設項下分項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106680" indent="-10668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2.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該標案範圍起於凱旋三路與一心路口北側之臺鐵前鎮調車場，沿凱旋路往南，右轉進入成功二路續往北行，至與新光路交叉路口再沿著海邊路佈設，至新田路、英雄路交叉路口處左轉，經光榮碼頭跨越愛河至真愛碼頭，進入駁二特區，至七賢三路口轉臨海二路至捷運橘線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O1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（西子灣站）轉乘，路線長度約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8.7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公里。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18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■</a:t>
                      </a: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統包 □先設計後發包 □其他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_____ / □</a:t>
                      </a: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最低標 </a:t>
                      </a:r>
                      <a:r>
                        <a:rPr lang="zh-TW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■</a:t>
                      </a: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最有利標</a:t>
                      </a:r>
                      <a:endParaRPr lang="zh-TW" sz="1200" kern="100" dirty="0"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高雄臨海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3982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□可行性評估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□規劃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□設計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■工程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招標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□施工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標案截標日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2012/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 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11/8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987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經費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建案階段經費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en-US" sz="1200" u="sng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59.67</a:t>
                      </a:r>
                      <a:r>
                        <a:rPr lang="zh-TW" sz="1200" u="sng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億元新臺幣</a:t>
                      </a:r>
                      <a:r>
                        <a:rPr lang="en-US" sz="1200" u="sng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建案整體經費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:56.79</a:t>
                      </a: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億元新臺幣</a:t>
                      </a: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1823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促參標案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建案名稱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18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18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□BOT □ROT □BTO □BOO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其他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_____ </a:t>
                      </a: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最低標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最有利標</a:t>
                      </a:r>
                      <a:endParaRPr lang="zh-TW" altLang="zh-TW" sz="1100" kern="100" dirty="0">
                        <a:solidFill>
                          <a:srgbClr val="808080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18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182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特許年限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______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428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公告招商起始日及截止日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yyyy/mm/dd~yyyy/mm/dd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332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投資金額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______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億新臺幣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2140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03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駐處承辦人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聯絡方式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504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本案在地國</a:t>
                      </a:r>
                    </a:p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聯繫窗口</a:t>
                      </a: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資料收集來源</a:t>
                      </a: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(</a:t>
                      </a: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若有網址請註明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60240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填表日期</a:t>
                      </a: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/mm/</a:t>
                      </a:r>
                      <a:r>
                        <a:rPr lang="en-US" sz="11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dd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6162" marR="361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3179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496635"/>
              </p:ext>
            </p:extLst>
          </p:nvPr>
        </p:nvGraphicFramePr>
        <p:xfrm>
          <a:off x="395534" y="348508"/>
          <a:ext cx="8352931" cy="6320851"/>
        </p:xfrm>
        <a:graphic>
          <a:graphicData uri="http://schemas.openxmlformats.org/drawingml/2006/table">
            <a:tbl>
              <a:tblPr firstRow="1" firstCol="1" bandRow="1"/>
              <a:tblGrid>
                <a:gridCol w="1508904"/>
                <a:gridCol w="449589"/>
                <a:gridCol w="840086"/>
                <a:gridCol w="390500"/>
                <a:gridCol w="1158653"/>
                <a:gridCol w="390500"/>
                <a:gridCol w="139164"/>
                <a:gridCol w="1347051"/>
                <a:gridCol w="400291"/>
                <a:gridCol w="241978"/>
                <a:gridCol w="1486215"/>
              </a:tblGrid>
              <a:tr h="172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國家別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R.O.C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類別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□中長程建設計畫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</a:t>
                      </a: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□個別標案計畫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</a:t>
                      </a:r>
                      <a:r>
                        <a:rPr lang="zh-TW" sz="1100" kern="10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</a:t>
                      </a:r>
                      <a:r>
                        <a:rPr lang="zh-TW" sz="11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促參標案計畫</a:t>
                      </a:r>
                      <a:r>
                        <a:rPr lang="en-US" sz="11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1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440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工程領域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可複選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□水利與水資源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100" kern="100" dirty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標楷體"/>
                          <a:cs typeface="Times New Roman"/>
                        </a:rPr>
                        <a:t>■</a:t>
                      </a:r>
                      <a:r>
                        <a:rPr lang="zh-TW" sz="11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交通及基礎建設工程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□能源工程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□環境工程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□工業工程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工廠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石化廠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大樓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...)          </a:t>
                      </a: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□其他工程建案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中長程建設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</a:t>
                      </a:r>
                      <a:r>
                        <a:rPr lang="zh-TW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r>
                        <a:rPr lang="en-US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建設項目名稱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建置預定區域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地點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066800" algn="l"/>
                        </a:tabLs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建設期程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1.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2.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 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項目自行增列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yyyy/mm/dd~ yyyy/mm/dd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個別標案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</a:t>
                      </a:r>
                      <a:r>
                        <a:rPr lang="zh-TW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100" b="1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標案名稱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統包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先設計後發包 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_____ /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最低標</a:t>
                      </a:r>
                      <a:r>
                        <a:rPr lang="en-US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□</a:t>
                      </a:r>
                      <a:r>
                        <a:rPr lang="zh-TW" altLang="zh-TW" sz="1100" kern="100" dirty="0" smtClean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最有利標</a:t>
                      </a:r>
                      <a:endParaRPr lang="zh-TW" sz="1100" kern="100" dirty="0">
                        <a:solidFill>
                          <a:srgbClr val="808080"/>
                        </a:solidFill>
                        <a:effectLst/>
                        <a:latin typeface="Times New Roman"/>
                        <a:ea typeface="標楷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□可行性評估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□規劃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□設計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□工程招標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zh-TW" sz="1100" kern="100" dirty="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□施工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標案截標日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yyyy/mm/dd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經費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建案階段經費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</a:t>
                      </a:r>
                      <a:r>
                        <a:rPr lang="en-US" sz="1100" u="sng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        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億美元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建案整體經費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:     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億美元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808080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7689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促參標案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計畫摘要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(III</a:t>
                      </a:r>
                      <a:r>
                        <a:rPr lang="zh-TW" sz="12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類</a:t>
                      </a:r>
                      <a:r>
                        <a:rPr lang="en-US" sz="1200" b="1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建案名稱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臺鐵局三支線促進民間參與整建營運案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8801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內容概述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範圍：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1.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平溪線全長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12.9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公里鐵道車輛包租業務及沿線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6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個場站部分範圍（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10,812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平方公尺）之整建營運。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2.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內灣線全長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27.9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公里鐵道車輛包租業務及沿線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8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個場站部分範圍（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11,086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平方公）之整建營運。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3.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集集線全長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29.7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公里鐵道車輛包租業務及沿線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6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個場站部分範圍（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85,027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平方公尺）之整建營運。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76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執行方式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/</a:t>
                      </a: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決標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Times New Roman"/>
                        </a:rPr>
                        <a:t>■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BOT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 □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ROT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 □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BTO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 □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BOO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標楷體"/>
                          <a:ea typeface="新細明體"/>
                          <a:cs typeface="Times New Roman"/>
                        </a:rPr>
                        <a:t> □</a:t>
                      </a:r>
                      <a:r>
                        <a:rPr lang="zh-TW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Times New Roman"/>
                        </a:rPr>
                        <a:t>其他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Times New Roman"/>
                        </a:rPr>
                        <a:t>_____ </a:t>
                      </a:r>
                      <a:r>
                        <a:rPr lang="zh-TW" altLang="en-US" sz="1200" kern="10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標楷體"/>
                          <a:cs typeface="Times New Roman"/>
                        </a:rPr>
                        <a:t>/ □</a:t>
                      </a:r>
                      <a:r>
                        <a:rPr lang="zh-TW" altLang="zh-TW" sz="1200" kern="100" dirty="0" smtClean="0">
                          <a:solidFill>
                            <a:srgbClr val="0000FF"/>
                          </a:solidFill>
                          <a:effectLst/>
                          <a:ea typeface="+mn-ea"/>
                          <a:cs typeface="Times New Roman"/>
                        </a:rPr>
                        <a:t>最低標</a:t>
                      </a:r>
                      <a:r>
                        <a:rPr lang="en-US" altLang="zh-TW" sz="1200" kern="100" dirty="0" smtClean="0">
                          <a:solidFill>
                            <a:srgbClr val="0000FF"/>
                          </a:solidFill>
                          <a:effectLst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zh-TW" altLang="zh-TW" sz="1200" kern="100" dirty="0" smtClean="0">
                          <a:solidFill>
                            <a:srgbClr val="0000FF"/>
                          </a:solidFill>
                          <a:effectLst/>
                          <a:latin typeface="Calibri"/>
                          <a:ea typeface="+mn-ea"/>
                          <a:cs typeface="Times New Roman"/>
                        </a:rPr>
                        <a:t>■</a:t>
                      </a:r>
                      <a:r>
                        <a:rPr lang="zh-TW" altLang="zh-TW" sz="1200" kern="100" dirty="0" smtClean="0">
                          <a:solidFill>
                            <a:srgbClr val="0000FF"/>
                          </a:solidFill>
                          <a:effectLst/>
                          <a:ea typeface="+mn-ea"/>
                          <a:cs typeface="Times New Roman"/>
                        </a:rPr>
                        <a:t>最有利標</a:t>
                      </a:r>
                      <a:endParaRPr lang="zh-TW" sz="1200" kern="100" dirty="0">
                        <a:solidFill>
                          <a:srgbClr val="0000FF"/>
                        </a:solidFill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76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建案地點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三支線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平溪、內灣、集集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76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特許年限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18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年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537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公告招商起始日及截止日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103/11/17~104/01/05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76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投資金額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3.52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億新臺幣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876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備註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其他說明</a:t>
                      </a:r>
                      <a:r>
                        <a:rPr lang="en-US" sz="1200" kern="1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2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304800"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2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23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駐處承辦人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聯絡方式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4097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本案在地國</a:t>
                      </a:r>
                    </a:p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聯繫窗口</a:t>
                      </a: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單位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姓名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電話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email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 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900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資料收集來源</a:t>
                      </a: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若有網址請註明</a:t>
                      </a:r>
                      <a:r>
                        <a:rPr lang="en-US" sz="1100" kern="10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100" kern="10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72049">
                <a:tc>
                  <a:txBody>
                    <a:bodyPr/>
                    <a:lstStyle/>
                    <a:p>
                      <a:pPr marL="0" indent="-6858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100" kern="1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填表日期</a:t>
                      </a: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yyyy</a:t>
                      </a:r>
                      <a:r>
                        <a:rPr lang="en-US" sz="1100" kern="100" dirty="0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/mm/</a:t>
                      </a:r>
                      <a:r>
                        <a:rPr lang="en-US" sz="1100" kern="100" dirty="0" err="1">
                          <a:effectLst/>
                          <a:latin typeface="Times New Roman"/>
                          <a:ea typeface="標楷體"/>
                          <a:cs typeface="Times New Roman"/>
                        </a:rPr>
                        <a:t>dd</a:t>
                      </a:r>
                      <a:endParaRPr lang="zh-TW" sz="11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39503" marR="395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7035800" y="6519863"/>
            <a:ext cx="2133600" cy="365125"/>
          </a:xfrm>
        </p:spPr>
        <p:txBody>
          <a:bodyPr/>
          <a:lstStyle/>
          <a:p>
            <a:pPr>
              <a:defRPr/>
            </a:pPr>
            <a:fld id="{4C9AC81E-FB72-4D89-8D4F-0FBAAD0FE440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97175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990725"/>
            <a:ext cx="35052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39750" y="1773238"/>
            <a:ext cx="7772400" cy="1827212"/>
          </a:xfrm>
        </p:spPr>
        <p:txBody>
          <a:bodyPr/>
          <a:lstStyle/>
          <a:p>
            <a:pPr eaLnBrk="1" hangingPunct="1"/>
            <a:r>
              <a:rPr lang="zh-TW" altLang="en-US" smtClean="0">
                <a:latin typeface="標楷體" pitchFamily="65" charset="-120"/>
              </a:rPr>
              <a:t>簡報結束</a:t>
            </a:r>
            <a:br>
              <a:rPr lang="zh-TW" altLang="en-US" smtClean="0">
                <a:latin typeface="標楷體" pitchFamily="65" charset="-120"/>
              </a:rPr>
            </a:br>
            <a:r>
              <a:rPr lang="zh-TW" altLang="en-US" smtClean="0">
                <a:latin typeface="標楷體" pitchFamily="65" charset="-120"/>
              </a:rPr>
              <a:t>敬請指教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149725"/>
            <a:ext cx="2286000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AutoShape 6"/>
          <p:cNvSpPr>
            <a:spLocks noChangeArrowheads="1"/>
          </p:cNvSpPr>
          <p:nvPr/>
        </p:nvSpPr>
        <p:spPr bwMode="auto">
          <a:xfrm>
            <a:off x="395288" y="1989138"/>
            <a:ext cx="8064500" cy="14398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8EDA8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/>
          <a:p>
            <a:endParaRPr kumimoji="0" lang="zh-TW" altLang="en-US" sz="240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3" name="文字方塊 22"/>
          <p:cNvSpPr txBox="1"/>
          <p:nvPr/>
        </p:nvSpPr>
        <p:spPr bwMode="auto">
          <a:xfrm>
            <a:off x="1757363" y="4149725"/>
            <a:ext cx="5046662" cy="862013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kern="0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GungsuhChe" pitchFamily="49" charset="-127"/>
                <a:ea typeface="GungsuhChe" pitchFamily="49" charset="-127"/>
              </a:rPr>
              <a:t> 工程產業全球化專案辦公室</a:t>
            </a:r>
            <a:endParaRPr kumimoji="0" lang="en-US" altLang="zh-TW" kern="0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GungsuhChe" pitchFamily="49" charset="-127"/>
              <a:ea typeface="GungsuhChe" pitchFamily="49" charset="-127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400" kern="0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ea typeface="標楷體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kern="0" dirty="0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Eras Demi ITC" pitchFamily="34" charset="0"/>
                <a:ea typeface="標楷體"/>
              </a:rPr>
              <a:t>Engineering Industry Globalization Office, </a:t>
            </a:r>
            <a:r>
              <a:rPr kumimoji="0" lang="en-US" altLang="zh-TW" kern="0" dirty="0" err="1">
                <a:solidFill>
                  <a:srgbClr val="00206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Segoe UI" pitchFamily="34" charset="0"/>
                <a:ea typeface="標楷體"/>
                <a:cs typeface="Segoe UI" pitchFamily="34" charset="0"/>
              </a:rPr>
              <a:t>EIgo</a:t>
            </a:r>
            <a:endParaRPr kumimoji="0" lang="zh-TW" altLang="en-US" kern="0" dirty="0">
              <a:solidFill>
                <a:srgbClr val="00206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Segoe UI" pitchFamily="34" charset="0"/>
              <a:ea typeface="標楷體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804</TotalTime>
  <Words>2025</Words>
  <Application>Microsoft Office PowerPoint</Application>
  <PresentationFormat>如螢幕大小 (4:3)</PresentationFormat>
  <Paragraphs>550</Paragraphs>
  <Slides>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Office 佈景主題</vt:lpstr>
      <vt:lpstr>駐外單位蒐集工程商機 標準作業流程</vt:lpstr>
      <vt:lpstr>投影片 2</vt:lpstr>
      <vt:lpstr>投影片 3</vt:lpstr>
      <vt:lpstr>投影片 4</vt:lpstr>
      <vt:lpstr>投影片 5</vt:lpstr>
      <vt:lpstr>投影片 6</vt:lpstr>
      <vt:lpstr>投影片 7</vt:lpstr>
      <vt:lpstr>簡報結束 敬請指教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駐外單位蒐集工程商機 標準作業流程</dc:title>
  <dc:creator>王詩清</dc:creator>
  <cp:lastModifiedBy>user</cp:lastModifiedBy>
  <cp:revision>111</cp:revision>
  <dcterms:modified xsi:type="dcterms:W3CDTF">2015-01-23T01:15:28Z</dcterms:modified>
</cp:coreProperties>
</file>