
<file path=[Content_Types].xml><?xml version="1.0" encoding="utf-8"?>
<Types xmlns="http://schemas.openxmlformats.org/package/2006/content-types">
  <Default Extension="png" ContentType="image/png"/>
  <Default Extension="bin" ContentType="application/vnd.openxmlformats-officedocument.oleObject"/>
  <Default Extension="jpeg" ContentType="image/jpeg"/>
  <Default Extension="emf" ContentType="image/x-emf"/>
  <Default Extension="rels" ContentType="application/vnd.openxmlformats-package.relationships+xml"/>
  <Default Extension="xml" ContentType="application/xml"/>
  <Default Extension="gif" ContentType="image/gif"/>
  <Default Extension="vml" ContentType="application/vnd.openxmlformats-officedocument.vmlDrawing"/>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Override1.xml" ContentType="application/vnd.openxmlformats-officedocument.themeOverride+xml"/>
  <Override PartName="/ppt/theme/themeOverride2.xml" ContentType="application/vnd.openxmlformats-officedocument.themeOverride+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52" r:id="rId1"/>
  </p:sldMasterIdLst>
  <p:notesMasterIdLst>
    <p:notesMasterId r:id="rId38"/>
  </p:notesMasterIdLst>
  <p:handoutMasterIdLst>
    <p:handoutMasterId r:id="rId39"/>
  </p:handoutMasterIdLst>
  <p:sldIdLst>
    <p:sldId id="295" r:id="rId2"/>
    <p:sldId id="298" r:id="rId3"/>
    <p:sldId id="320" r:id="rId4"/>
    <p:sldId id="304" r:id="rId5"/>
    <p:sldId id="321" r:id="rId6"/>
    <p:sldId id="352" r:id="rId7"/>
    <p:sldId id="302" r:id="rId8"/>
    <p:sldId id="349" r:id="rId9"/>
    <p:sldId id="308" r:id="rId10"/>
    <p:sldId id="319" r:id="rId11"/>
    <p:sldId id="338" r:id="rId12"/>
    <p:sldId id="407" r:id="rId13"/>
    <p:sldId id="417" r:id="rId14"/>
    <p:sldId id="335" r:id="rId15"/>
    <p:sldId id="336" r:id="rId16"/>
    <p:sldId id="356" r:id="rId17"/>
    <p:sldId id="357" r:id="rId18"/>
    <p:sldId id="395" r:id="rId19"/>
    <p:sldId id="314" r:id="rId20"/>
    <p:sldId id="398" r:id="rId21"/>
    <p:sldId id="399" r:id="rId22"/>
    <p:sldId id="408" r:id="rId23"/>
    <p:sldId id="401" r:id="rId24"/>
    <p:sldId id="393" r:id="rId25"/>
    <p:sldId id="326" r:id="rId26"/>
    <p:sldId id="333" r:id="rId27"/>
    <p:sldId id="334" r:id="rId28"/>
    <p:sldId id="406" r:id="rId29"/>
    <p:sldId id="425" r:id="rId30"/>
    <p:sldId id="409" r:id="rId31"/>
    <p:sldId id="426" r:id="rId32"/>
    <p:sldId id="431" r:id="rId33"/>
    <p:sldId id="432" r:id="rId34"/>
    <p:sldId id="433" r:id="rId35"/>
    <p:sldId id="434" r:id="rId36"/>
    <p:sldId id="317" r:id="rId37"/>
  </p:sldIdLst>
  <p:sldSz cx="9144000" cy="6858000" type="screen4x3"/>
  <p:notesSz cx="6794500" cy="9931400"/>
  <p:defaultTextStyle>
    <a:defPPr>
      <a:defRPr lang="zh-TW"/>
    </a:defPPr>
    <a:lvl1pPr algn="l" rtl="0" fontAlgn="base">
      <a:spcBef>
        <a:spcPct val="0"/>
      </a:spcBef>
      <a:spcAft>
        <a:spcPct val="0"/>
      </a:spcAft>
      <a:defRPr kumimoji="1" sz="3200" kern="1200">
        <a:solidFill>
          <a:schemeClr val="tx1"/>
        </a:solidFill>
        <a:latin typeface="Times New Roman" pitchFamily="18" charset="0"/>
        <a:ea typeface="新細明體" charset="-120"/>
        <a:cs typeface="+mn-cs"/>
      </a:defRPr>
    </a:lvl1pPr>
    <a:lvl2pPr marL="457200" algn="l" rtl="0" fontAlgn="base">
      <a:spcBef>
        <a:spcPct val="0"/>
      </a:spcBef>
      <a:spcAft>
        <a:spcPct val="0"/>
      </a:spcAft>
      <a:defRPr kumimoji="1" sz="3200" kern="1200">
        <a:solidFill>
          <a:schemeClr val="tx1"/>
        </a:solidFill>
        <a:latin typeface="Times New Roman" pitchFamily="18" charset="0"/>
        <a:ea typeface="新細明體" charset="-120"/>
        <a:cs typeface="+mn-cs"/>
      </a:defRPr>
    </a:lvl2pPr>
    <a:lvl3pPr marL="914400" algn="l" rtl="0" fontAlgn="base">
      <a:spcBef>
        <a:spcPct val="0"/>
      </a:spcBef>
      <a:spcAft>
        <a:spcPct val="0"/>
      </a:spcAft>
      <a:defRPr kumimoji="1" sz="3200" kern="1200">
        <a:solidFill>
          <a:schemeClr val="tx1"/>
        </a:solidFill>
        <a:latin typeface="Times New Roman" pitchFamily="18" charset="0"/>
        <a:ea typeface="新細明體" charset="-120"/>
        <a:cs typeface="+mn-cs"/>
      </a:defRPr>
    </a:lvl3pPr>
    <a:lvl4pPr marL="1371600" algn="l" rtl="0" fontAlgn="base">
      <a:spcBef>
        <a:spcPct val="0"/>
      </a:spcBef>
      <a:spcAft>
        <a:spcPct val="0"/>
      </a:spcAft>
      <a:defRPr kumimoji="1" sz="3200" kern="1200">
        <a:solidFill>
          <a:schemeClr val="tx1"/>
        </a:solidFill>
        <a:latin typeface="Times New Roman" pitchFamily="18" charset="0"/>
        <a:ea typeface="新細明體" charset="-120"/>
        <a:cs typeface="+mn-cs"/>
      </a:defRPr>
    </a:lvl4pPr>
    <a:lvl5pPr marL="1828800" algn="l" rtl="0" fontAlgn="base">
      <a:spcBef>
        <a:spcPct val="0"/>
      </a:spcBef>
      <a:spcAft>
        <a:spcPct val="0"/>
      </a:spcAft>
      <a:defRPr kumimoji="1" sz="3200" kern="1200">
        <a:solidFill>
          <a:schemeClr val="tx1"/>
        </a:solidFill>
        <a:latin typeface="Times New Roman" pitchFamily="18" charset="0"/>
        <a:ea typeface="新細明體" charset="-120"/>
        <a:cs typeface="+mn-cs"/>
      </a:defRPr>
    </a:lvl5pPr>
    <a:lvl6pPr marL="2286000" algn="l" defTabSz="914400" rtl="0" eaLnBrk="1" latinLnBrk="0" hangingPunct="1">
      <a:defRPr kumimoji="1" sz="3200" kern="1200">
        <a:solidFill>
          <a:schemeClr val="tx1"/>
        </a:solidFill>
        <a:latin typeface="Times New Roman" pitchFamily="18" charset="0"/>
        <a:ea typeface="新細明體" charset="-120"/>
        <a:cs typeface="+mn-cs"/>
      </a:defRPr>
    </a:lvl6pPr>
    <a:lvl7pPr marL="2743200" algn="l" defTabSz="914400" rtl="0" eaLnBrk="1" latinLnBrk="0" hangingPunct="1">
      <a:defRPr kumimoji="1" sz="3200" kern="1200">
        <a:solidFill>
          <a:schemeClr val="tx1"/>
        </a:solidFill>
        <a:latin typeface="Times New Roman" pitchFamily="18" charset="0"/>
        <a:ea typeface="新細明體" charset="-120"/>
        <a:cs typeface="+mn-cs"/>
      </a:defRPr>
    </a:lvl7pPr>
    <a:lvl8pPr marL="3200400" algn="l" defTabSz="914400" rtl="0" eaLnBrk="1" latinLnBrk="0" hangingPunct="1">
      <a:defRPr kumimoji="1" sz="3200" kern="1200">
        <a:solidFill>
          <a:schemeClr val="tx1"/>
        </a:solidFill>
        <a:latin typeface="Times New Roman" pitchFamily="18" charset="0"/>
        <a:ea typeface="新細明體" charset="-120"/>
        <a:cs typeface="+mn-cs"/>
      </a:defRPr>
    </a:lvl8pPr>
    <a:lvl9pPr marL="3657600" algn="l" defTabSz="914400" rtl="0" eaLnBrk="1" latinLnBrk="0" hangingPunct="1">
      <a:defRPr kumimoji="1" sz="3200" kern="1200">
        <a:solidFill>
          <a:schemeClr val="tx1"/>
        </a:solidFill>
        <a:latin typeface="Times New Roman" pitchFamily="18" charset="0"/>
        <a:ea typeface="新細明體" charset="-120"/>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900CC"/>
    <a:srgbClr val="FF00FF"/>
    <a:srgbClr val="FF9900"/>
    <a:srgbClr val="0000CC"/>
    <a:srgbClr val="FFCCFF"/>
    <a:srgbClr val="6600FF"/>
    <a:srgbClr val="FF7C80"/>
    <a:srgbClr val="FFFF99"/>
    <a:srgbClr val="FFFF66"/>
    <a:srgbClr val="CC66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等深淺樣式 2 - 輔色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無樣式、無格線">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08FB837D-C827-4EFA-A057-4D05807E0F7C}" styleName="佈景主題樣式 1 - 輔色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5940675A-B579-460E-94D1-54222C63F5DA}" styleName="無樣式、表格格線">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256" autoAdjust="0"/>
    <p:restoredTop sz="98991" autoAdjust="0"/>
  </p:normalViewPr>
  <p:slideViewPr>
    <p:cSldViewPr>
      <p:cViewPr varScale="1">
        <p:scale>
          <a:sx n="84" d="100"/>
          <a:sy n="84" d="100"/>
        </p:scale>
        <p:origin x="-1421" y="-6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2717"/>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ableStyles" Target="tableStyle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7.png"/></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8610" name="Rectangle 2"/>
          <p:cNvSpPr>
            <a:spLocks noGrp="1" noChangeArrowheads="1"/>
          </p:cNvSpPr>
          <p:nvPr>
            <p:ph type="hdr" sz="quarter"/>
          </p:nvPr>
        </p:nvSpPr>
        <p:spPr bwMode="auto">
          <a:xfrm>
            <a:off x="0" y="0"/>
            <a:ext cx="2944813" cy="496888"/>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defRPr sz="1200"/>
            </a:lvl1pPr>
          </a:lstStyle>
          <a:p>
            <a:pPr>
              <a:defRPr/>
            </a:pPr>
            <a:endParaRPr lang="en-US" altLang="zh-TW"/>
          </a:p>
        </p:txBody>
      </p:sp>
      <p:sp>
        <p:nvSpPr>
          <p:cNvPr id="68611" name="Rectangle 3"/>
          <p:cNvSpPr>
            <a:spLocks noGrp="1" noChangeArrowheads="1"/>
          </p:cNvSpPr>
          <p:nvPr>
            <p:ph type="dt" sz="quarter" idx="1"/>
          </p:nvPr>
        </p:nvSpPr>
        <p:spPr bwMode="auto">
          <a:xfrm>
            <a:off x="3849688" y="0"/>
            <a:ext cx="2944812" cy="496888"/>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altLang="zh-TW"/>
          </a:p>
        </p:txBody>
      </p:sp>
      <p:sp>
        <p:nvSpPr>
          <p:cNvPr id="68612" name="Rectangle 4"/>
          <p:cNvSpPr>
            <a:spLocks noGrp="1" noChangeArrowheads="1"/>
          </p:cNvSpPr>
          <p:nvPr>
            <p:ph type="ftr" sz="quarter" idx="2"/>
          </p:nvPr>
        </p:nvSpPr>
        <p:spPr bwMode="auto">
          <a:xfrm>
            <a:off x="0" y="9434513"/>
            <a:ext cx="2944813" cy="496887"/>
          </a:xfrm>
          <a:prstGeom prst="rect">
            <a:avLst/>
          </a:prstGeom>
          <a:noFill/>
          <a:ln>
            <a:noFill/>
          </a:ln>
          <a:effectLst/>
          <a:extLst/>
        </p:spPr>
        <p:txBody>
          <a:bodyPr vert="horz" wrap="square" lIns="91440" tIns="45720" rIns="91440" bIns="45720" numCol="1" anchor="b" anchorCtr="0" compatLnSpc="1">
            <a:prstTxWarp prst="textNoShape">
              <a:avLst/>
            </a:prstTxWarp>
          </a:bodyPr>
          <a:lstStyle>
            <a:lvl1pPr>
              <a:defRPr sz="1200"/>
            </a:lvl1pPr>
          </a:lstStyle>
          <a:p>
            <a:pPr>
              <a:defRPr/>
            </a:pPr>
            <a:endParaRPr lang="en-US" altLang="zh-TW"/>
          </a:p>
        </p:txBody>
      </p:sp>
      <p:sp>
        <p:nvSpPr>
          <p:cNvPr id="68613" name="Rectangle 5"/>
          <p:cNvSpPr>
            <a:spLocks noGrp="1" noChangeArrowheads="1"/>
          </p:cNvSpPr>
          <p:nvPr>
            <p:ph type="sldNum" sz="quarter" idx="3"/>
          </p:nvPr>
        </p:nvSpPr>
        <p:spPr bwMode="auto">
          <a:xfrm>
            <a:off x="3849688" y="9434513"/>
            <a:ext cx="2944812" cy="496887"/>
          </a:xfrm>
          <a:prstGeom prst="rect">
            <a:avLst/>
          </a:prstGeom>
          <a:noFill/>
          <a:ln>
            <a:noFill/>
          </a:ln>
          <a:effectLst/>
          <a:extLst/>
        </p:spPr>
        <p:txBody>
          <a:bodyPr vert="horz" wrap="square" lIns="91440" tIns="45720" rIns="91440" bIns="45720" numCol="1" anchor="b" anchorCtr="0" compatLnSpc="1">
            <a:prstTxWarp prst="textNoShape">
              <a:avLst/>
            </a:prstTxWarp>
          </a:bodyPr>
          <a:lstStyle>
            <a:lvl1pPr algn="r">
              <a:defRPr sz="1200"/>
            </a:lvl1pPr>
          </a:lstStyle>
          <a:p>
            <a:pPr>
              <a:defRPr/>
            </a:pPr>
            <a:fld id="{38960036-DDE1-4E6C-8C37-62F478BB4CF1}" type="slidenum">
              <a:rPr lang="en-US" altLang="zh-TW"/>
              <a:pPr>
                <a:defRPr/>
              </a:pPr>
              <a:t>‹#›</a:t>
            </a:fld>
            <a:endParaRPr lang="en-US" altLang="zh-TW"/>
          </a:p>
        </p:txBody>
      </p:sp>
    </p:spTree>
    <p:extLst>
      <p:ext uri="{BB962C8B-B14F-4D97-AF65-F5344CB8AC3E}">
        <p14:creationId xmlns:p14="http://schemas.microsoft.com/office/powerpoint/2010/main" val="125877602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1682" name="Rectangle 2"/>
          <p:cNvSpPr>
            <a:spLocks noGrp="1" noChangeArrowheads="1"/>
          </p:cNvSpPr>
          <p:nvPr>
            <p:ph type="hdr" sz="quarter"/>
          </p:nvPr>
        </p:nvSpPr>
        <p:spPr bwMode="auto">
          <a:xfrm>
            <a:off x="0" y="0"/>
            <a:ext cx="2970213" cy="53340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defRPr sz="1200"/>
            </a:lvl1pPr>
          </a:lstStyle>
          <a:p>
            <a:pPr>
              <a:defRPr/>
            </a:pPr>
            <a:endParaRPr lang="en-US" altLang="zh-TW"/>
          </a:p>
        </p:txBody>
      </p:sp>
      <p:sp>
        <p:nvSpPr>
          <p:cNvPr id="71683" name="Rectangle 3"/>
          <p:cNvSpPr>
            <a:spLocks noGrp="1" noChangeArrowheads="1"/>
          </p:cNvSpPr>
          <p:nvPr>
            <p:ph type="dt" idx="1"/>
          </p:nvPr>
        </p:nvSpPr>
        <p:spPr bwMode="auto">
          <a:xfrm>
            <a:off x="3884613" y="0"/>
            <a:ext cx="2894012" cy="53340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altLang="zh-TW"/>
          </a:p>
        </p:txBody>
      </p:sp>
      <p:sp>
        <p:nvSpPr>
          <p:cNvPr id="14340" name="Rectangle 4"/>
          <p:cNvSpPr>
            <a:spLocks noGrp="1" noRot="1" noChangeAspect="1" noChangeArrowheads="1" noTextEdit="1"/>
          </p:cNvSpPr>
          <p:nvPr>
            <p:ph type="sldImg" idx="2"/>
          </p:nvPr>
        </p:nvSpPr>
        <p:spPr bwMode="auto">
          <a:xfrm>
            <a:off x="900113" y="762000"/>
            <a:ext cx="4979987" cy="3735388"/>
          </a:xfrm>
          <a:prstGeom prst="rect">
            <a:avLst/>
          </a:prstGeom>
          <a:noFill/>
          <a:ln w="9525">
            <a:solidFill>
              <a:srgbClr val="000000"/>
            </a:solidFill>
            <a:miter lim="800000"/>
            <a:headEnd/>
            <a:tailEnd/>
          </a:ln>
        </p:spPr>
      </p:sp>
      <p:sp>
        <p:nvSpPr>
          <p:cNvPr id="71685" name="Rectangle 5"/>
          <p:cNvSpPr>
            <a:spLocks noGrp="1" noChangeArrowheads="1"/>
          </p:cNvSpPr>
          <p:nvPr>
            <p:ph type="body" sz="quarter" idx="3"/>
          </p:nvPr>
        </p:nvSpPr>
        <p:spPr bwMode="auto">
          <a:xfrm>
            <a:off x="914400" y="4725988"/>
            <a:ext cx="4949825" cy="4498975"/>
          </a:xfrm>
          <a:prstGeom prst="rect">
            <a:avLst/>
          </a:prstGeom>
          <a:noFill/>
          <a:ln>
            <a:noFill/>
          </a:ln>
          <a:effectLst/>
          <a:extLst/>
        </p:spPr>
        <p:txBody>
          <a:bodyPr vert="horz" wrap="square" lIns="91440" tIns="45720" rIns="91440" bIns="45720" numCol="1" anchor="t" anchorCtr="0" compatLnSpc="1">
            <a:prstTxWarp prst="textNoShape">
              <a:avLst/>
            </a:prstTxWarp>
          </a:bodyPr>
          <a:lstStyle/>
          <a:p>
            <a:pPr lvl="0"/>
            <a:r>
              <a:rPr lang="zh-TW" altLang="en-US" noProof="0" smtClean="0"/>
              <a:t>按一下以編輯母片</a:t>
            </a:r>
          </a:p>
          <a:p>
            <a:pPr lvl="1"/>
            <a:r>
              <a:rPr lang="zh-TW" altLang="en-US" noProof="0" smtClean="0"/>
              <a:t>第二層</a:t>
            </a:r>
          </a:p>
          <a:p>
            <a:pPr lvl="2"/>
            <a:r>
              <a:rPr lang="zh-TW" altLang="en-US" noProof="0" smtClean="0"/>
              <a:t>第三層</a:t>
            </a:r>
          </a:p>
          <a:p>
            <a:pPr lvl="3"/>
            <a:r>
              <a:rPr lang="zh-TW" altLang="en-US" noProof="0" smtClean="0"/>
              <a:t>第四層</a:t>
            </a:r>
          </a:p>
          <a:p>
            <a:pPr lvl="4"/>
            <a:r>
              <a:rPr lang="zh-TW" altLang="en-US" noProof="0" smtClean="0"/>
              <a:t>第五層</a:t>
            </a:r>
          </a:p>
        </p:txBody>
      </p:sp>
      <p:sp>
        <p:nvSpPr>
          <p:cNvPr id="71686" name="Rectangle 6"/>
          <p:cNvSpPr>
            <a:spLocks noGrp="1" noChangeArrowheads="1"/>
          </p:cNvSpPr>
          <p:nvPr>
            <p:ph type="ftr" sz="quarter" idx="4"/>
          </p:nvPr>
        </p:nvSpPr>
        <p:spPr bwMode="auto">
          <a:xfrm>
            <a:off x="0" y="9453563"/>
            <a:ext cx="2970213" cy="457200"/>
          </a:xfrm>
          <a:prstGeom prst="rect">
            <a:avLst/>
          </a:prstGeom>
          <a:noFill/>
          <a:ln>
            <a:noFill/>
          </a:ln>
          <a:effectLst/>
          <a:extLst/>
        </p:spPr>
        <p:txBody>
          <a:bodyPr vert="horz" wrap="square" lIns="91440" tIns="45720" rIns="91440" bIns="45720" numCol="1" anchor="b" anchorCtr="0" compatLnSpc="1">
            <a:prstTxWarp prst="textNoShape">
              <a:avLst/>
            </a:prstTxWarp>
          </a:bodyPr>
          <a:lstStyle>
            <a:lvl1pPr>
              <a:defRPr sz="1200"/>
            </a:lvl1pPr>
          </a:lstStyle>
          <a:p>
            <a:pPr>
              <a:defRPr/>
            </a:pPr>
            <a:endParaRPr lang="en-US" altLang="zh-TW"/>
          </a:p>
        </p:txBody>
      </p:sp>
      <p:sp>
        <p:nvSpPr>
          <p:cNvPr id="71687" name="Rectangle 7"/>
          <p:cNvSpPr>
            <a:spLocks noGrp="1" noChangeArrowheads="1"/>
          </p:cNvSpPr>
          <p:nvPr>
            <p:ph type="sldNum" sz="quarter" idx="5"/>
          </p:nvPr>
        </p:nvSpPr>
        <p:spPr bwMode="auto">
          <a:xfrm>
            <a:off x="3884613" y="9453563"/>
            <a:ext cx="2894012" cy="457200"/>
          </a:xfrm>
          <a:prstGeom prst="rect">
            <a:avLst/>
          </a:prstGeom>
          <a:noFill/>
          <a:ln>
            <a:noFill/>
          </a:ln>
          <a:effectLst/>
          <a:extLst/>
        </p:spPr>
        <p:txBody>
          <a:bodyPr vert="horz" wrap="square" lIns="91440" tIns="45720" rIns="91440" bIns="45720" numCol="1" anchor="b" anchorCtr="0" compatLnSpc="1">
            <a:prstTxWarp prst="textNoShape">
              <a:avLst/>
            </a:prstTxWarp>
          </a:bodyPr>
          <a:lstStyle>
            <a:lvl1pPr algn="r">
              <a:defRPr sz="1200"/>
            </a:lvl1pPr>
          </a:lstStyle>
          <a:p>
            <a:pPr>
              <a:defRPr/>
            </a:pPr>
            <a:fld id="{DF3A8801-2A7B-4CAE-9A24-7E7DDAD07DB3}" type="slidenum">
              <a:rPr lang="en-US" altLang="zh-TW"/>
              <a:pPr>
                <a:defRPr/>
              </a:pPr>
              <a:t>‹#›</a:t>
            </a:fld>
            <a:endParaRPr lang="en-US" altLang="zh-TW"/>
          </a:p>
        </p:txBody>
      </p:sp>
    </p:spTree>
    <p:extLst>
      <p:ext uri="{BB962C8B-B14F-4D97-AF65-F5344CB8AC3E}">
        <p14:creationId xmlns:p14="http://schemas.microsoft.com/office/powerpoint/2010/main" val="329755694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Times New Roman" pitchFamily="18" charset="0"/>
        <a:ea typeface="新細明體" charset="-120"/>
        <a:cs typeface="+mn-cs"/>
      </a:defRPr>
    </a:lvl1pPr>
    <a:lvl2pPr marL="457200" algn="l" rtl="0" eaLnBrk="0" fontAlgn="base" hangingPunct="0">
      <a:spcBef>
        <a:spcPct val="30000"/>
      </a:spcBef>
      <a:spcAft>
        <a:spcPct val="0"/>
      </a:spcAft>
      <a:defRPr kumimoji="1" sz="1200" kern="1200">
        <a:solidFill>
          <a:schemeClr val="tx1"/>
        </a:solidFill>
        <a:latin typeface="Times New Roman" pitchFamily="18" charset="0"/>
        <a:ea typeface="新細明體" charset="-120"/>
        <a:cs typeface="+mn-cs"/>
      </a:defRPr>
    </a:lvl2pPr>
    <a:lvl3pPr marL="914400" algn="l" rtl="0" eaLnBrk="0" fontAlgn="base" hangingPunct="0">
      <a:spcBef>
        <a:spcPct val="30000"/>
      </a:spcBef>
      <a:spcAft>
        <a:spcPct val="0"/>
      </a:spcAft>
      <a:defRPr kumimoji="1" sz="1200" kern="1200">
        <a:solidFill>
          <a:schemeClr val="tx1"/>
        </a:solidFill>
        <a:latin typeface="Times New Roman" pitchFamily="18" charset="0"/>
        <a:ea typeface="新細明體" charset="-120"/>
        <a:cs typeface="+mn-cs"/>
      </a:defRPr>
    </a:lvl3pPr>
    <a:lvl4pPr marL="1371600" algn="l" rtl="0" eaLnBrk="0" fontAlgn="base" hangingPunct="0">
      <a:spcBef>
        <a:spcPct val="30000"/>
      </a:spcBef>
      <a:spcAft>
        <a:spcPct val="0"/>
      </a:spcAft>
      <a:defRPr kumimoji="1" sz="1200" kern="1200">
        <a:solidFill>
          <a:schemeClr val="tx1"/>
        </a:solidFill>
        <a:latin typeface="Times New Roman" pitchFamily="18" charset="0"/>
        <a:ea typeface="新細明體" charset="-120"/>
        <a:cs typeface="+mn-cs"/>
      </a:defRPr>
    </a:lvl4pPr>
    <a:lvl5pPr marL="1828800" algn="l" rtl="0" eaLnBrk="0" fontAlgn="base" hangingPunct="0">
      <a:spcBef>
        <a:spcPct val="30000"/>
      </a:spcBef>
      <a:spcAft>
        <a:spcPct val="0"/>
      </a:spcAft>
      <a:defRPr kumimoji="1" sz="1200" kern="1200">
        <a:solidFill>
          <a:schemeClr val="tx1"/>
        </a:solidFill>
        <a:latin typeface="Times New Roman" pitchFamily="18" charset="0"/>
        <a:ea typeface="新細明體" charset="-120"/>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標題投影片">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tIns="0" rIns="18288">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lang="zh-TW" altLang="en-US" smtClean="0"/>
              <a:t>按一下以編輯母片標題樣式</a:t>
            </a:r>
            <a:endParaRPr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zh-TW" altLang="en-US" smtClean="0"/>
              <a:t>按一下以編輯母片副標題樣式</a:t>
            </a:r>
            <a:endParaRPr lang="en-US"/>
          </a:p>
        </p:txBody>
      </p:sp>
      <p:sp>
        <p:nvSpPr>
          <p:cNvPr id="4" name="Date Placeholder 29"/>
          <p:cNvSpPr>
            <a:spLocks noGrp="1"/>
          </p:cNvSpPr>
          <p:nvPr>
            <p:ph type="dt" sz="half" idx="10"/>
          </p:nvPr>
        </p:nvSpPr>
        <p:spPr/>
        <p:txBody>
          <a:bodyPr/>
          <a:lstStyle>
            <a:lvl1pPr>
              <a:defRPr/>
            </a:lvl1pPr>
          </a:lstStyle>
          <a:p>
            <a:pPr>
              <a:defRPr/>
            </a:pPr>
            <a:endParaRPr lang="en-US" altLang="zh-TW"/>
          </a:p>
        </p:txBody>
      </p:sp>
      <p:sp>
        <p:nvSpPr>
          <p:cNvPr id="5" name="Footer Placeholder 18"/>
          <p:cNvSpPr>
            <a:spLocks noGrp="1"/>
          </p:cNvSpPr>
          <p:nvPr>
            <p:ph type="ftr" sz="quarter" idx="11"/>
          </p:nvPr>
        </p:nvSpPr>
        <p:spPr/>
        <p:txBody>
          <a:bodyPr/>
          <a:lstStyle>
            <a:lvl1pPr>
              <a:defRPr/>
            </a:lvl1pPr>
          </a:lstStyle>
          <a:p>
            <a:pPr>
              <a:defRPr/>
            </a:pPr>
            <a:endParaRPr lang="en-US" altLang="zh-TW"/>
          </a:p>
        </p:txBody>
      </p:sp>
      <p:sp>
        <p:nvSpPr>
          <p:cNvPr id="6" name="Slide Number Placeholder 26"/>
          <p:cNvSpPr>
            <a:spLocks noGrp="1"/>
          </p:cNvSpPr>
          <p:nvPr>
            <p:ph type="sldNum" sz="quarter" idx="12"/>
          </p:nvPr>
        </p:nvSpPr>
        <p:spPr/>
        <p:txBody>
          <a:bodyPr/>
          <a:lstStyle>
            <a:lvl1pPr>
              <a:defRPr/>
            </a:lvl1pPr>
          </a:lstStyle>
          <a:p>
            <a:pPr>
              <a:defRPr/>
            </a:pPr>
            <a:fld id="{34D2529A-AE7C-44DB-9FDB-8B03DDDB3AD1}" type="slidenum">
              <a:rPr lang="en-US" altLang="zh-TW"/>
              <a:pPr>
                <a:defRPr/>
              </a:pPr>
              <a:t>‹#›</a:t>
            </a:fld>
            <a:endParaRPr lang="en-US" altLang="zh-TW"/>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TW" altLang="en-US" smtClean="0"/>
              <a:t>按一下以編輯母片標題樣式</a:t>
            </a:r>
            <a:endParaRPr lang="en-US"/>
          </a:p>
        </p:txBody>
      </p:sp>
      <p:sp>
        <p:nvSpPr>
          <p:cNvPr id="3" name="Vertical Text Placeholder 2"/>
          <p:cNvSpPr>
            <a:spLocks noGrp="1"/>
          </p:cNvSpPr>
          <p:nvPr>
            <p:ph type="body" orient="vert" idx="1"/>
          </p:nvPr>
        </p:nvSpPr>
        <p:spPr/>
        <p:txBody>
          <a:bodyPr vert="eaVert"/>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a:p>
        </p:txBody>
      </p:sp>
      <p:sp>
        <p:nvSpPr>
          <p:cNvPr id="4" name="Date Placeholder 9"/>
          <p:cNvSpPr>
            <a:spLocks noGrp="1"/>
          </p:cNvSpPr>
          <p:nvPr>
            <p:ph type="dt" sz="half" idx="10"/>
          </p:nvPr>
        </p:nvSpPr>
        <p:spPr/>
        <p:txBody>
          <a:bodyPr/>
          <a:lstStyle>
            <a:lvl1pPr>
              <a:defRPr/>
            </a:lvl1pPr>
          </a:lstStyle>
          <a:p>
            <a:pPr>
              <a:defRPr/>
            </a:pPr>
            <a:endParaRPr lang="en-US" altLang="zh-TW"/>
          </a:p>
        </p:txBody>
      </p:sp>
      <p:sp>
        <p:nvSpPr>
          <p:cNvPr id="5" name="Footer Placeholder 21"/>
          <p:cNvSpPr>
            <a:spLocks noGrp="1"/>
          </p:cNvSpPr>
          <p:nvPr>
            <p:ph type="ftr" sz="quarter" idx="11"/>
          </p:nvPr>
        </p:nvSpPr>
        <p:spPr/>
        <p:txBody>
          <a:bodyPr/>
          <a:lstStyle>
            <a:lvl1pPr>
              <a:defRPr/>
            </a:lvl1pPr>
          </a:lstStyle>
          <a:p>
            <a:pPr>
              <a:defRPr/>
            </a:pPr>
            <a:endParaRPr lang="en-US" altLang="zh-TW"/>
          </a:p>
        </p:txBody>
      </p:sp>
      <p:sp>
        <p:nvSpPr>
          <p:cNvPr id="6" name="Slide Number Placeholder 17"/>
          <p:cNvSpPr>
            <a:spLocks noGrp="1"/>
          </p:cNvSpPr>
          <p:nvPr>
            <p:ph type="sldNum" sz="quarter" idx="12"/>
          </p:nvPr>
        </p:nvSpPr>
        <p:spPr/>
        <p:txBody>
          <a:bodyPr/>
          <a:lstStyle>
            <a:lvl1pPr>
              <a:defRPr/>
            </a:lvl1pPr>
          </a:lstStyle>
          <a:p>
            <a:pPr>
              <a:defRPr/>
            </a:pPr>
            <a:fld id="{86FC9501-4BD6-45C1-809E-B1E22EB5C88A}" type="slidenum">
              <a:rPr lang="en-US" altLang="zh-TW"/>
              <a:pPr>
                <a:defRPr/>
              </a:pPr>
              <a:t>‹#›</a:t>
            </a:fld>
            <a:endParaRPr lang="en-US" altLang="zh-TW"/>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lang="zh-TW" altLang="en-US" smtClean="0"/>
              <a:t>按一下以編輯母片標題樣式</a:t>
            </a:r>
            <a:endParaRPr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a:p>
        </p:txBody>
      </p:sp>
      <p:sp>
        <p:nvSpPr>
          <p:cNvPr id="4" name="Date Placeholder 9"/>
          <p:cNvSpPr>
            <a:spLocks noGrp="1"/>
          </p:cNvSpPr>
          <p:nvPr>
            <p:ph type="dt" sz="half" idx="10"/>
          </p:nvPr>
        </p:nvSpPr>
        <p:spPr/>
        <p:txBody>
          <a:bodyPr/>
          <a:lstStyle>
            <a:lvl1pPr>
              <a:defRPr/>
            </a:lvl1pPr>
          </a:lstStyle>
          <a:p>
            <a:pPr>
              <a:defRPr/>
            </a:pPr>
            <a:endParaRPr lang="en-US" altLang="zh-TW"/>
          </a:p>
        </p:txBody>
      </p:sp>
      <p:sp>
        <p:nvSpPr>
          <p:cNvPr id="5" name="Footer Placeholder 21"/>
          <p:cNvSpPr>
            <a:spLocks noGrp="1"/>
          </p:cNvSpPr>
          <p:nvPr>
            <p:ph type="ftr" sz="quarter" idx="11"/>
          </p:nvPr>
        </p:nvSpPr>
        <p:spPr/>
        <p:txBody>
          <a:bodyPr/>
          <a:lstStyle>
            <a:lvl1pPr>
              <a:defRPr/>
            </a:lvl1pPr>
          </a:lstStyle>
          <a:p>
            <a:pPr>
              <a:defRPr/>
            </a:pPr>
            <a:endParaRPr lang="en-US" altLang="zh-TW"/>
          </a:p>
        </p:txBody>
      </p:sp>
      <p:sp>
        <p:nvSpPr>
          <p:cNvPr id="6" name="Slide Number Placeholder 17"/>
          <p:cNvSpPr>
            <a:spLocks noGrp="1"/>
          </p:cNvSpPr>
          <p:nvPr>
            <p:ph type="sldNum" sz="quarter" idx="12"/>
          </p:nvPr>
        </p:nvSpPr>
        <p:spPr/>
        <p:txBody>
          <a:bodyPr/>
          <a:lstStyle>
            <a:lvl1pPr>
              <a:defRPr/>
            </a:lvl1pPr>
          </a:lstStyle>
          <a:p>
            <a:pPr>
              <a:defRPr/>
            </a:pPr>
            <a:fld id="{2304449E-690D-4A76-907F-A56F9EC3C73A}" type="slidenum">
              <a:rPr lang="en-US" altLang="zh-TW"/>
              <a:pPr>
                <a:defRPr/>
              </a:pPr>
              <a:t>‹#›</a:t>
            </a:fld>
            <a:endParaRPr lang="en-US" altLang="zh-TW"/>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cSld name="標題及表格">
    <p:spTree>
      <p:nvGrpSpPr>
        <p:cNvPr id="1" name=""/>
        <p:cNvGrpSpPr/>
        <p:nvPr/>
      </p:nvGrpSpPr>
      <p:grpSpPr>
        <a:xfrm>
          <a:off x="0" y="0"/>
          <a:ext cx="0" cy="0"/>
          <a:chOff x="0" y="0"/>
          <a:chExt cx="0" cy="0"/>
        </a:xfrm>
      </p:grpSpPr>
      <p:sp>
        <p:nvSpPr>
          <p:cNvPr id="2" name="標題 1"/>
          <p:cNvSpPr>
            <a:spLocks noGrp="1"/>
          </p:cNvSpPr>
          <p:nvPr>
            <p:ph type="title"/>
          </p:nvPr>
        </p:nvSpPr>
        <p:spPr>
          <a:xfrm>
            <a:off x="685800" y="609600"/>
            <a:ext cx="7772400" cy="1143000"/>
          </a:xfrm>
        </p:spPr>
        <p:txBody>
          <a:bodyPr/>
          <a:lstStyle/>
          <a:p>
            <a:r>
              <a:rPr lang="zh-TW" altLang="en-US" smtClean="0"/>
              <a:t>按一下以編輯母片標題樣式</a:t>
            </a:r>
            <a:endParaRPr lang="zh-TW" altLang="en-US"/>
          </a:p>
        </p:txBody>
      </p:sp>
      <p:sp>
        <p:nvSpPr>
          <p:cNvPr id="3" name="表格版面配置區 2"/>
          <p:cNvSpPr>
            <a:spLocks noGrp="1"/>
          </p:cNvSpPr>
          <p:nvPr>
            <p:ph type="tbl" idx="1"/>
          </p:nvPr>
        </p:nvSpPr>
        <p:spPr>
          <a:xfrm>
            <a:off x="685800" y="1981200"/>
            <a:ext cx="7772400" cy="4114800"/>
          </a:xfrm>
        </p:spPr>
        <p:txBody>
          <a:bodyPr>
            <a:normAutofit/>
          </a:bodyPr>
          <a:lstStyle/>
          <a:p>
            <a:pPr lvl="0"/>
            <a:endParaRPr lang="zh-TW" altLang="en-US" noProof="0"/>
          </a:p>
        </p:txBody>
      </p:sp>
      <p:sp>
        <p:nvSpPr>
          <p:cNvPr id="4" name="日期版面配置區 3"/>
          <p:cNvSpPr>
            <a:spLocks noGrp="1"/>
          </p:cNvSpPr>
          <p:nvPr>
            <p:ph type="dt" sz="half" idx="10"/>
          </p:nvPr>
        </p:nvSpPr>
        <p:spPr>
          <a:xfrm>
            <a:off x="685800" y="6248400"/>
            <a:ext cx="1905000" cy="457200"/>
          </a:xfrm>
        </p:spPr>
        <p:txBody>
          <a:bodyPr/>
          <a:lstStyle>
            <a:lvl1pPr>
              <a:defRPr/>
            </a:lvl1pPr>
          </a:lstStyle>
          <a:p>
            <a:pPr>
              <a:defRPr/>
            </a:pPr>
            <a:endParaRPr lang="en-US" altLang="zh-TW"/>
          </a:p>
        </p:txBody>
      </p:sp>
      <p:sp>
        <p:nvSpPr>
          <p:cNvPr id="5" name="頁尾版面配置區 4"/>
          <p:cNvSpPr>
            <a:spLocks noGrp="1"/>
          </p:cNvSpPr>
          <p:nvPr>
            <p:ph type="ftr" sz="quarter" idx="11"/>
          </p:nvPr>
        </p:nvSpPr>
        <p:spPr>
          <a:xfrm>
            <a:off x="3124200" y="6248400"/>
            <a:ext cx="2895600" cy="457200"/>
          </a:xfrm>
        </p:spPr>
        <p:txBody>
          <a:bodyPr/>
          <a:lstStyle>
            <a:lvl1pPr>
              <a:defRPr/>
            </a:lvl1pPr>
          </a:lstStyle>
          <a:p>
            <a:pPr>
              <a:defRPr/>
            </a:pPr>
            <a:endParaRPr lang="en-US" altLang="zh-TW"/>
          </a:p>
        </p:txBody>
      </p:sp>
      <p:sp>
        <p:nvSpPr>
          <p:cNvPr id="6" name="投影片編號版面配置區 5"/>
          <p:cNvSpPr>
            <a:spLocks noGrp="1"/>
          </p:cNvSpPr>
          <p:nvPr>
            <p:ph type="sldNum" sz="quarter" idx="12"/>
          </p:nvPr>
        </p:nvSpPr>
        <p:spPr>
          <a:xfrm>
            <a:off x="6553200" y="6248400"/>
            <a:ext cx="1905000" cy="457200"/>
          </a:xfrm>
        </p:spPr>
        <p:txBody>
          <a:bodyPr/>
          <a:lstStyle>
            <a:lvl1pPr>
              <a:defRPr/>
            </a:lvl1pPr>
          </a:lstStyle>
          <a:p>
            <a:pPr>
              <a:defRPr/>
            </a:pPr>
            <a:fld id="{B2657290-6D2A-4DE3-AA3A-806FFA2A4280}" type="slidenum">
              <a:rPr lang="en-US" altLang="zh-TW"/>
              <a:pPr>
                <a:defRPr/>
              </a:pPr>
              <a:t>‹#›</a:t>
            </a:fld>
            <a:endParaRPr lang="en-US" altLang="zh-TW"/>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標題及物件">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TW" altLang="en-US" smtClean="0"/>
              <a:t>按一下以編輯母片標題樣式</a:t>
            </a:r>
            <a:endParaRPr lang="en-US"/>
          </a:p>
        </p:txBody>
      </p:sp>
      <p:sp>
        <p:nvSpPr>
          <p:cNvPr id="3" name="Content Placeholder 2"/>
          <p:cNvSpPr>
            <a:spLocks noGrp="1"/>
          </p:cNvSpPr>
          <p:nvPr>
            <p:ph idx="1"/>
          </p:nvPr>
        </p:nvSpPr>
        <p:spPr/>
        <p:txBody>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a:p>
        </p:txBody>
      </p:sp>
      <p:sp>
        <p:nvSpPr>
          <p:cNvPr id="4" name="Date Placeholder 9"/>
          <p:cNvSpPr>
            <a:spLocks noGrp="1"/>
          </p:cNvSpPr>
          <p:nvPr>
            <p:ph type="dt" sz="half" idx="10"/>
          </p:nvPr>
        </p:nvSpPr>
        <p:spPr/>
        <p:txBody>
          <a:bodyPr/>
          <a:lstStyle>
            <a:lvl1pPr>
              <a:defRPr/>
            </a:lvl1pPr>
          </a:lstStyle>
          <a:p>
            <a:pPr>
              <a:defRPr/>
            </a:pPr>
            <a:endParaRPr lang="en-US" altLang="zh-TW"/>
          </a:p>
        </p:txBody>
      </p:sp>
      <p:sp>
        <p:nvSpPr>
          <p:cNvPr id="5" name="Footer Placeholder 21"/>
          <p:cNvSpPr>
            <a:spLocks noGrp="1"/>
          </p:cNvSpPr>
          <p:nvPr>
            <p:ph type="ftr" sz="quarter" idx="11"/>
          </p:nvPr>
        </p:nvSpPr>
        <p:spPr/>
        <p:txBody>
          <a:bodyPr/>
          <a:lstStyle>
            <a:lvl1pPr>
              <a:defRPr/>
            </a:lvl1pPr>
          </a:lstStyle>
          <a:p>
            <a:pPr>
              <a:defRPr/>
            </a:pPr>
            <a:endParaRPr lang="en-US" altLang="zh-TW"/>
          </a:p>
        </p:txBody>
      </p:sp>
      <p:sp>
        <p:nvSpPr>
          <p:cNvPr id="6" name="Slide Number Placeholder 17"/>
          <p:cNvSpPr>
            <a:spLocks noGrp="1"/>
          </p:cNvSpPr>
          <p:nvPr>
            <p:ph type="sldNum" sz="quarter" idx="12"/>
          </p:nvPr>
        </p:nvSpPr>
        <p:spPr/>
        <p:txBody>
          <a:bodyPr/>
          <a:lstStyle>
            <a:lvl1pPr>
              <a:defRPr/>
            </a:lvl1pPr>
          </a:lstStyle>
          <a:p>
            <a:pPr>
              <a:defRPr/>
            </a:pPr>
            <a:fld id="{656B91C4-EF20-4519-9659-63C2EE5B5F74}" type="slidenum">
              <a:rPr lang="en-US" altLang="zh-TW"/>
              <a:pPr>
                <a:defRPr/>
              </a:pPr>
              <a:t>‹#›</a:t>
            </a:fld>
            <a:endParaRPr lang="en-US" altLang="zh-TW"/>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章節標題">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tIns="0">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lang="zh-TW" altLang="en-US" smtClean="0"/>
              <a:t>按一下以編輯母片標題樣式</a:t>
            </a:r>
            <a:endParaRPr lang="en-US"/>
          </a:p>
        </p:txBody>
      </p:sp>
      <p:sp>
        <p:nvSpPr>
          <p:cNvPr id="3" name="Text Placeholder 2"/>
          <p:cNvSpPr>
            <a:spLocks noGrp="1"/>
          </p:cNvSpPr>
          <p:nvPr>
            <p:ph type="body" idx="1"/>
          </p:nvPr>
        </p:nvSpPr>
        <p:spPr>
          <a:xfrm>
            <a:off x="530352" y="2704664"/>
            <a:ext cx="7772400" cy="1509712"/>
          </a:xfrm>
        </p:spPr>
        <p:txBody>
          <a:bodyPr lIns="45720" rIns="45720"/>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zh-TW" altLang="en-US" smtClean="0"/>
              <a:t>按一下以編輯母片文字樣式</a:t>
            </a:r>
          </a:p>
        </p:txBody>
      </p:sp>
      <p:sp>
        <p:nvSpPr>
          <p:cNvPr id="4" name="Date Placeholder 3"/>
          <p:cNvSpPr>
            <a:spLocks noGrp="1"/>
          </p:cNvSpPr>
          <p:nvPr>
            <p:ph type="dt" sz="half" idx="10"/>
          </p:nvPr>
        </p:nvSpPr>
        <p:spPr/>
        <p:txBody>
          <a:bodyPr/>
          <a:lstStyle>
            <a:lvl1pPr>
              <a:defRPr/>
            </a:lvl1pPr>
          </a:lstStyle>
          <a:p>
            <a:pPr>
              <a:defRPr/>
            </a:pPr>
            <a:endParaRPr lang="en-US" altLang="zh-TW"/>
          </a:p>
        </p:txBody>
      </p:sp>
      <p:sp>
        <p:nvSpPr>
          <p:cNvPr id="5" name="Footer Placeholder 4"/>
          <p:cNvSpPr>
            <a:spLocks noGrp="1"/>
          </p:cNvSpPr>
          <p:nvPr>
            <p:ph type="ftr" sz="quarter" idx="11"/>
          </p:nvPr>
        </p:nvSpPr>
        <p:spPr/>
        <p:txBody>
          <a:bodyPr/>
          <a:lstStyle>
            <a:lvl1pPr>
              <a:defRPr/>
            </a:lvl1pPr>
          </a:lstStyle>
          <a:p>
            <a:pPr>
              <a:defRPr/>
            </a:pPr>
            <a:endParaRPr lang="en-US" altLang="zh-TW"/>
          </a:p>
        </p:txBody>
      </p:sp>
      <p:sp>
        <p:nvSpPr>
          <p:cNvPr id="6" name="Slide Number Placeholder 5"/>
          <p:cNvSpPr>
            <a:spLocks noGrp="1"/>
          </p:cNvSpPr>
          <p:nvPr>
            <p:ph type="sldNum" sz="quarter" idx="12"/>
          </p:nvPr>
        </p:nvSpPr>
        <p:spPr/>
        <p:txBody>
          <a:bodyPr/>
          <a:lstStyle>
            <a:lvl1pPr>
              <a:defRPr/>
            </a:lvl1pPr>
          </a:lstStyle>
          <a:p>
            <a:pPr>
              <a:defRPr/>
            </a:pPr>
            <a:fld id="{405E3BF9-F49C-4760-BAC6-4DE4B1382D7C}" type="slidenum">
              <a:rPr lang="en-US" altLang="zh-TW"/>
              <a:pPr>
                <a:defRPr/>
              </a:pPr>
              <a:t>‹#›</a:t>
            </a:fld>
            <a:endParaRPr lang="en-US" altLang="zh-TW"/>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兩項物件">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lang="zh-TW" altLang="en-US" smtClean="0"/>
              <a:t>按一下以編輯母片標題樣式</a:t>
            </a:r>
            <a:endParaRPr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a:p>
        </p:txBody>
      </p:sp>
      <p:sp>
        <p:nvSpPr>
          <p:cNvPr id="5" name="Date Placeholder 9"/>
          <p:cNvSpPr>
            <a:spLocks noGrp="1"/>
          </p:cNvSpPr>
          <p:nvPr>
            <p:ph type="dt" sz="half" idx="10"/>
          </p:nvPr>
        </p:nvSpPr>
        <p:spPr/>
        <p:txBody>
          <a:bodyPr/>
          <a:lstStyle>
            <a:lvl1pPr>
              <a:defRPr/>
            </a:lvl1pPr>
          </a:lstStyle>
          <a:p>
            <a:pPr>
              <a:defRPr/>
            </a:pPr>
            <a:endParaRPr lang="en-US" altLang="zh-TW"/>
          </a:p>
        </p:txBody>
      </p:sp>
      <p:sp>
        <p:nvSpPr>
          <p:cNvPr id="6" name="Footer Placeholder 21"/>
          <p:cNvSpPr>
            <a:spLocks noGrp="1"/>
          </p:cNvSpPr>
          <p:nvPr>
            <p:ph type="ftr" sz="quarter" idx="11"/>
          </p:nvPr>
        </p:nvSpPr>
        <p:spPr/>
        <p:txBody>
          <a:bodyPr/>
          <a:lstStyle>
            <a:lvl1pPr>
              <a:defRPr/>
            </a:lvl1pPr>
          </a:lstStyle>
          <a:p>
            <a:pPr>
              <a:defRPr/>
            </a:pPr>
            <a:endParaRPr lang="en-US" altLang="zh-TW"/>
          </a:p>
        </p:txBody>
      </p:sp>
      <p:sp>
        <p:nvSpPr>
          <p:cNvPr id="7" name="Slide Number Placeholder 17"/>
          <p:cNvSpPr>
            <a:spLocks noGrp="1"/>
          </p:cNvSpPr>
          <p:nvPr>
            <p:ph type="sldNum" sz="quarter" idx="12"/>
          </p:nvPr>
        </p:nvSpPr>
        <p:spPr/>
        <p:txBody>
          <a:bodyPr/>
          <a:lstStyle>
            <a:lvl1pPr>
              <a:defRPr/>
            </a:lvl1pPr>
          </a:lstStyle>
          <a:p>
            <a:pPr>
              <a:defRPr/>
            </a:pPr>
            <a:fld id="{127737DA-477F-4496-9B69-FA9BC54DF766}" type="slidenum">
              <a:rPr lang="en-US" altLang="zh-TW"/>
              <a:pPr>
                <a:defRPr/>
              </a:pPr>
              <a:t>‹#›</a:t>
            </a:fld>
            <a:endParaRPr lang="en-US" altLang="zh-TW"/>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對">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lvl1pPr>
              <a:defRPr/>
            </a:lvl1pPr>
          </a:lstStyle>
          <a:p>
            <a:r>
              <a:rPr lang="zh-TW" altLang="en-US" smtClean="0"/>
              <a:t>按一下以編輯母片標題樣式</a:t>
            </a:r>
            <a:endParaRPr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a:r>
              <a:rPr lang="zh-TW" altLang="en-US" smtClean="0"/>
              <a:t>按一下以編輯母片文字樣式</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a:r>
              <a:rPr lang="zh-TW" altLang="en-US" smtClean="0"/>
              <a:t>按一下以編輯母片文字樣式</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a:p>
        </p:txBody>
      </p:sp>
      <p:sp>
        <p:nvSpPr>
          <p:cNvPr id="7" name="Date Placeholder 9"/>
          <p:cNvSpPr>
            <a:spLocks noGrp="1"/>
          </p:cNvSpPr>
          <p:nvPr>
            <p:ph type="dt" sz="half" idx="10"/>
          </p:nvPr>
        </p:nvSpPr>
        <p:spPr/>
        <p:txBody>
          <a:bodyPr/>
          <a:lstStyle>
            <a:lvl1pPr>
              <a:defRPr/>
            </a:lvl1pPr>
          </a:lstStyle>
          <a:p>
            <a:pPr>
              <a:defRPr/>
            </a:pPr>
            <a:endParaRPr lang="en-US" altLang="zh-TW"/>
          </a:p>
        </p:txBody>
      </p:sp>
      <p:sp>
        <p:nvSpPr>
          <p:cNvPr id="8" name="Footer Placeholder 21"/>
          <p:cNvSpPr>
            <a:spLocks noGrp="1"/>
          </p:cNvSpPr>
          <p:nvPr>
            <p:ph type="ftr" sz="quarter" idx="11"/>
          </p:nvPr>
        </p:nvSpPr>
        <p:spPr/>
        <p:txBody>
          <a:bodyPr/>
          <a:lstStyle>
            <a:lvl1pPr>
              <a:defRPr/>
            </a:lvl1pPr>
          </a:lstStyle>
          <a:p>
            <a:pPr>
              <a:defRPr/>
            </a:pPr>
            <a:endParaRPr lang="en-US" altLang="zh-TW"/>
          </a:p>
        </p:txBody>
      </p:sp>
      <p:sp>
        <p:nvSpPr>
          <p:cNvPr id="9" name="Slide Number Placeholder 17"/>
          <p:cNvSpPr>
            <a:spLocks noGrp="1"/>
          </p:cNvSpPr>
          <p:nvPr>
            <p:ph type="sldNum" sz="quarter" idx="12"/>
          </p:nvPr>
        </p:nvSpPr>
        <p:spPr/>
        <p:txBody>
          <a:bodyPr/>
          <a:lstStyle>
            <a:lvl1pPr>
              <a:defRPr/>
            </a:lvl1pPr>
          </a:lstStyle>
          <a:p>
            <a:pPr>
              <a:defRPr/>
            </a:pPr>
            <a:fld id="{7C616225-5631-4B6D-9259-DF4F7A44B081}" type="slidenum">
              <a:rPr lang="en-US" altLang="zh-TW"/>
              <a:pPr>
                <a:defRPr/>
              </a:pPr>
              <a:t>‹#›</a:t>
            </a:fld>
            <a:endParaRPr lang="en-US" altLang="zh-TW"/>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lang="zh-TW" altLang="en-US" smtClean="0"/>
              <a:t>按一下以編輯母片標題樣式</a:t>
            </a:r>
            <a:endParaRPr lang="en-US"/>
          </a:p>
        </p:txBody>
      </p:sp>
      <p:sp>
        <p:nvSpPr>
          <p:cNvPr id="3" name="Date Placeholder 9"/>
          <p:cNvSpPr>
            <a:spLocks noGrp="1"/>
          </p:cNvSpPr>
          <p:nvPr>
            <p:ph type="dt" sz="half" idx="10"/>
          </p:nvPr>
        </p:nvSpPr>
        <p:spPr/>
        <p:txBody>
          <a:bodyPr/>
          <a:lstStyle>
            <a:lvl1pPr>
              <a:defRPr/>
            </a:lvl1pPr>
          </a:lstStyle>
          <a:p>
            <a:pPr>
              <a:defRPr/>
            </a:pPr>
            <a:endParaRPr lang="en-US" altLang="zh-TW"/>
          </a:p>
        </p:txBody>
      </p:sp>
      <p:sp>
        <p:nvSpPr>
          <p:cNvPr id="4" name="Footer Placeholder 21"/>
          <p:cNvSpPr>
            <a:spLocks noGrp="1"/>
          </p:cNvSpPr>
          <p:nvPr>
            <p:ph type="ftr" sz="quarter" idx="11"/>
          </p:nvPr>
        </p:nvSpPr>
        <p:spPr/>
        <p:txBody>
          <a:bodyPr/>
          <a:lstStyle>
            <a:lvl1pPr>
              <a:defRPr/>
            </a:lvl1pPr>
          </a:lstStyle>
          <a:p>
            <a:pPr>
              <a:defRPr/>
            </a:pPr>
            <a:endParaRPr lang="en-US" altLang="zh-TW"/>
          </a:p>
        </p:txBody>
      </p:sp>
      <p:sp>
        <p:nvSpPr>
          <p:cNvPr id="5" name="Slide Number Placeholder 17"/>
          <p:cNvSpPr>
            <a:spLocks noGrp="1"/>
          </p:cNvSpPr>
          <p:nvPr>
            <p:ph type="sldNum" sz="quarter" idx="12"/>
          </p:nvPr>
        </p:nvSpPr>
        <p:spPr/>
        <p:txBody>
          <a:bodyPr/>
          <a:lstStyle>
            <a:lvl1pPr>
              <a:defRPr/>
            </a:lvl1pPr>
          </a:lstStyle>
          <a:p>
            <a:pPr>
              <a:defRPr/>
            </a:pPr>
            <a:fld id="{2ADA5FE5-5F9F-4448-B026-2D464A0F8FF8}" type="slidenum">
              <a:rPr lang="en-US" altLang="zh-TW"/>
              <a:pPr>
                <a:defRPr/>
              </a:pPr>
              <a:t>‹#›</a:t>
            </a:fld>
            <a:endParaRPr lang="en-US" altLang="zh-TW"/>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9"/>
          <p:cNvSpPr>
            <a:spLocks noGrp="1"/>
          </p:cNvSpPr>
          <p:nvPr>
            <p:ph type="dt" sz="half" idx="10"/>
          </p:nvPr>
        </p:nvSpPr>
        <p:spPr/>
        <p:txBody>
          <a:bodyPr/>
          <a:lstStyle>
            <a:lvl1pPr>
              <a:defRPr/>
            </a:lvl1pPr>
          </a:lstStyle>
          <a:p>
            <a:pPr>
              <a:defRPr/>
            </a:pPr>
            <a:endParaRPr lang="en-US" altLang="zh-TW"/>
          </a:p>
        </p:txBody>
      </p:sp>
      <p:sp>
        <p:nvSpPr>
          <p:cNvPr id="3" name="Footer Placeholder 21"/>
          <p:cNvSpPr>
            <a:spLocks noGrp="1"/>
          </p:cNvSpPr>
          <p:nvPr>
            <p:ph type="ftr" sz="quarter" idx="11"/>
          </p:nvPr>
        </p:nvSpPr>
        <p:spPr/>
        <p:txBody>
          <a:bodyPr/>
          <a:lstStyle>
            <a:lvl1pPr>
              <a:defRPr/>
            </a:lvl1pPr>
          </a:lstStyle>
          <a:p>
            <a:pPr>
              <a:defRPr/>
            </a:pPr>
            <a:endParaRPr lang="en-US" altLang="zh-TW"/>
          </a:p>
        </p:txBody>
      </p:sp>
      <p:sp>
        <p:nvSpPr>
          <p:cNvPr id="4" name="Slide Number Placeholder 17"/>
          <p:cNvSpPr>
            <a:spLocks noGrp="1"/>
          </p:cNvSpPr>
          <p:nvPr>
            <p:ph type="sldNum" sz="quarter" idx="12"/>
          </p:nvPr>
        </p:nvSpPr>
        <p:spPr/>
        <p:txBody>
          <a:bodyPr/>
          <a:lstStyle>
            <a:lvl1pPr>
              <a:defRPr/>
            </a:lvl1pPr>
          </a:lstStyle>
          <a:p>
            <a:pPr>
              <a:defRPr/>
            </a:pPr>
            <a:fld id="{A1CDBFCE-CB03-4B0F-8281-C0884271CF3C}" type="slidenum">
              <a:rPr lang="en-US" altLang="zh-TW"/>
              <a:pPr>
                <a:defRPr/>
              </a:pPr>
              <a:t>‹#›</a:t>
            </a:fld>
            <a:endParaRPr lang="en-US" altLang="zh-TW"/>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含標題的內容">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a:noAutofit/>
          </a:bodyPr>
          <a:lstStyle>
            <a:lvl1pPr algn="l" rtl="0">
              <a:spcBef>
                <a:spcPct val="0"/>
              </a:spcBef>
              <a:buNone/>
              <a:defRPr sz="2600" b="0">
                <a:ln>
                  <a:noFill/>
                </a:ln>
                <a:solidFill>
                  <a:schemeClr val="tx2"/>
                </a:solidFill>
                <a:effectLst/>
                <a:latin typeface="+mj-lt"/>
                <a:ea typeface="+mj-ea"/>
                <a:cs typeface="+mj-cs"/>
              </a:defRPr>
            </a:lvl1pPr>
          </a:lstStyle>
          <a:p>
            <a:r>
              <a:rPr lang="zh-TW" altLang="en-US" smtClean="0"/>
              <a:t>按一下以編輯母片標題樣式</a:t>
            </a:r>
            <a:endParaRPr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a:r>
              <a:rPr lang="zh-TW" altLang="en-US" smtClean="0"/>
              <a:t>按一下以編輯母片文字樣式</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a:p>
        </p:txBody>
      </p:sp>
      <p:sp>
        <p:nvSpPr>
          <p:cNvPr id="5" name="Date Placeholder 9"/>
          <p:cNvSpPr>
            <a:spLocks noGrp="1"/>
          </p:cNvSpPr>
          <p:nvPr>
            <p:ph type="dt" sz="half" idx="10"/>
          </p:nvPr>
        </p:nvSpPr>
        <p:spPr/>
        <p:txBody>
          <a:bodyPr/>
          <a:lstStyle>
            <a:lvl1pPr>
              <a:defRPr/>
            </a:lvl1pPr>
          </a:lstStyle>
          <a:p>
            <a:pPr>
              <a:defRPr/>
            </a:pPr>
            <a:endParaRPr lang="en-US" altLang="zh-TW"/>
          </a:p>
        </p:txBody>
      </p:sp>
      <p:sp>
        <p:nvSpPr>
          <p:cNvPr id="6" name="Footer Placeholder 21"/>
          <p:cNvSpPr>
            <a:spLocks noGrp="1"/>
          </p:cNvSpPr>
          <p:nvPr>
            <p:ph type="ftr" sz="quarter" idx="11"/>
          </p:nvPr>
        </p:nvSpPr>
        <p:spPr/>
        <p:txBody>
          <a:bodyPr/>
          <a:lstStyle>
            <a:lvl1pPr>
              <a:defRPr/>
            </a:lvl1pPr>
          </a:lstStyle>
          <a:p>
            <a:pPr>
              <a:defRPr/>
            </a:pPr>
            <a:endParaRPr lang="en-US" altLang="zh-TW"/>
          </a:p>
        </p:txBody>
      </p:sp>
      <p:sp>
        <p:nvSpPr>
          <p:cNvPr id="7" name="Slide Number Placeholder 17"/>
          <p:cNvSpPr>
            <a:spLocks noGrp="1"/>
          </p:cNvSpPr>
          <p:nvPr>
            <p:ph type="sldNum" sz="quarter" idx="12"/>
          </p:nvPr>
        </p:nvSpPr>
        <p:spPr/>
        <p:txBody>
          <a:bodyPr/>
          <a:lstStyle>
            <a:lvl1pPr>
              <a:defRPr/>
            </a:lvl1pPr>
          </a:lstStyle>
          <a:p>
            <a:pPr>
              <a:defRPr/>
            </a:pPr>
            <a:fld id="{0AFD6D1F-9196-4946-8482-7CAD375E6697}" type="slidenum">
              <a:rPr lang="en-US" altLang="zh-TW"/>
              <a:pPr>
                <a:defRPr/>
              </a:pPr>
              <a:t>‹#›</a:t>
            </a:fld>
            <a:endParaRPr lang="en-US" altLang="zh-TW"/>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含標題的圖片">
    <p:spTree>
      <p:nvGrpSpPr>
        <p:cNvPr id="1" name=""/>
        <p:cNvGrpSpPr/>
        <p:nvPr/>
      </p:nvGrpSpPr>
      <p:grpSpPr>
        <a:xfrm>
          <a:off x="0" y="0"/>
          <a:ext cx="0" cy="0"/>
          <a:chOff x="0" y="0"/>
          <a:chExt cx="0" cy="0"/>
        </a:xfrm>
      </p:grpSpPr>
      <p:sp>
        <p:nvSpPr>
          <p:cNvPr id="5" name="Snip and Round Single Corner Rectangle 8"/>
          <p:cNvSpPr/>
          <p:nvPr/>
        </p:nvSpPr>
        <p:spPr>
          <a:xfrm rot="420000" flipV="1">
            <a:off x="3165475" y="1108075"/>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a:defRPr/>
            </a:pPr>
            <a:endParaRPr kumimoji="0" lang="en-US"/>
          </a:p>
        </p:txBody>
      </p:sp>
      <p:sp>
        <p:nvSpPr>
          <p:cNvPr id="6" name="Right Triangle 11"/>
          <p:cNvSpPr/>
          <p:nvPr/>
        </p:nvSpPr>
        <p:spPr>
          <a:xfrm rot="420000" flipV="1">
            <a:off x="8004175" y="5359400"/>
            <a:ext cx="155575" cy="155575"/>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a:defRPr/>
            </a:pPr>
            <a:endParaRPr kumimoji="0" lang="en-US"/>
          </a:p>
        </p:txBody>
      </p:sp>
      <p:sp>
        <p:nvSpPr>
          <p:cNvPr id="7"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a:lstStyle/>
          <a:p>
            <a:pPr>
              <a:defRPr/>
            </a:pPr>
            <a:endParaRPr kumimoji="0" lang="en-US">
              <a:latin typeface="+mn-lt"/>
              <a:ea typeface="+mn-ea"/>
            </a:endParaRPr>
          </a:p>
        </p:txBody>
      </p:sp>
      <p:sp>
        <p:nvSpPr>
          <p:cNvPr id="8"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a:lstStyle/>
          <a:p>
            <a:pPr>
              <a:defRPr/>
            </a:pPr>
            <a:endParaRPr kumimoji="0" lang="en-US">
              <a:latin typeface="+mn-lt"/>
              <a:ea typeface="+mn-ea"/>
            </a:endParaRPr>
          </a:p>
        </p:txBody>
      </p:sp>
      <p:sp>
        <p:nvSpPr>
          <p:cNvPr id="2" name="Title 1"/>
          <p:cNvSpPr>
            <a:spLocks noGrp="1"/>
          </p:cNvSpPr>
          <p:nvPr>
            <p:ph type="title"/>
          </p:nvPr>
        </p:nvSpPr>
        <p:spPr>
          <a:xfrm>
            <a:off x="609600" y="1176996"/>
            <a:ext cx="2212848" cy="1582621"/>
          </a:xfrm>
        </p:spPr>
        <p:txBody>
          <a:bodyPr lIns="45720" rIns="45720" bIns="45720"/>
          <a:lstStyle>
            <a:lvl1pPr algn="l">
              <a:buNone/>
              <a:defRPr sz="2000" b="1">
                <a:solidFill>
                  <a:schemeClr val="tx2"/>
                </a:solidFill>
              </a:defRPr>
            </a:lvl1pPr>
          </a:lstStyle>
          <a:p>
            <a:r>
              <a:rPr lang="zh-TW" altLang="en-US" smtClean="0"/>
              <a:t>按一下以編輯母片標題樣式</a:t>
            </a:r>
            <a:endParaRPr lang="en-US"/>
          </a:p>
        </p:txBody>
      </p:sp>
      <p:sp>
        <p:nvSpPr>
          <p:cNvPr id="4" name="Text Placeholder 3"/>
          <p:cNvSpPr>
            <a:spLocks noGrp="1"/>
          </p:cNvSpPr>
          <p:nvPr>
            <p:ph type="body" sz="half" idx="2"/>
          </p:nvPr>
        </p:nvSpPr>
        <p:spPr>
          <a:xfrm>
            <a:off x="609600" y="2828785"/>
            <a:ext cx="2209800" cy="2179320"/>
          </a:xfrm>
        </p:spPr>
        <p:txBody>
          <a:bodyPr lIns="64008" rIns="45720"/>
          <a:lstStyle>
            <a:lvl1pPr marL="0" indent="0" algn="l">
              <a:spcBef>
                <a:spcPts val="250"/>
              </a:spcBef>
              <a:buFontTx/>
              <a:buNone/>
              <a:defRPr sz="1300"/>
            </a:lvl1pPr>
            <a:lvl2pPr>
              <a:defRPr sz="1200"/>
            </a:lvl2pPr>
            <a:lvl3pPr>
              <a:defRPr sz="1000"/>
            </a:lvl3pPr>
            <a:lvl4pPr>
              <a:defRPr sz="900"/>
            </a:lvl4pPr>
            <a:lvl5pPr>
              <a:defRPr sz="900"/>
            </a:lvl5pPr>
          </a:lstStyle>
          <a:p>
            <a:pPr lvl="0"/>
            <a:r>
              <a:rPr lang="zh-TW" altLang="en-US" smtClean="0"/>
              <a:t>按一下以編輯母片文字樣式</a:t>
            </a:r>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normAutofit/>
          </a:bodyPr>
          <a:lstStyle>
            <a:lvl1pPr marL="0" indent="0">
              <a:buNone/>
              <a:defRPr sz="3200"/>
            </a:lvl1pPr>
          </a:lstStyle>
          <a:p>
            <a:pPr lvl="0"/>
            <a:r>
              <a:rPr lang="zh-TW" altLang="en-US" noProof="0" smtClean="0"/>
              <a:t>按一下圖示以新增圖片</a:t>
            </a:r>
            <a:endParaRPr lang="en-US" noProof="0" dirty="0"/>
          </a:p>
        </p:txBody>
      </p:sp>
      <p:sp>
        <p:nvSpPr>
          <p:cNvPr id="9" name="Date Placeholder 4"/>
          <p:cNvSpPr>
            <a:spLocks noGrp="1"/>
          </p:cNvSpPr>
          <p:nvPr>
            <p:ph type="dt" sz="half" idx="10"/>
          </p:nvPr>
        </p:nvSpPr>
        <p:spPr/>
        <p:txBody>
          <a:bodyPr/>
          <a:lstStyle>
            <a:lvl1pPr>
              <a:defRPr/>
            </a:lvl1pPr>
          </a:lstStyle>
          <a:p>
            <a:pPr>
              <a:defRPr/>
            </a:pPr>
            <a:endParaRPr lang="en-US" altLang="zh-TW"/>
          </a:p>
        </p:txBody>
      </p:sp>
      <p:sp>
        <p:nvSpPr>
          <p:cNvPr id="10" name="Footer Placeholder 5"/>
          <p:cNvSpPr>
            <a:spLocks noGrp="1"/>
          </p:cNvSpPr>
          <p:nvPr>
            <p:ph type="ftr" sz="quarter" idx="11"/>
          </p:nvPr>
        </p:nvSpPr>
        <p:spPr/>
        <p:txBody>
          <a:bodyPr/>
          <a:lstStyle>
            <a:lvl1pPr>
              <a:defRPr/>
            </a:lvl1pPr>
          </a:lstStyle>
          <a:p>
            <a:pPr>
              <a:defRPr/>
            </a:pPr>
            <a:endParaRPr lang="en-US" altLang="zh-TW"/>
          </a:p>
        </p:txBody>
      </p:sp>
      <p:sp>
        <p:nvSpPr>
          <p:cNvPr id="11" name="Slide Number Placeholder 6"/>
          <p:cNvSpPr>
            <a:spLocks noGrp="1"/>
          </p:cNvSpPr>
          <p:nvPr>
            <p:ph type="sldNum" sz="quarter" idx="12"/>
          </p:nvPr>
        </p:nvSpPr>
        <p:spPr>
          <a:xfrm>
            <a:off x="8077200" y="6356350"/>
            <a:ext cx="609600" cy="365125"/>
          </a:xfrm>
        </p:spPr>
        <p:txBody>
          <a:bodyPr/>
          <a:lstStyle>
            <a:lvl1pPr>
              <a:defRPr/>
            </a:lvl1pPr>
          </a:lstStyle>
          <a:p>
            <a:pPr>
              <a:defRPr/>
            </a:pPr>
            <a:fld id="{BD288361-6992-494F-A9DF-8EBB89F8D9CF}" type="slidenum">
              <a:rPr lang="en-US" altLang="zh-TW"/>
              <a:pPr>
                <a:defRPr/>
              </a:pPr>
              <a:t>‹#›</a:t>
            </a:fld>
            <a:endParaRPr lang="en-US" altLang="zh-TW"/>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938"/>
            <a:ext cx="9163050" cy="1041401"/>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a:lstStyle/>
          <a:p>
            <a:pPr>
              <a:defRPr/>
            </a:pPr>
            <a:endParaRPr kumimoji="0" lang="en-US">
              <a:latin typeface="+mn-lt"/>
              <a:ea typeface="+mn-ea"/>
            </a:endParaRPr>
          </a:p>
        </p:txBody>
      </p:sp>
      <p:sp>
        <p:nvSpPr>
          <p:cNvPr id="8" name="Freeform 7"/>
          <p:cNvSpPr>
            <a:spLocks/>
          </p:cNvSpPr>
          <p:nvPr/>
        </p:nvSpPr>
        <p:spPr bwMode="auto">
          <a:xfrm>
            <a:off x="4381500" y="-7938"/>
            <a:ext cx="4762500" cy="638176"/>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a:lstStyle/>
          <a:p>
            <a:pPr>
              <a:defRPr/>
            </a:pPr>
            <a:endParaRPr kumimoji="0" lang="en-US">
              <a:latin typeface="+mn-lt"/>
              <a:ea typeface="+mn-ea"/>
            </a:endParaRPr>
          </a:p>
        </p:txBody>
      </p:sp>
      <p:sp>
        <p:nvSpPr>
          <p:cNvPr id="1028" name="Title Placeholder 8"/>
          <p:cNvSpPr>
            <a:spLocks noGrp="1"/>
          </p:cNvSpPr>
          <p:nvPr>
            <p:ph type="title"/>
          </p:nvPr>
        </p:nvSpPr>
        <p:spPr bwMode="auto">
          <a:xfrm>
            <a:off x="457200" y="704850"/>
            <a:ext cx="8229600" cy="1143000"/>
          </a:xfrm>
          <a:prstGeom prst="rect">
            <a:avLst/>
          </a:prstGeom>
          <a:noFill/>
          <a:ln w="9525">
            <a:noFill/>
            <a:miter lim="800000"/>
            <a:headEnd/>
            <a:tailEnd/>
          </a:ln>
        </p:spPr>
        <p:txBody>
          <a:bodyPr vert="horz" wrap="square" lIns="0" tIns="45720" rIns="0" bIns="0" numCol="1" anchor="b" anchorCtr="0" compatLnSpc="1">
            <a:prstTxWarp prst="textNoShape">
              <a:avLst/>
            </a:prstTxWarp>
          </a:bodyPr>
          <a:lstStyle/>
          <a:p>
            <a:pPr lvl="0"/>
            <a:r>
              <a:rPr lang="zh-TW" altLang="en-US" smtClean="0"/>
              <a:t>按一下以編輯母片標題樣式</a:t>
            </a:r>
            <a:endParaRPr lang="en-US" smtClean="0"/>
          </a:p>
        </p:txBody>
      </p:sp>
      <p:sp>
        <p:nvSpPr>
          <p:cNvPr id="1029" name="Text Placeholder 29"/>
          <p:cNvSpPr>
            <a:spLocks noGrp="1"/>
          </p:cNvSpPr>
          <p:nvPr>
            <p:ph type="body" idx="1"/>
          </p:nvPr>
        </p:nvSpPr>
        <p:spPr bwMode="auto">
          <a:xfrm>
            <a:off x="457200" y="1935163"/>
            <a:ext cx="8229600" cy="4389437"/>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smtClean="0"/>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pPr>
              <a:defRPr/>
            </a:pPr>
            <a:endParaRPr lang="en-US" altLang="zh-TW"/>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pPr>
              <a:defRPr/>
            </a:pPr>
            <a:endParaRPr lang="en-US" altLang="zh-TW"/>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pPr>
              <a:defRPr/>
            </a:pPr>
            <a:fld id="{7E6B3A3B-137F-4584-A450-C3E8361A41A3}" type="slidenum">
              <a:rPr lang="en-US" altLang="zh-TW"/>
              <a:pPr>
                <a:defRPr/>
              </a:pPr>
              <a:t>‹#›</a:t>
            </a:fld>
            <a:endParaRPr lang="en-US" altLang="zh-TW"/>
          </a:p>
        </p:txBody>
      </p:sp>
      <p:grpSp>
        <p:nvGrpSpPr>
          <p:cNvPr id="1033" name="Group 1"/>
          <p:cNvGrpSpPr>
            <a:grpSpLocks/>
          </p:cNvGrpSpPr>
          <p:nvPr/>
        </p:nvGrpSpPr>
        <p:grpSpPr bwMode="auto">
          <a:xfrm>
            <a:off x="-19050" y="203200"/>
            <a:ext cx="9180513" cy="647700"/>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a:lstStyle/>
            <a:p>
              <a:pPr>
                <a:defRPr/>
              </a:pPr>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a:lstStyle/>
            <a:p>
              <a:pPr>
                <a:defRPr/>
              </a:pPr>
              <a:endParaRPr kumimoji="0" lang="en-US"/>
            </a:p>
          </p:txBody>
        </p:sp>
      </p:grpSp>
    </p:spTree>
  </p:cSld>
  <p:clrMap bg1="lt1" tx1="dk1" bg2="lt2" tx2="dk2" accent1="accent1" accent2="accent2" accent3="accent3" accent4="accent4" accent5="accent5" accent6="accent6" hlink="hlink" folHlink="folHlink"/>
  <p:sldLayoutIdLst>
    <p:sldLayoutId id="2147483765" r:id="rId1"/>
    <p:sldLayoutId id="2147483764" r:id="rId2"/>
    <p:sldLayoutId id="2147483766" r:id="rId3"/>
    <p:sldLayoutId id="2147483763" r:id="rId4"/>
    <p:sldLayoutId id="2147483762" r:id="rId5"/>
    <p:sldLayoutId id="2147483761" r:id="rId6"/>
    <p:sldLayoutId id="2147483760" r:id="rId7"/>
    <p:sldLayoutId id="2147483759" r:id="rId8"/>
    <p:sldLayoutId id="2147483767" r:id="rId9"/>
    <p:sldLayoutId id="2147483758" r:id="rId10"/>
    <p:sldLayoutId id="2147483757" r:id="rId11"/>
    <p:sldLayoutId id="2147483768" r:id="rId12"/>
  </p:sldLayoutIdLst>
  <p:hf hdr="0" ftr="0" dt="0"/>
  <p:txStyles>
    <p:titleStyle>
      <a:lvl1pPr algn="l" rtl="0" eaLnBrk="0" fontAlgn="base" hangingPunct="0">
        <a:spcBef>
          <a:spcPct val="0"/>
        </a:spcBef>
        <a:spcAft>
          <a:spcPct val="0"/>
        </a:spcAft>
        <a:defRPr sz="5000" kern="1200">
          <a:solidFill>
            <a:schemeClr val="tx2"/>
          </a:solidFill>
          <a:latin typeface="+mj-lt"/>
          <a:ea typeface="+mj-ea"/>
          <a:cs typeface="+mj-cs"/>
        </a:defRPr>
      </a:lvl1pPr>
      <a:lvl2pPr algn="l" rtl="0" eaLnBrk="0" fontAlgn="base" hangingPunct="0">
        <a:spcBef>
          <a:spcPct val="0"/>
        </a:spcBef>
        <a:spcAft>
          <a:spcPct val="0"/>
        </a:spcAft>
        <a:defRPr sz="5000">
          <a:solidFill>
            <a:schemeClr val="tx2"/>
          </a:solidFill>
          <a:latin typeface="Calibri" pitchFamily="34" charset="0"/>
          <a:ea typeface="微軟正黑體" pitchFamily="34" charset="-120"/>
        </a:defRPr>
      </a:lvl2pPr>
      <a:lvl3pPr algn="l" rtl="0" eaLnBrk="0" fontAlgn="base" hangingPunct="0">
        <a:spcBef>
          <a:spcPct val="0"/>
        </a:spcBef>
        <a:spcAft>
          <a:spcPct val="0"/>
        </a:spcAft>
        <a:defRPr sz="5000">
          <a:solidFill>
            <a:schemeClr val="tx2"/>
          </a:solidFill>
          <a:latin typeface="Calibri" pitchFamily="34" charset="0"/>
          <a:ea typeface="微軟正黑體" pitchFamily="34" charset="-120"/>
        </a:defRPr>
      </a:lvl3pPr>
      <a:lvl4pPr algn="l" rtl="0" eaLnBrk="0" fontAlgn="base" hangingPunct="0">
        <a:spcBef>
          <a:spcPct val="0"/>
        </a:spcBef>
        <a:spcAft>
          <a:spcPct val="0"/>
        </a:spcAft>
        <a:defRPr sz="5000">
          <a:solidFill>
            <a:schemeClr val="tx2"/>
          </a:solidFill>
          <a:latin typeface="Calibri" pitchFamily="34" charset="0"/>
          <a:ea typeface="微軟正黑體" pitchFamily="34" charset="-120"/>
        </a:defRPr>
      </a:lvl4pPr>
      <a:lvl5pPr algn="l" rtl="0" eaLnBrk="0" fontAlgn="base" hangingPunct="0">
        <a:spcBef>
          <a:spcPct val="0"/>
        </a:spcBef>
        <a:spcAft>
          <a:spcPct val="0"/>
        </a:spcAft>
        <a:defRPr sz="5000">
          <a:solidFill>
            <a:schemeClr val="tx2"/>
          </a:solidFill>
          <a:latin typeface="Calibri" pitchFamily="34" charset="0"/>
          <a:ea typeface="微軟正黑體" pitchFamily="34" charset="-120"/>
        </a:defRPr>
      </a:lvl5pPr>
      <a:lvl6pPr marL="457200" algn="l" rtl="0" fontAlgn="base">
        <a:spcBef>
          <a:spcPct val="0"/>
        </a:spcBef>
        <a:spcAft>
          <a:spcPct val="0"/>
        </a:spcAft>
        <a:defRPr sz="5000">
          <a:solidFill>
            <a:schemeClr val="tx2"/>
          </a:solidFill>
          <a:latin typeface="Calibri" pitchFamily="34" charset="0"/>
          <a:ea typeface="微軟正黑體" pitchFamily="34" charset="-120"/>
        </a:defRPr>
      </a:lvl6pPr>
      <a:lvl7pPr marL="914400" algn="l" rtl="0" fontAlgn="base">
        <a:spcBef>
          <a:spcPct val="0"/>
        </a:spcBef>
        <a:spcAft>
          <a:spcPct val="0"/>
        </a:spcAft>
        <a:defRPr sz="5000">
          <a:solidFill>
            <a:schemeClr val="tx2"/>
          </a:solidFill>
          <a:latin typeface="Calibri" pitchFamily="34" charset="0"/>
          <a:ea typeface="微軟正黑體" pitchFamily="34" charset="-120"/>
        </a:defRPr>
      </a:lvl7pPr>
      <a:lvl8pPr marL="1371600" algn="l" rtl="0" fontAlgn="base">
        <a:spcBef>
          <a:spcPct val="0"/>
        </a:spcBef>
        <a:spcAft>
          <a:spcPct val="0"/>
        </a:spcAft>
        <a:defRPr sz="5000">
          <a:solidFill>
            <a:schemeClr val="tx2"/>
          </a:solidFill>
          <a:latin typeface="Calibri" pitchFamily="34" charset="0"/>
          <a:ea typeface="微軟正黑體" pitchFamily="34" charset="-120"/>
        </a:defRPr>
      </a:lvl8pPr>
      <a:lvl9pPr marL="1828800" algn="l" rtl="0" fontAlgn="base">
        <a:spcBef>
          <a:spcPct val="0"/>
        </a:spcBef>
        <a:spcAft>
          <a:spcPct val="0"/>
        </a:spcAft>
        <a:defRPr sz="5000">
          <a:solidFill>
            <a:schemeClr val="tx2"/>
          </a:solidFill>
          <a:latin typeface="Calibri" pitchFamily="34" charset="0"/>
          <a:ea typeface="微軟正黑體" pitchFamily="34" charset="-120"/>
        </a:defRPr>
      </a:lvl9pPr>
    </p:titleStyle>
    <p:bodyStyle>
      <a:lvl1pPr marL="273050" indent="-273050" algn="l" rtl="0" eaLnBrk="0" fontAlgn="base" hangingPunct="0">
        <a:spcBef>
          <a:spcPct val="20000"/>
        </a:spcBef>
        <a:spcAft>
          <a:spcPct val="0"/>
        </a:spcAft>
        <a:buClr>
          <a:srgbClr val="0BD0D9"/>
        </a:buClr>
        <a:buSzPct val="95000"/>
        <a:buFont typeface="Wingdings 2" pitchFamily="18" charset="2"/>
        <a:buChar char=""/>
        <a:defRPr sz="2600" kern="1200">
          <a:solidFill>
            <a:schemeClr val="tx1"/>
          </a:solidFill>
          <a:latin typeface="+mn-lt"/>
          <a:ea typeface="+mn-ea"/>
          <a:cs typeface="+mn-cs"/>
        </a:defRPr>
      </a:lvl1pPr>
      <a:lvl2pPr marL="639763" indent="-246063" algn="l" rtl="0" eaLnBrk="0" fontAlgn="base" hangingPunct="0">
        <a:spcBef>
          <a:spcPct val="20000"/>
        </a:spcBef>
        <a:spcAft>
          <a:spcPct val="0"/>
        </a:spcAft>
        <a:buClr>
          <a:schemeClr val="accent1"/>
        </a:buClr>
        <a:buSzPct val="85000"/>
        <a:buFont typeface="Wingdings 2" pitchFamily="18" charset="2"/>
        <a:buChar char=""/>
        <a:defRPr sz="2400" kern="1200">
          <a:solidFill>
            <a:schemeClr val="tx1"/>
          </a:solidFill>
          <a:latin typeface="+mn-lt"/>
          <a:ea typeface="+mn-ea"/>
          <a:cs typeface="+mn-cs"/>
        </a:defRPr>
      </a:lvl2pPr>
      <a:lvl3pPr marL="914400" indent="-246063" algn="l" rtl="0" eaLnBrk="0" fontAlgn="base" hangingPunct="0">
        <a:spcBef>
          <a:spcPct val="20000"/>
        </a:spcBef>
        <a:spcAft>
          <a:spcPct val="0"/>
        </a:spcAft>
        <a:buClr>
          <a:schemeClr val="accent2"/>
        </a:buClr>
        <a:buSzPct val="70000"/>
        <a:buFont typeface="Wingdings 2" pitchFamily="18" charset="2"/>
        <a:buChar char=""/>
        <a:defRPr sz="2100" kern="1200">
          <a:solidFill>
            <a:schemeClr val="tx1"/>
          </a:solidFill>
          <a:latin typeface="+mn-lt"/>
          <a:ea typeface="+mn-ea"/>
          <a:cs typeface="+mn-cs"/>
        </a:defRPr>
      </a:lvl3pPr>
      <a:lvl4pPr marL="1187450" indent="-209550" algn="l" rtl="0" eaLnBrk="0" fontAlgn="base" hangingPunct="0">
        <a:spcBef>
          <a:spcPct val="20000"/>
        </a:spcBef>
        <a:spcAft>
          <a:spcPct val="0"/>
        </a:spcAft>
        <a:buClr>
          <a:srgbClr val="0BD0D9"/>
        </a:buClr>
        <a:buSzPct val="65000"/>
        <a:buFont typeface="Wingdings 2" pitchFamily="18" charset="2"/>
        <a:buChar char=""/>
        <a:defRPr sz="2000" kern="1200">
          <a:solidFill>
            <a:schemeClr val="tx1"/>
          </a:solidFill>
          <a:latin typeface="+mn-lt"/>
          <a:ea typeface="+mn-ea"/>
          <a:cs typeface="+mn-cs"/>
        </a:defRPr>
      </a:lvl4pPr>
      <a:lvl5pPr marL="1462088" indent="-209550" algn="l" rtl="0" eaLnBrk="0" fontAlgn="base" hangingPunct="0">
        <a:spcBef>
          <a:spcPct val="20000"/>
        </a:spcBef>
        <a:spcAft>
          <a:spcPct val="0"/>
        </a:spcAft>
        <a:buClr>
          <a:srgbClr val="10CF9B"/>
        </a:buClr>
        <a:buSzPct val="65000"/>
        <a:buFont typeface="Wingdings 2" pitchFamily="18" charset="2"/>
        <a:buChar char=""/>
        <a:defRPr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8.jpeg"/><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9.jp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3" Type="http://schemas.openxmlformats.org/officeDocument/2006/relationships/image" Target="../media/image4.gif"/><Relationship Id="rId2" Type="http://schemas.openxmlformats.org/officeDocument/2006/relationships/image" Target="../media/image3.jpeg"/><Relationship Id="rId1" Type="http://schemas.openxmlformats.org/officeDocument/2006/relationships/slideLayout" Target="../slideLayouts/slideLayout2.xml"/><Relationship Id="rId4" Type="http://schemas.openxmlformats.org/officeDocument/2006/relationships/image" Target="../media/image5.emf"/></Relationships>
</file>

<file path=ppt/slides/_rels/slide20.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11.gif"/><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11.gif"/><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12.png"/><Relationship Id="rId1" Type="http://schemas.openxmlformats.org/officeDocument/2006/relationships/slideLayout" Target="../slideLayouts/slideLayout7.xml"/><Relationship Id="rId6" Type="http://schemas.openxmlformats.org/officeDocument/2006/relationships/image" Target="../media/image15.jpeg"/><Relationship Id="rId5" Type="http://schemas.openxmlformats.org/officeDocument/2006/relationships/image" Target="../media/image14.jpeg"/><Relationship Id="rId4" Type="http://schemas.openxmlformats.org/officeDocument/2006/relationships/image" Target="../media/image13.jpeg"/></Relationships>
</file>

<file path=ppt/slides/_rels/slide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6.jpeg"/><Relationship Id="rId1" Type="http://schemas.openxmlformats.org/officeDocument/2006/relationships/slideLayout" Target="../slideLayouts/slideLayout2.xml"/><Relationship Id="rId5" Type="http://schemas.openxmlformats.org/officeDocument/2006/relationships/image" Target="../media/image17.jpg"/><Relationship Id="rId4" Type="http://schemas.openxmlformats.org/officeDocument/2006/relationships/image" Target="../media/image6.png"/></Relationships>
</file>

<file path=ppt/slides/_rels/slide3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12.png"/><Relationship Id="rId1" Type="http://schemas.openxmlformats.org/officeDocument/2006/relationships/slideLayout" Target="../slideLayouts/slideLayout4.xml"/><Relationship Id="rId6" Type="http://schemas.openxmlformats.org/officeDocument/2006/relationships/image" Target="../media/image20.jpeg"/><Relationship Id="rId5" Type="http://schemas.openxmlformats.org/officeDocument/2006/relationships/image" Target="../media/image19.jpeg"/><Relationship Id="rId4" Type="http://schemas.openxmlformats.org/officeDocument/2006/relationships/image" Target="../media/image18.jpeg"/></Relationships>
</file>

<file path=ppt/slides/_rels/slide32.xml.rels><?xml version="1.0" encoding="UTF-8" standalone="yes"?>
<Relationships xmlns="http://schemas.openxmlformats.org/package/2006/relationships"><Relationship Id="rId3" Type="http://schemas.openxmlformats.org/officeDocument/2006/relationships/image" Target="../media/image22.png"/><Relationship Id="rId2" Type="http://schemas.openxmlformats.org/officeDocument/2006/relationships/image" Target="../media/image21.png"/><Relationship Id="rId1" Type="http://schemas.openxmlformats.org/officeDocument/2006/relationships/slideLayout" Target="../slideLayouts/slideLayout2.xml"/><Relationship Id="rId4" Type="http://schemas.openxmlformats.org/officeDocument/2006/relationships/image" Target="../media/image23.gif"/></Relationships>
</file>

<file path=ppt/slides/_rels/slide33.xml.rels><?xml version="1.0" encoding="UTF-8" standalone="yes"?>
<Relationships xmlns="http://schemas.openxmlformats.org/package/2006/relationships"><Relationship Id="rId3" Type="http://schemas.openxmlformats.org/officeDocument/2006/relationships/image" Target="../media/image22.png"/><Relationship Id="rId2" Type="http://schemas.openxmlformats.org/officeDocument/2006/relationships/image" Target="../media/image24.pn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22.pn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image" Target="../media/image22.png"/><Relationship Id="rId2" Type="http://schemas.openxmlformats.org/officeDocument/2006/relationships/image" Target="../media/image25.png"/><Relationship Id="rId1" Type="http://schemas.openxmlformats.org/officeDocument/2006/relationships/slideLayout" Target="../slideLayouts/slideLayout2.xml"/><Relationship Id="rId4" Type="http://schemas.openxmlformats.org/officeDocument/2006/relationships/image" Target="../media/image26.png"/></Relationships>
</file>

<file path=ppt/slides/_rels/slide36.xml.rels><?xml version="1.0" encoding="UTF-8" standalone="yes"?>
<Relationships xmlns="http://schemas.openxmlformats.org/package/2006/relationships"><Relationship Id="rId2" Type="http://schemas.openxmlformats.org/officeDocument/2006/relationships/image" Target="../media/image27.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5" Type="http://schemas.openxmlformats.org/officeDocument/2006/relationships/oleObject" Target="../embeddings/oleObject2.bin"/><Relationship Id="rId4" Type="http://schemas.openxmlformats.org/officeDocument/2006/relationships/image" Target="../media/image7.png"/></Relationships>
</file>

<file path=ppt/slides/_rels/slide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16385" name="圖片 1"/>
          <p:cNvPicPr>
            <a:picLocks noChangeAspect="1"/>
          </p:cNvPicPr>
          <p:nvPr/>
        </p:nvPicPr>
        <p:blipFill>
          <a:blip r:embed="rId2"/>
          <a:srcRect/>
          <a:stretch>
            <a:fillRect/>
          </a:stretch>
        </p:blipFill>
        <p:spPr bwMode="auto">
          <a:xfrm>
            <a:off x="107950" y="1116013"/>
            <a:ext cx="4824413" cy="5721350"/>
          </a:xfrm>
          <a:prstGeom prst="rect">
            <a:avLst/>
          </a:prstGeom>
          <a:noFill/>
          <a:ln w="9525">
            <a:noFill/>
            <a:miter lim="800000"/>
            <a:headEnd/>
            <a:tailEnd/>
          </a:ln>
        </p:spPr>
      </p:pic>
      <p:sp>
        <p:nvSpPr>
          <p:cNvPr id="65538" name="Rectangle 2"/>
          <p:cNvSpPr>
            <a:spLocks noGrp="1" noChangeArrowheads="1"/>
          </p:cNvSpPr>
          <p:nvPr>
            <p:ph type="ctrTitle"/>
          </p:nvPr>
        </p:nvSpPr>
        <p:spPr>
          <a:xfrm>
            <a:off x="395536" y="548680"/>
            <a:ext cx="7200800" cy="1584176"/>
          </a:xfrm>
          <a:extLst/>
        </p:spPr>
        <p:txBody>
          <a:bodyPr>
            <a:normAutofit fontScale="90000"/>
          </a:bodyPr>
          <a:lstStyle/>
          <a:p>
            <a:pPr algn="l" eaLnBrk="1" fontAlgn="auto" hangingPunct="1">
              <a:spcAft>
                <a:spcPts val="0"/>
              </a:spcAft>
              <a:defRPr/>
            </a:pPr>
            <a:r>
              <a:rPr lang="zh-TW" altLang="en-US" dirty="0">
                <a:solidFill>
                  <a:schemeClr val="tx1"/>
                </a:solidFill>
                <a:effectLst/>
                <a:latin typeface="微軟正黑體" pitchFamily="34" charset="-120"/>
                <a:ea typeface="微軟正黑體" pitchFamily="34" charset="-120"/>
              </a:rPr>
              <a:t>衛生福利</a:t>
            </a:r>
            <a:r>
              <a:rPr lang="zh-TW" altLang="en-US" dirty="0" smtClean="0">
                <a:solidFill>
                  <a:schemeClr val="tx1"/>
                </a:solidFill>
                <a:effectLst/>
                <a:latin typeface="微軟正黑體" pitchFamily="34" charset="-120"/>
                <a:ea typeface="微軟正黑體" pitchFamily="34" charset="-120"/>
              </a:rPr>
              <a:t>部採購稽核小組</a:t>
            </a:r>
            <a:r>
              <a:rPr lang="zh-TW" altLang="en-US" dirty="0">
                <a:solidFill>
                  <a:schemeClr val="tx1"/>
                </a:solidFill>
                <a:effectLst/>
                <a:latin typeface="微軟正黑體" pitchFamily="34" charset="-120"/>
                <a:ea typeface="微軟正黑體" pitchFamily="34" charset="-120"/>
              </a:rPr>
              <a:t/>
            </a:r>
            <a:br>
              <a:rPr lang="zh-TW" altLang="en-US" dirty="0">
                <a:solidFill>
                  <a:schemeClr val="tx1"/>
                </a:solidFill>
                <a:effectLst/>
                <a:latin typeface="微軟正黑體" pitchFamily="34" charset="-120"/>
                <a:ea typeface="微軟正黑體" pitchFamily="34" charset="-120"/>
              </a:rPr>
            </a:br>
            <a:r>
              <a:rPr lang="zh-TW" altLang="en-US" dirty="0" smtClean="0">
                <a:solidFill>
                  <a:schemeClr val="tx1"/>
                </a:solidFill>
                <a:effectLst/>
                <a:latin typeface="微軟正黑體" pitchFamily="34" charset="-120"/>
                <a:ea typeface="微軟正黑體" pitchFamily="34" charset="-120"/>
              </a:rPr>
              <a:t>稽核經驗分享</a:t>
            </a:r>
            <a:endParaRPr lang="zh-TW" altLang="en-US" sz="4000" dirty="0">
              <a:solidFill>
                <a:schemeClr val="tx1"/>
              </a:solidFill>
              <a:effectLst/>
              <a:latin typeface="微軟正黑體" pitchFamily="34" charset="-120"/>
              <a:ea typeface="微軟正黑體" pitchFamily="34" charset="-120"/>
            </a:endParaRPr>
          </a:p>
        </p:txBody>
      </p:sp>
      <p:sp>
        <p:nvSpPr>
          <p:cNvPr id="16387" name="Rectangle 6"/>
          <p:cNvSpPr>
            <a:spLocks noChangeArrowheads="1"/>
          </p:cNvSpPr>
          <p:nvPr/>
        </p:nvSpPr>
        <p:spPr bwMode="auto">
          <a:xfrm>
            <a:off x="4284663" y="4676775"/>
            <a:ext cx="4237037" cy="1611313"/>
          </a:xfrm>
          <a:prstGeom prst="rect">
            <a:avLst/>
          </a:prstGeom>
          <a:noFill/>
          <a:ln w="9525">
            <a:noFill/>
            <a:miter lim="800000"/>
            <a:headEnd/>
            <a:tailEnd/>
          </a:ln>
        </p:spPr>
        <p:txBody>
          <a:bodyPr anchor="ctr"/>
          <a:lstStyle/>
          <a:p>
            <a:r>
              <a:rPr lang="zh-TW" altLang="en-US" sz="2800" b="1" dirty="0">
                <a:latin typeface="中國龍標準楷"/>
                <a:ea typeface="中國龍毛隸書"/>
                <a:cs typeface="中國龍毛隸書"/>
              </a:rPr>
              <a:t>衛生福利部採購稽核小組</a:t>
            </a:r>
            <a:br>
              <a:rPr lang="zh-TW" altLang="en-US" sz="2800" b="1" dirty="0">
                <a:latin typeface="中國龍標準楷"/>
                <a:ea typeface="中國龍毛隸書"/>
                <a:cs typeface="中國龍毛隸書"/>
              </a:rPr>
            </a:br>
            <a:r>
              <a:rPr lang="zh-TW" altLang="en-US" sz="2800" b="1" dirty="0">
                <a:latin typeface="中國龍標準楷"/>
                <a:ea typeface="中國龍毛隸書"/>
                <a:cs typeface="中國龍毛隸書"/>
              </a:rPr>
              <a:t>簡報人 執行秘書 楊璧華</a:t>
            </a:r>
            <a:br>
              <a:rPr lang="zh-TW" altLang="en-US" sz="2800" b="1" dirty="0">
                <a:latin typeface="中國龍標準楷"/>
                <a:ea typeface="中國龍毛隸書"/>
                <a:cs typeface="中國龍毛隸書"/>
              </a:rPr>
            </a:br>
            <a:r>
              <a:rPr lang="en-US" altLang="zh-TW" sz="2800" b="1" dirty="0">
                <a:latin typeface="中國龍標準楷"/>
                <a:ea typeface="中國龍毛隸書"/>
                <a:cs typeface="中國龍毛隸書"/>
              </a:rPr>
              <a:t>102</a:t>
            </a:r>
            <a:r>
              <a:rPr lang="zh-TW" altLang="en-US" sz="2800" b="1" dirty="0">
                <a:latin typeface="中國龍標準楷"/>
                <a:ea typeface="中國龍毛隸書"/>
                <a:cs typeface="中國龍毛隸書"/>
              </a:rPr>
              <a:t> 年 </a:t>
            </a:r>
            <a:r>
              <a:rPr lang="en-US" altLang="zh-TW" sz="2800" b="1" dirty="0">
                <a:latin typeface="中國龍標準楷"/>
                <a:ea typeface="中國龍毛隸書"/>
                <a:cs typeface="中國龍毛隸書"/>
              </a:rPr>
              <a:t>08</a:t>
            </a:r>
            <a:r>
              <a:rPr lang="zh-TW" altLang="en-US" sz="2800" b="1" dirty="0">
                <a:latin typeface="中國龍標準楷"/>
                <a:ea typeface="中國龍毛隸書"/>
                <a:cs typeface="中國龍毛隸書"/>
              </a:rPr>
              <a:t> 月 </a:t>
            </a:r>
            <a:r>
              <a:rPr lang="en-US" altLang="zh-TW" sz="2800" b="1" dirty="0" smtClean="0">
                <a:latin typeface="中國龍標準楷"/>
                <a:ea typeface="中國龍毛隸書"/>
                <a:cs typeface="中國龍毛隸書"/>
              </a:rPr>
              <a:t>16</a:t>
            </a:r>
            <a:r>
              <a:rPr lang="zh-TW" altLang="en-US" sz="2800" b="1" dirty="0" smtClean="0">
                <a:latin typeface="中國龍標準楷"/>
                <a:ea typeface="中國龍毛隸書"/>
                <a:cs typeface="中國龍毛隸書"/>
              </a:rPr>
              <a:t>日</a:t>
            </a:r>
            <a:endParaRPr lang="zh-TW" altLang="en-US" sz="2800" b="1" dirty="0">
              <a:latin typeface="中國龍標準楷"/>
              <a:ea typeface="中國龍毛隸書"/>
              <a:cs typeface="中國龍毛隸書"/>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投影片編號版面配置區 5"/>
          <p:cNvSpPr>
            <a:spLocks noGrp="1"/>
          </p:cNvSpPr>
          <p:nvPr>
            <p:ph type="sldNum" sz="quarter" idx="12"/>
          </p:nvPr>
        </p:nvSpPr>
        <p:spPr/>
        <p:txBody>
          <a:bodyPr/>
          <a:lstStyle/>
          <a:p>
            <a:pPr>
              <a:defRPr/>
            </a:pPr>
            <a:fld id="{867A3B54-E79E-4855-9954-7DF880DDAEED}" type="slidenum">
              <a:rPr lang="en-US" altLang="zh-TW"/>
              <a:pPr>
                <a:defRPr/>
              </a:pPr>
              <a:t>10</a:t>
            </a:fld>
            <a:endParaRPr lang="en-US" altLang="zh-TW" dirty="0"/>
          </a:p>
        </p:txBody>
      </p:sp>
      <p:sp>
        <p:nvSpPr>
          <p:cNvPr id="28674" name="Text Box 68"/>
          <p:cNvSpPr txBox="1">
            <a:spLocks noChangeArrowheads="1"/>
          </p:cNvSpPr>
          <p:nvPr/>
        </p:nvSpPr>
        <p:spPr bwMode="auto">
          <a:xfrm>
            <a:off x="8398669" y="498476"/>
            <a:ext cx="595035" cy="338554"/>
          </a:xfrm>
          <a:prstGeom prst="rect">
            <a:avLst/>
          </a:prstGeom>
          <a:noFill/>
          <a:ln w="9525">
            <a:noFill/>
            <a:miter lim="800000"/>
            <a:headEnd/>
            <a:tailEnd/>
          </a:ln>
        </p:spPr>
        <p:txBody>
          <a:bodyPr wrap="none">
            <a:spAutoFit/>
          </a:bodyPr>
          <a:lstStyle/>
          <a:p>
            <a:r>
              <a:rPr lang="en-US" altLang="zh-TW" sz="1600" dirty="0" smtClean="0">
                <a:latin typeface="Arial" charset="0"/>
              </a:rPr>
              <a:t>22</a:t>
            </a:r>
            <a:r>
              <a:rPr lang="en-US" altLang="zh-TW" sz="1600" dirty="0" smtClean="0">
                <a:latin typeface="Arial" charset="0"/>
              </a:rPr>
              <a:t>-1</a:t>
            </a:r>
            <a:endParaRPr lang="en-US" altLang="zh-TW" sz="1600" dirty="0">
              <a:latin typeface="Arial" charset="0"/>
            </a:endParaRPr>
          </a:p>
        </p:txBody>
      </p:sp>
      <p:sp>
        <p:nvSpPr>
          <p:cNvPr id="28675" name="Rectangle 3"/>
          <p:cNvSpPr txBox="1">
            <a:spLocks noChangeArrowheads="1"/>
          </p:cNvSpPr>
          <p:nvPr/>
        </p:nvSpPr>
        <p:spPr bwMode="auto">
          <a:xfrm>
            <a:off x="468313" y="338138"/>
            <a:ext cx="5616575" cy="996950"/>
          </a:xfrm>
          <a:prstGeom prst="rect">
            <a:avLst/>
          </a:prstGeom>
          <a:noFill/>
          <a:ln w="9525">
            <a:noFill/>
            <a:miter lim="800000"/>
            <a:headEnd/>
            <a:tailEnd/>
          </a:ln>
        </p:spPr>
        <p:txBody>
          <a:bodyPr/>
          <a:lstStyle/>
          <a:p>
            <a:r>
              <a:rPr kumimoji="0" lang="zh-TW" altLang="en-US" sz="1800" b="1" dirty="0">
                <a:solidFill>
                  <a:srgbClr val="0070C0"/>
                </a:solidFill>
                <a:latin typeface="標楷體" pitchFamily="65" charset="-120"/>
                <a:ea typeface="標楷體" pitchFamily="65" charset="-120"/>
              </a:rPr>
              <a:t>四、稽核小組業務現況</a:t>
            </a:r>
            <a:endParaRPr kumimoji="0" lang="en-US" altLang="zh-TW" sz="1800" b="1" dirty="0">
              <a:solidFill>
                <a:srgbClr val="0070C0"/>
              </a:solidFill>
              <a:latin typeface="標楷體" pitchFamily="65" charset="-120"/>
              <a:ea typeface="標楷體" pitchFamily="65" charset="-120"/>
            </a:endParaRPr>
          </a:p>
          <a:p>
            <a:r>
              <a:rPr lang="zh-TW" altLang="en-US" sz="2800" b="1" dirty="0">
                <a:solidFill>
                  <a:srgbClr val="6600FF"/>
                </a:solidFill>
                <a:latin typeface="標楷體" pitchFamily="65" charset="-120"/>
                <a:ea typeface="標楷體" pitchFamily="65" charset="-120"/>
              </a:rPr>
              <a:t>  </a:t>
            </a:r>
            <a:r>
              <a:rPr lang="en-US" altLang="zh-TW" sz="2400" b="1" dirty="0">
                <a:solidFill>
                  <a:srgbClr val="6600FF"/>
                </a:solidFill>
                <a:latin typeface="標楷體" pitchFamily="65" charset="-120"/>
                <a:ea typeface="標楷體" pitchFamily="65" charset="-120"/>
              </a:rPr>
              <a:t>--</a:t>
            </a:r>
            <a:r>
              <a:rPr lang="zh-TW" altLang="en-US" sz="2400" b="1" dirty="0">
                <a:solidFill>
                  <a:srgbClr val="6600FF"/>
                </a:solidFill>
                <a:latin typeface="標楷體" pitchFamily="65" charset="-120"/>
                <a:ea typeface="標楷體" pitchFamily="65" charset="-120"/>
              </a:rPr>
              <a:t>採購稽核作業流程圖</a:t>
            </a:r>
          </a:p>
          <a:p>
            <a:endParaRPr kumimoji="0" lang="zh-TW" altLang="en-US" sz="2800" b="1" dirty="0">
              <a:solidFill>
                <a:srgbClr val="0070C0"/>
              </a:solidFill>
              <a:latin typeface="標楷體" pitchFamily="65" charset="-120"/>
              <a:ea typeface="標楷體" pitchFamily="65" charset="-120"/>
            </a:endParaRPr>
          </a:p>
          <a:p>
            <a:endParaRPr kumimoji="0" lang="en-US" altLang="zh-TW" sz="2800" b="1" dirty="0">
              <a:solidFill>
                <a:srgbClr val="0070C0"/>
              </a:solidFill>
              <a:latin typeface="標楷體" pitchFamily="65" charset="-120"/>
              <a:ea typeface="標楷體" pitchFamily="65" charset="-120"/>
            </a:endParaRPr>
          </a:p>
        </p:txBody>
      </p:sp>
      <p:pic>
        <p:nvPicPr>
          <p:cNvPr id="28676" name="圖片 1"/>
          <p:cNvPicPr>
            <a:picLocks noChangeAspect="1"/>
          </p:cNvPicPr>
          <p:nvPr/>
        </p:nvPicPr>
        <p:blipFill>
          <a:blip r:embed="rId2"/>
          <a:srcRect/>
          <a:stretch>
            <a:fillRect/>
          </a:stretch>
        </p:blipFill>
        <p:spPr bwMode="auto">
          <a:xfrm>
            <a:off x="468313" y="2065338"/>
            <a:ext cx="3965575" cy="3409950"/>
          </a:xfrm>
          <a:prstGeom prst="rect">
            <a:avLst/>
          </a:prstGeom>
          <a:noFill/>
          <a:ln w="9525">
            <a:noFill/>
            <a:miter lim="800000"/>
            <a:headEnd/>
            <a:tailEnd/>
          </a:ln>
        </p:spPr>
      </p:pic>
      <p:sp>
        <p:nvSpPr>
          <p:cNvPr id="28677" name="矩形 2"/>
          <p:cNvSpPr>
            <a:spLocks noChangeArrowheads="1"/>
          </p:cNvSpPr>
          <p:nvPr/>
        </p:nvSpPr>
        <p:spPr bwMode="auto">
          <a:xfrm rot="-243423">
            <a:off x="706438" y="2593975"/>
            <a:ext cx="1620837" cy="523875"/>
          </a:xfrm>
          <a:prstGeom prst="rect">
            <a:avLst/>
          </a:prstGeom>
          <a:noFill/>
          <a:ln w="9525">
            <a:noFill/>
            <a:miter lim="800000"/>
            <a:headEnd/>
            <a:tailEnd/>
          </a:ln>
        </p:spPr>
        <p:txBody>
          <a:bodyPr wrap="none">
            <a:spAutoFit/>
          </a:bodyPr>
          <a:lstStyle/>
          <a:p>
            <a:pPr algn="ctr"/>
            <a:r>
              <a:rPr lang="zh-TW" altLang="en-US" sz="2800" b="1">
                <a:solidFill>
                  <a:srgbClr val="0000CC"/>
                </a:solidFill>
              </a:rPr>
              <a:t>書面稽核</a:t>
            </a:r>
          </a:p>
        </p:txBody>
      </p:sp>
      <p:pic>
        <p:nvPicPr>
          <p:cNvPr id="28678" name="圖片 9"/>
          <p:cNvPicPr>
            <a:picLocks noChangeAspect="1"/>
          </p:cNvPicPr>
          <p:nvPr/>
        </p:nvPicPr>
        <p:blipFill>
          <a:blip r:embed="rId2"/>
          <a:srcRect/>
          <a:stretch>
            <a:fillRect/>
          </a:stretch>
        </p:blipFill>
        <p:spPr bwMode="auto">
          <a:xfrm>
            <a:off x="4643438" y="1985963"/>
            <a:ext cx="3889375" cy="3341687"/>
          </a:xfrm>
          <a:prstGeom prst="rect">
            <a:avLst/>
          </a:prstGeom>
          <a:noFill/>
          <a:ln w="9525">
            <a:noFill/>
            <a:miter lim="800000"/>
            <a:headEnd/>
            <a:tailEnd/>
          </a:ln>
        </p:spPr>
      </p:pic>
      <p:sp>
        <p:nvSpPr>
          <p:cNvPr id="28679" name="矩形 3"/>
          <p:cNvSpPr>
            <a:spLocks noChangeArrowheads="1"/>
          </p:cNvSpPr>
          <p:nvPr/>
        </p:nvSpPr>
        <p:spPr bwMode="auto">
          <a:xfrm rot="-302333">
            <a:off x="4857750" y="2459038"/>
            <a:ext cx="1620838" cy="523875"/>
          </a:xfrm>
          <a:prstGeom prst="rect">
            <a:avLst/>
          </a:prstGeom>
          <a:noFill/>
          <a:ln w="9525">
            <a:noFill/>
            <a:miter lim="800000"/>
            <a:headEnd/>
            <a:tailEnd/>
          </a:ln>
        </p:spPr>
        <p:txBody>
          <a:bodyPr wrap="none">
            <a:spAutoFit/>
          </a:bodyPr>
          <a:lstStyle/>
          <a:p>
            <a:pPr algn="ctr"/>
            <a:r>
              <a:rPr lang="zh-TW" altLang="en-US" sz="2800" b="1">
                <a:solidFill>
                  <a:srgbClr val="9900CC"/>
                </a:solidFill>
              </a:rPr>
              <a:t>專案稽核</a:t>
            </a:r>
          </a:p>
        </p:txBody>
      </p:sp>
      <p:pic>
        <p:nvPicPr>
          <p:cNvPr id="28680" name="圖片 11"/>
          <p:cNvPicPr>
            <a:picLocks noChangeAspect="1"/>
          </p:cNvPicPr>
          <p:nvPr/>
        </p:nvPicPr>
        <p:blipFill>
          <a:blip r:embed="rId3"/>
          <a:srcRect/>
          <a:stretch>
            <a:fillRect/>
          </a:stretch>
        </p:blipFill>
        <p:spPr bwMode="auto">
          <a:xfrm>
            <a:off x="0" y="6165850"/>
            <a:ext cx="9144000" cy="287338"/>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 name="投影片編號版面配置區 5"/>
          <p:cNvSpPr>
            <a:spLocks noGrp="1"/>
          </p:cNvSpPr>
          <p:nvPr>
            <p:ph type="sldNum" sz="quarter" idx="12"/>
          </p:nvPr>
        </p:nvSpPr>
        <p:spPr/>
        <p:txBody>
          <a:bodyPr/>
          <a:lstStyle/>
          <a:p>
            <a:pPr>
              <a:defRPr/>
            </a:pPr>
            <a:fld id="{DE0FE91E-67D1-4001-81E2-0BA89419C3CD}" type="slidenum">
              <a:rPr lang="en-US" altLang="zh-TW"/>
              <a:pPr>
                <a:defRPr/>
              </a:pPr>
              <a:t>11</a:t>
            </a:fld>
            <a:endParaRPr lang="en-US" altLang="zh-TW" dirty="0"/>
          </a:p>
        </p:txBody>
      </p:sp>
      <p:sp>
        <p:nvSpPr>
          <p:cNvPr id="29698" name="Text Box 68"/>
          <p:cNvSpPr txBox="1">
            <a:spLocks noChangeArrowheads="1"/>
          </p:cNvSpPr>
          <p:nvPr/>
        </p:nvSpPr>
        <p:spPr bwMode="auto">
          <a:xfrm>
            <a:off x="8359776" y="548852"/>
            <a:ext cx="595035" cy="338554"/>
          </a:xfrm>
          <a:prstGeom prst="rect">
            <a:avLst/>
          </a:prstGeom>
          <a:noFill/>
          <a:ln w="9525">
            <a:noFill/>
            <a:miter lim="800000"/>
            <a:headEnd/>
            <a:tailEnd/>
          </a:ln>
        </p:spPr>
        <p:txBody>
          <a:bodyPr wrap="none">
            <a:spAutoFit/>
          </a:bodyPr>
          <a:lstStyle/>
          <a:p>
            <a:r>
              <a:rPr lang="en-US" altLang="zh-TW" sz="1600" dirty="0" smtClean="0">
                <a:latin typeface="Arial" charset="0"/>
              </a:rPr>
              <a:t>22</a:t>
            </a:r>
            <a:r>
              <a:rPr lang="en-US" altLang="zh-TW" sz="1600" dirty="0" smtClean="0">
                <a:latin typeface="Arial" charset="0"/>
              </a:rPr>
              <a:t>-2</a:t>
            </a:r>
            <a:endParaRPr lang="en-US" altLang="zh-TW" sz="1600" dirty="0">
              <a:latin typeface="Arial" charset="0"/>
            </a:endParaRPr>
          </a:p>
        </p:txBody>
      </p:sp>
      <p:sp>
        <p:nvSpPr>
          <p:cNvPr id="47" name="Rectangle 27"/>
          <p:cNvSpPr>
            <a:spLocks noChangeArrowheads="1"/>
          </p:cNvSpPr>
          <p:nvPr/>
        </p:nvSpPr>
        <p:spPr bwMode="auto">
          <a:xfrm>
            <a:off x="393374" y="487089"/>
            <a:ext cx="3189614" cy="461665"/>
          </a:xfrm>
          <a:prstGeom prst="rect">
            <a:avLst/>
          </a:prstGeom>
          <a:gradFill rotWithShape="1">
            <a:gsLst>
              <a:gs pos="0">
                <a:srgbClr val="CC99FF"/>
              </a:gs>
              <a:gs pos="100000">
                <a:schemeClr val="bg1"/>
              </a:gs>
            </a:gsLst>
            <a:lin ang="5400000" scaled="1"/>
          </a:gradFill>
          <a:ln w="12700" cmpd="dbl">
            <a:solidFill>
              <a:schemeClr val="tx1"/>
            </a:solidFill>
            <a:miter lim="800000"/>
            <a:headEnd/>
            <a:tailEnd/>
          </a:ln>
          <a:effectLst/>
          <a:scene3d>
            <a:camera prst="orthographicFront"/>
            <a:lightRig rig="threePt" dir="t"/>
          </a:scene3d>
          <a:sp3d>
            <a:bevelT/>
          </a:sp3d>
          <a:extLst/>
        </p:spPr>
        <p:txBody>
          <a:bodyPr wrap="square" anchor="ctr">
            <a:spAutoFit/>
          </a:bodyPr>
          <a:lstStyle/>
          <a:p>
            <a:pPr algn="ctr">
              <a:defRPr/>
            </a:pPr>
            <a:r>
              <a:rPr lang="zh-TW" altLang="en-US" sz="2400" b="1" dirty="0"/>
              <a:t>書面</a:t>
            </a:r>
            <a:r>
              <a:rPr lang="zh-TW" altLang="en-US" sz="2400" b="1" dirty="0" smtClean="0"/>
              <a:t>稽核作業流程圖</a:t>
            </a:r>
            <a:endParaRPr lang="zh-TW" altLang="en-US" sz="2400" b="1" dirty="0"/>
          </a:p>
        </p:txBody>
      </p:sp>
      <p:sp>
        <p:nvSpPr>
          <p:cNvPr id="3" name="圓角矩形 2"/>
          <p:cNvSpPr/>
          <p:nvPr/>
        </p:nvSpPr>
        <p:spPr>
          <a:xfrm>
            <a:off x="82348" y="2288433"/>
            <a:ext cx="432048" cy="1196536"/>
          </a:xfrm>
          <a:prstGeom prst="roundRect">
            <a:avLst/>
          </a:prstGeom>
          <a:solidFill>
            <a:srgbClr val="CC66FF">
              <a:alpha val="50000"/>
            </a:srgbClr>
          </a:solidFill>
          <a:ln>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anchor="ctr"/>
          <a:lstStyle/>
          <a:p>
            <a:pPr algn="ctr">
              <a:defRPr/>
            </a:pPr>
            <a:r>
              <a:rPr lang="zh-TW" altLang="en-US" sz="1800" b="1" dirty="0">
                <a:solidFill>
                  <a:schemeClr val="tx1"/>
                </a:solidFill>
              </a:rPr>
              <a:t>書面稽核</a:t>
            </a:r>
          </a:p>
        </p:txBody>
      </p:sp>
      <p:sp>
        <p:nvSpPr>
          <p:cNvPr id="4" name="圓角矩形 3"/>
          <p:cNvSpPr/>
          <p:nvPr/>
        </p:nvSpPr>
        <p:spPr>
          <a:xfrm>
            <a:off x="719138" y="2087563"/>
            <a:ext cx="311150" cy="1597025"/>
          </a:xfrm>
          <a:prstGeom prst="round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anchor="ctr" anchorCtr="1"/>
          <a:lstStyle/>
          <a:p>
            <a:pPr algn="ctr">
              <a:defRPr/>
            </a:pPr>
            <a:r>
              <a:rPr lang="zh-TW" altLang="en-US" sz="1600" b="1" dirty="0">
                <a:solidFill>
                  <a:schemeClr val="tx1"/>
                </a:solidFill>
              </a:rPr>
              <a:t>選定稽核案件</a:t>
            </a:r>
            <a:endParaRPr lang="en-US" altLang="zh-TW" sz="1600" b="1" dirty="0">
              <a:solidFill>
                <a:schemeClr val="tx1"/>
              </a:solidFill>
            </a:endParaRPr>
          </a:p>
        </p:txBody>
      </p:sp>
      <p:cxnSp>
        <p:nvCxnSpPr>
          <p:cNvPr id="6" name="直線單箭頭接點 5"/>
          <p:cNvCxnSpPr>
            <a:stCxn id="0" idx="3"/>
            <a:endCxn id="4" idx="1"/>
          </p:cNvCxnSpPr>
          <p:nvPr/>
        </p:nvCxnSpPr>
        <p:spPr>
          <a:xfrm flipV="1">
            <a:off x="514350" y="2886075"/>
            <a:ext cx="204788" cy="0"/>
          </a:xfrm>
          <a:prstGeom prst="straightConnector1">
            <a:avLst/>
          </a:prstGeom>
          <a:ln w="19050">
            <a:solidFill>
              <a:srgbClr val="9900CC"/>
            </a:solidFill>
            <a:headEnd type="none"/>
            <a:tailEnd type="triangle"/>
          </a:ln>
        </p:spPr>
        <p:style>
          <a:lnRef idx="1">
            <a:schemeClr val="accent1"/>
          </a:lnRef>
          <a:fillRef idx="0">
            <a:schemeClr val="accent1"/>
          </a:fillRef>
          <a:effectRef idx="0">
            <a:schemeClr val="accent1"/>
          </a:effectRef>
          <a:fontRef idx="minor">
            <a:schemeClr val="tx1"/>
          </a:fontRef>
        </p:style>
      </p:cxnSp>
      <p:sp>
        <p:nvSpPr>
          <p:cNvPr id="56" name="圓角矩形 55"/>
          <p:cNvSpPr/>
          <p:nvPr/>
        </p:nvSpPr>
        <p:spPr>
          <a:xfrm>
            <a:off x="1260475" y="1906588"/>
            <a:ext cx="577850" cy="1957387"/>
          </a:xfrm>
          <a:prstGeom prst="round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vert="eaVert" lIns="36000" tIns="36000" rIns="36000" bIns="36000" anchor="ctr" anchorCtr="1"/>
          <a:lstStyle/>
          <a:p>
            <a:pPr algn="ctr">
              <a:defRPr/>
            </a:pPr>
            <a:r>
              <a:rPr lang="zh-TW" altLang="en-US" sz="1600" b="1" dirty="0">
                <a:solidFill>
                  <a:schemeClr val="tx1"/>
                </a:solidFill>
              </a:rPr>
              <a:t>稽核委員及稽查人員</a:t>
            </a:r>
          </a:p>
          <a:p>
            <a:pPr algn="ctr">
              <a:defRPr/>
            </a:pPr>
            <a:r>
              <a:rPr lang="zh-TW" altLang="en-US" sz="1600" b="1" dirty="0">
                <a:solidFill>
                  <a:schemeClr val="tx1"/>
                </a:solidFill>
              </a:rPr>
              <a:t>簽請召集人指派</a:t>
            </a:r>
            <a:endParaRPr lang="en-US" altLang="zh-TW" sz="1600" b="1" dirty="0">
              <a:solidFill>
                <a:schemeClr val="tx1"/>
              </a:solidFill>
            </a:endParaRPr>
          </a:p>
        </p:txBody>
      </p:sp>
      <p:cxnSp>
        <p:nvCxnSpPr>
          <p:cNvPr id="12" name="直線單箭頭接點 11"/>
          <p:cNvCxnSpPr>
            <a:stCxn id="4" idx="3"/>
            <a:endCxn id="56" idx="1"/>
          </p:cNvCxnSpPr>
          <p:nvPr/>
        </p:nvCxnSpPr>
        <p:spPr>
          <a:xfrm flipV="1">
            <a:off x="1030288" y="2886075"/>
            <a:ext cx="230187" cy="0"/>
          </a:xfrm>
          <a:prstGeom prst="straightConnector1">
            <a:avLst/>
          </a:prstGeom>
          <a:ln w="19050">
            <a:solidFill>
              <a:srgbClr val="9900CC"/>
            </a:solidFill>
            <a:tailEnd type="triangle"/>
          </a:ln>
        </p:spPr>
        <p:style>
          <a:lnRef idx="1">
            <a:schemeClr val="accent1"/>
          </a:lnRef>
          <a:fillRef idx="0">
            <a:schemeClr val="accent1"/>
          </a:fillRef>
          <a:effectRef idx="0">
            <a:schemeClr val="accent1"/>
          </a:effectRef>
          <a:fontRef idx="minor">
            <a:schemeClr val="tx1"/>
          </a:fontRef>
        </p:style>
      </p:cxnSp>
      <p:sp>
        <p:nvSpPr>
          <p:cNvPr id="63" name="圓角矩形 62"/>
          <p:cNvSpPr/>
          <p:nvPr/>
        </p:nvSpPr>
        <p:spPr>
          <a:xfrm>
            <a:off x="179388" y="4508500"/>
            <a:ext cx="430212" cy="1081088"/>
          </a:xfrm>
          <a:prstGeom prst="round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anchor="ctr" anchorCtr="1"/>
          <a:lstStyle/>
          <a:p>
            <a:pPr algn="ctr">
              <a:defRPr/>
            </a:pPr>
            <a:r>
              <a:rPr lang="zh-TW" altLang="en-US" sz="1400" b="1" dirty="0">
                <a:solidFill>
                  <a:schemeClr val="tx1"/>
                </a:solidFill>
              </a:rPr>
              <a:t>工作天數</a:t>
            </a:r>
          </a:p>
        </p:txBody>
      </p:sp>
      <p:sp>
        <p:nvSpPr>
          <p:cNvPr id="65" name="圓角矩形 64"/>
          <p:cNvSpPr/>
          <p:nvPr/>
        </p:nvSpPr>
        <p:spPr>
          <a:xfrm>
            <a:off x="1619250" y="4749800"/>
            <a:ext cx="523875" cy="603250"/>
          </a:xfrm>
          <a:prstGeom prst="round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anchor="ctr" anchorCtr="1"/>
          <a:lstStyle/>
          <a:p>
            <a:pPr algn="ctr">
              <a:defRPr/>
            </a:pPr>
            <a:r>
              <a:rPr lang="en-US" altLang="zh-TW" sz="1400" b="1" dirty="0">
                <a:solidFill>
                  <a:schemeClr val="tx1"/>
                </a:solidFill>
                <a:latin typeface="Times New Roman" pitchFamily="18" charset="0"/>
                <a:cs typeface="Times New Roman" pitchFamily="18" charset="0"/>
              </a:rPr>
              <a:t>7-10</a:t>
            </a:r>
            <a:r>
              <a:rPr lang="zh-TW" altLang="en-US" sz="1400" b="1" dirty="0">
                <a:solidFill>
                  <a:schemeClr val="tx1"/>
                </a:solidFill>
                <a:latin typeface="Times New Roman" pitchFamily="18" charset="0"/>
                <a:cs typeface="Times New Roman" pitchFamily="18" charset="0"/>
              </a:rPr>
              <a:t>天</a:t>
            </a:r>
          </a:p>
        </p:txBody>
      </p:sp>
      <p:cxnSp>
        <p:nvCxnSpPr>
          <p:cNvPr id="29711" name="直線單箭頭接點 16"/>
          <p:cNvCxnSpPr>
            <a:cxnSpLocks noChangeShapeType="1"/>
          </p:cNvCxnSpPr>
          <p:nvPr/>
        </p:nvCxnSpPr>
        <p:spPr bwMode="auto">
          <a:xfrm>
            <a:off x="653256" y="5049838"/>
            <a:ext cx="984250" cy="1587"/>
          </a:xfrm>
          <a:prstGeom prst="straightConnector1">
            <a:avLst/>
          </a:prstGeom>
          <a:noFill/>
          <a:ln w="19050" algn="ctr">
            <a:solidFill>
              <a:srgbClr val="065093"/>
            </a:solidFill>
            <a:round/>
            <a:headEnd/>
            <a:tailEnd type="arrow" w="med" len="med"/>
          </a:ln>
        </p:spPr>
      </p:cxnSp>
      <p:sp>
        <p:nvSpPr>
          <p:cNvPr id="49" name="圓角矩形 48"/>
          <p:cNvSpPr/>
          <p:nvPr/>
        </p:nvSpPr>
        <p:spPr>
          <a:xfrm>
            <a:off x="2076450" y="1158875"/>
            <a:ext cx="820738" cy="3455988"/>
          </a:xfrm>
          <a:prstGeom prst="round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vert="eaVert" lIns="36000" tIns="36000" rIns="36000" bIns="36000" anchor="ctr" anchorCtr="1"/>
          <a:lstStyle/>
          <a:p>
            <a:pPr algn="ctr">
              <a:defRPr/>
            </a:pPr>
            <a:r>
              <a:rPr lang="zh-TW" altLang="en-US" sz="1600" b="1">
                <a:solidFill>
                  <a:schemeClr val="tx1"/>
                </a:solidFill>
              </a:rPr>
              <a:t>配合稽核監督</a:t>
            </a:r>
            <a:endParaRPr lang="en-US" altLang="zh-TW" sz="1600" b="1">
              <a:solidFill>
                <a:schemeClr val="tx1"/>
              </a:solidFill>
            </a:endParaRPr>
          </a:p>
          <a:p>
            <a:pPr algn="ctr">
              <a:defRPr/>
            </a:pPr>
            <a:r>
              <a:rPr lang="zh-TW" altLang="en-US" sz="1600" b="1">
                <a:solidFill>
                  <a:schemeClr val="tx1"/>
                </a:solidFill>
              </a:rPr>
              <a:t>檢送採購文件資料</a:t>
            </a:r>
            <a:r>
              <a:rPr lang="en-US" altLang="zh-TW" sz="1600" b="1">
                <a:solidFill>
                  <a:schemeClr val="tx1"/>
                </a:solidFill>
              </a:rPr>
              <a:t>(</a:t>
            </a:r>
            <a:r>
              <a:rPr lang="zh-TW" altLang="en-US" sz="1600" b="1">
                <a:solidFill>
                  <a:schemeClr val="tx1"/>
                </a:solidFill>
              </a:rPr>
              <a:t>影本</a:t>
            </a:r>
            <a:r>
              <a:rPr lang="en-US" altLang="zh-TW" sz="1600" b="1">
                <a:solidFill>
                  <a:schemeClr val="tx1"/>
                </a:solidFill>
              </a:rPr>
              <a:t>)</a:t>
            </a:r>
            <a:r>
              <a:rPr lang="en-US" altLang="zh-TW" sz="1600" b="1">
                <a:solidFill>
                  <a:schemeClr val="tx1"/>
                </a:solidFill>
                <a:latin typeface="Times New Roman" pitchFamily="18" charset="0"/>
                <a:cs typeface="Times New Roman" pitchFamily="18" charset="0"/>
              </a:rPr>
              <a:t>1</a:t>
            </a:r>
            <a:r>
              <a:rPr lang="zh-TW" altLang="en-US" sz="1600" b="1">
                <a:solidFill>
                  <a:schemeClr val="tx1"/>
                </a:solidFill>
                <a:latin typeface="Times New Roman" pitchFamily="18" charset="0"/>
                <a:cs typeface="Times New Roman" pitchFamily="18" charset="0"/>
              </a:rPr>
              <a:t>式</a:t>
            </a:r>
            <a:r>
              <a:rPr lang="en-US" altLang="zh-TW" sz="1600" b="1">
                <a:solidFill>
                  <a:schemeClr val="tx1"/>
                </a:solidFill>
                <a:latin typeface="Times New Roman" pitchFamily="18" charset="0"/>
                <a:cs typeface="Times New Roman" pitchFamily="18" charset="0"/>
              </a:rPr>
              <a:t>2</a:t>
            </a:r>
            <a:r>
              <a:rPr lang="zh-TW" altLang="en-US" sz="1600" b="1">
                <a:solidFill>
                  <a:schemeClr val="tx1"/>
                </a:solidFill>
                <a:latin typeface="Times New Roman" pitchFamily="18" charset="0"/>
                <a:cs typeface="Times New Roman" pitchFamily="18" charset="0"/>
              </a:rPr>
              <a:t>份</a:t>
            </a:r>
            <a:endParaRPr lang="en-US" altLang="zh-TW" sz="1600" b="1">
              <a:solidFill>
                <a:schemeClr val="tx1"/>
              </a:solidFill>
              <a:latin typeface="Times New Roman" pitchFamily="18" charset="0"/>
              <a:cs typeface="Times New Roman" pitchFamily="18" charset="0"/>
            </a:endParaRPr>
          </a:p>
          <a:p>
            <a:pPr algn="ctr">
              <a:defRPr/>
            </a:pPr>
            <a:r>
              <a:rPr lang="zh-TW" altLang="en-US" sz="1600" b="1">
                <a:solidFill>
                  <a:schemeClr val="tx1"/>
                </a:solidFill>
              </a:rPr>
              <a:t>請受稽核機關依「調閱文件檢核表」</a:t>
            </a:r>
          </a:p>
        </p:txBody>
      </p:sp>
      <p:sp>
        <p:nvSpPr>
          <p:cNvPr id="50" name="圓角矩形 49"/>
          <p:cNvSpPr/>
          <p:nvPr/>
        </p:nvSpPr>
        <p:spPr>
          <a:xfrm>
            <a:off x="3152775" y="4745038"/>
            <a:ext cx="430213" cy="603250"/>
          </a:xfrm>
          <a:prstGeom prst="round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anchor="ctr" anchorCtr="1"/>
          <a:lstStyle/>
          <a:p>
            <a:pPr algn="ctr">
              <a:defRPr/>
            </a:pPr>
            <a:r>
              <a:rPr lang="en-US" altLang="zh-TW" sz="1400" b="1" dirty="0">
                <a:solidFill>
                  <a:schemeClr val="tx1"/>
                </a:solidFill>
                <a:latin typeface="Times New Roman" pitchFamily="18" charset="0"/>
                <a:cs typeface="Times New Roman" pitchFamily="18" charset="0"/>
              </a:rPr>
              <a:t>2</a:t>
            </a:r>
            <a:r>
              <a:rPr lang="zh-TW" altLang="en-US" sz="1400" b="1" dirty="0">
                <a:solidFill>
                  <a:schemeClr val="tx1"/>
                </a:solidFill>
                <a:latin typeface="Times New Roman" pitchFamily="18" charset="0"/>
                <a:cs typeface="Times New Roman" pitchFamily="18" charset="0"/>
              </a:rPr>
              <a:t>週</a:t>
            </a:r>
          </a:p>
        </p:txBody>
      </p:sp>
      <p:cxnSp>
        <p:nvCxnSpPr>
          <p:cNvPr id="11" name="直線單箭頭接點 10"/>
          <p:cNvCxnSpPr>
            <a:stCxn id="56" idx="3"/>
            <a:endCxn id="49" idx="1"/>
          </p:cNvCxnSpPr>
          <p:nvPr/>
        </p:nvCxnSpPr>
        <p:spPr>
          <a:xfrm>
            <a:off x="1851025" y="2886075"/>
            <a:ext cx="212725" cy="1588"/>
          </a:xfrm>
          <a:prstGeom prst="straightConnector1">
            <a:avLst/>
          </a:prstGeom>
          <a:ln w="19050">
            <a:solidFill>
              <a:srgbClr val="9900CC"/>
            </a:solidFill>
            <a:tailEnd type="triangle"/>
          </a:ln>
        </p:spPr>
        <p:style>
          <a:lnRef idx="1">
            <a:schemeClr val="accent1"/>
          </a:lnRef>
          <a:fillRef idx="0">
            <a:schemeClr val="accent1"/>
          </a:fillRef>
          <a:effectRef idx="0">
            <a:schemeClr val="accent1"/>
          </a:effectRef>
          <a:fontRef idx="minor">
            <a:schemeClr val="tx1"/>
          </a:fontRef>
        </p:style>
      </p:cxnSp>
      <p:sp>
        <p:nvSpPr>
          <p:cNvPr id="62" name="圓角矩形 61"/>
          <p:cNvSpPr/>
          <p:nvPr/>
        </p:nvSpPr>
        <p:spPr>
          <a:xfrm>
            <a:off x="3140075" y="1571625"/>
            <a:ext cx="601663" cy="2627313"/>
          </a:xfrm>
          <a:prstGeom prst="round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vert="eaVert" lIns="36000" tIns="36000" rIns="36000" bIns="36000" anchor="ctr" anchorCtr="1"/>
          <a:lstStyle/>
          <a:p>
            <a:pPr algn="ctr">
              <a:defRPr/>
            </a:pPr>
            <a:r>
              <a:rPr lang="zh-TW" altLang="en-US" sz="1600" b="1" dirty="0" smtClean="0">
                <a:solidFill>
                  <a:schemeClr val="tx1"/>
                </a:solidFill>
              </a:rPr>
              <a:t>稽核及撰擬</a:t>
            </a:r>
            <a:r>
              <a:rPr lang="zh-TW" altLang="en-US" sz="1600" b="1" dirty="0">
                <a:solidFill>
                  <a:schemeClr val="tx1"/>
                </a:solidFill>
              </a:rPr>
              <a:t>書面稽核報告</a:t>
            </a:r>
            <a:endParaRPr lang="en-US" altLang="zh-TW" sz="1600" b="1" dirty="0">
              <a:solidFill>
                <a:schemeClr val="tx1"/>
              </a:solidFill>
              <a:latin typeface="Times New Roman" pitchFamily="18" charset="0"/>
              <a:cs typeface="Times New Roman" pitchFamily="18" charset="0"/>
            </a:endParaRPr>
          </a:p>
          <a:p>
            <a:pPr algn="ctr">
              <a:defRPr/>
            </a:pPr>
            <a:r>
              <a:rPr lang="zh-TW" altLang="en-US" sz="1600" b="1" dirty="0">
                <a:solidFill>
                  <a:schemeClr val="tx1"/>
                </a:solidFill>
              </a:rPr>
              <a:t>採購文件資料送交稽查人員</a:t>
            </a:r>
          </a:p>
        </p:txBody>
      </p:sp>
      <p:cxnSp>
        <p:nvCxnSpPr>
          <p:cNvPr id="29716" name="直線單箭頭接點 26"/>
          <p:cNvCxnSpPr>
            <a:cxnSpLocks noChangeShapeType="1"/>
            <a:stCxn id="49" idx="3"/>
            <a:endCxn id="62" idx="1"/>
          </p:cNvCxnSpPr>
          <p:nvPr/>
        </p:nvCxnSpPr>
        <p:spPr bwMode="auto">
          <a:xfrm flipV="1">
            <a:off x="2909888" y="2886075"/>
            <a:ext cx="217487" cy="1588"/>
          </a:xfrm>
          <a:prstGeom prst="straightConnector1">
            <a:avLst/>
          </a:prstGeom>
          <a:noFill/>
          <a:ln w="19050" algn="ctr">
            <a:solidFill>
              <a:srgbClr val="9900CC"/>
            </a:solidFill>
            <a:round/>
            <a:headEnd/>
            <a:tailEnd type="triangle" w="med" len="med"/>
          </a:ln>
        </p:spPr>
      </p:cxnSp>
      <p:sp>
        <p:nvSpPr>
          <p:cNvPr id="82" name="圓角矩形 81"/>
          <p:cNvSpPr/>
          <p:nvPr/>
        </p:nvSpPr>
        <p:spPr>
          <a:xfrm>
            <a:off x="4041775" y="4745038"/>
            <a:ext cx="430213" cy="603250"/>
          </a:xfrm>
          <a:prstGeom prst="round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anchor="ctr" anchorCtr="1"/>
          <a:lstStyle/>
          <a:p>
            <a:pPr algn="ctr">
              <a:defRPr/>
            </a:pPr>
            <a:r>
              <a:rPr lang="en-US" altLang="zh-TW" sz="1400" b="1" dirty="0">
                <a:solidFill>
                  <a:schemeClr val="tx1"/>
                </a:solidFill>
                <a:latin typeface="Times New Roman" pitchFamily="18" charset="0"/>
                <a:cs typeface="Times New Roman" pitchFamily="18" charset="0"/>
              </a:rPr>
              <a:t>2</a:t>
            </a:r>
            <a:r>
              <a:rPr lang="zh-TW" altLang="en-US" sz="1400" b="1" dirty="0">
                <a:solidFill>
                  <a:schemeClr val="tx1"/>
                </a:solidFill>
                <a:latin typeface="Times New Roman" pitchFamily="18" charset="0"/>
                <a:cs typeface="Times New Roman" pitchFamily="18" charset="0"/>
              </a:rPr>
              <a:t>週</a:t>
            </a:r>
          </a:p>
        </p:txBody>
      </p:sp>
      <p:sp>
        <p:nvSpPr>
          <p:cNvPr id="83" name="圓角矩形 82"/>
          <p:cNvSpPr/>
          <p:nvPr/>
        </p:nvSpPr>
        <p:spPr>
          <a:xfrm>
            <a:off x="3968750" y="1838325"/>
            <a:ext cx="347663" cy="2093913"/>
          </a:xfrm>
          <a:prstGeom prst="round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anchor="ctr" anchorCtr="1"/>
          <a:lstStyle/>
          <a:p>
            <a:pPr algn="ctr">
              <a:defRPr/>
            </a:pPr>
            <a:r>
              <a:rPr lang="zh-TW" altLang="en-US" sz="1600" b="1" dirty="0">
                <a:solidFill>
                  <a:schemeClr val="tx1"/>
                </a:solidFill>
              </a:rPr>
              <a:t>書面稽核報告初核</a:t>
            </a:r>
          </a:p>
        </p:txBody>
      </p:sp>
      <p:cxnSp>
        <p:nvCxnSpPr>
          <p:cNvPr id="19510" name="直線單箭頭接點 19509"/>
          <p:cNvCxnSpPr>
            <a:stCxn id="62" idx="3"/>
            <a:endCxn id="83" idx="1"/>
          </p:cNvCxnSpPr>
          <p:nvPr/>
        </p:nvCxnSpPr>
        <p:spPr>
          <a:xfrm flipV="1">
            <a:off x="3741738" y="2886075"/>
            <a:ext cx="227012" cy="0"/>
          </a:xfrm>
          <a:prstGeom prst="straightConnector1">
            <a:avLst/>
          </a:prstGeom>
          <a:ln w="19050">
            <a:solidFill>
              <a:srgbClr val="9900CC"/>
            </a:solidFill>
            <a:tailEnd type="triangle"/>
          </a:ln>
        </p:spPr>
        <p:style>
          <a:lnRef idx="1">
            <a:schemeClr val="accent1"/>
          </a:lnRef>
          <a:fillRef idx="0">
            <a:schemeClr val="accent1"/>
          </a:fillRef>
          <a:effectRef idx="0">
            <a:schemeClr val="accent1"/>
          </a:effectRef>
          <a:fontRef idx="minor">
            <a:schemeClr val="tx1"/>
          </a:fontRef>
        </p:style>
      </p:cxnSp>
      <p:sp>
        <p:nvSpPr>
          <p:cNvPr id="93" name="圓角矩形 92"/>
          <p:cNvSpPr/>
          <p:nvPr/>
        </p:nvSpPr>
        <p:spPr>
          <a:xfrm>
            <a:off x="4524375" y="2071688"/>
            <a:ext cx="333375" cy="1628775"/>
          </a:xfrm>
          <a:prstGeom prst="round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anchor="ctr" anchorCtr="1"/>
          <a:lstStyle/>
          <a:p>
            <a:pPr algn="ctr">
              <a:defRPr/>
            </a:pPr>
            <a:r>
              <a:rPr lang="zh-TW" altLang="en-US" sz="1600" b="1" dirty="0">
                <a:solidFill>
                  <a:schemeClr val="tx1"/>
                </a:solidFill>
              </a:rPr>
              <a:t>稽核委員複核</a:t>
            </a:r>
          </a:p>
        </p:txBody>
      </p:sp>
      <p:cxnSp>
        <p:nvCxnSpPr>
          <p:cNvPr id="19518" name="直線單箭頭接點 19517"/>
          <p:cNvCxnSpPr>
            <a:stCxn id="83" idx="3"/>
            <a:endCxn id="93" idx="1"/>
          </p:cNvCxnSpPr>
          <p:nvPr/>
        </p:nvCxnSpPr>
        <p:spPr>
          <a:xfrm>
            <a:off x="4316413" y="2886075"/>
            <a:ext cx="207962" cy="0"/>
          </a:xfrm>
          <a:prstGeom prst="straightConnector1">
            <a:avLst/>
          </a:prstGeom>
          <a:ln w="19050">
            <a:solidFill>
              <a:srgbClr val="9900CC"/>
            </a:solidFill>
            <a:tailEnd type="triangle"/>
          </a:ln>
        </p:spPr>
        <p:style>
          <a:lnRef idx="1">
            <a:schemeClr val="accent1"/>
          </a:lnRef>
          <a:fillRef idx="0">
            <a:schemeClr val="accent1"/>
          </a:fillRef>
          <a:effectRef idx="0">
            <a:schemeClr val="accent1"/>
          </a:effectRef>
          <a:fontRef idx="minor">
            <a:schemeClr val="tx1"/>
          </a:fontRef>
        </p:style>
      </p:cxnSp>
      <p:sp>
        <p:nvSpPr>
          <p:cNvPr id="97" name="圓角矩形 96"/>
          <p:cNvSpPr/>
          <p:nvPr/>
        </p:nvSpPr>
        <p:spPr>
          <a:xfrm>
            <a:off x="5087938" y="4741863"/>
            <a:ext cx="430212" cy="603250"/>
          </a:xfrm>
          <a:prstGeom prst="round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anchor="ctr" anchorCtr="1"/>
          <a:lstStyle/>
          <a:p>
            <a:pPr algn="ctr">
              <a:defRPr/>
            </a:pPr>
            <a:r>
              <a:rPr lang="en-US" altLang="zh-TW" sz="1400" b="1" dirty="0">
                <a:solidFill>
                  <a:schemeClr val="tx1"/>
                </a:solidFill>
                <a:latin typeface="Times New Roman" pitchFamily="18" charset="0"/>
                <a:cs typeface="Times New Roman" pitchFamily="18" charset="0"/>
              </a:rPr>
              <a:t>2</a:t>
            </a:r>
            <a:r>
              <a:rPr lang="zh-TW" altLang="en-US" sz="1400" b="1" dirty="0">
                <a:solidFill>
                  <a:schemeClr val="tx1"/>
                </a:solidFill>
                <a:latin typeface="Times New Roman" pitchFamily="18" charset="0"/>
                <a:cs typeface="Times New Roman" pitchFamily="18" charset="0"/>
              </a:rPr>
              <a:t>週</a:t>
            </a:r>
          </a:p>
        </p:txBody>
      </p:sp>
      <p:sp>
        <p:nvSpPr>
          <p:cNvPr id="98" name="圓角矩形 97"/>
          <p:cNvSpPr/>
          <p:nvPr/>
        </p:nvSpPr>
        <p:spPr>
          <a:xfrm>
            <a:off x="5087938" y="1512640"/>
            <a:ext cx="357187" cy="2750046"/>
          </a:xfrm>
          <a:prstGeom prst="round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anchor="ctr" anchorCtr="1"/>
          <a:lstStyle/>
          <a:p>
            <a:pPr algn="ctr">
              <a:defRPr/>
            </a:pPr>
            <a:r>
              <a:rPr lang="zh-TW" altLang="en-US" sz="1600" b="1" dirty="0">
                <a:solidFill>
                  <a:schemeClr val="tx1"/>
                </a:solidFill>
              </a:rPr>
              <a:t>稽核</a:t>
            </a:r>
            <a:r>
              <a:rPr lang="zh-TW" altLang="en-US" sz="1600" b="1" dirty="0" smtClean="0">
                <a:solidFill>
                  <a:schemeClr val="tx1"/>
                </a:solidFill>
              </a:rPr>
              <a:t>報告送交</a:t>
            </a:r>
            <a:r>
              <a:rPr lang="zh-TW" altLang="en-US" sz="1600" b="1" dirty="0">
                <a:solidFill>
                  <a:schemeClr val="tx1"/>
                </a:solidFill>
              </a:rPr>
              <a:t>召集人核定</a:t>
            </a:r>
          </a:p>
        </p:txBody>
      </p:sp>
      <p:sp>
        <p:nvSpPr>
          <p:cNvPr id="99" name="圓角矩形 98"/>
          <p:cNvSpPr/>
          <p:nvPr/>
        </p:nvSpPr>
        <p:spPr>
          <a:xfrm>
            <a:off x="5703888" y="2027238"/>
            <a:ext cx="577850" cy="1731962"/>
          </a:xfrm>
          <a:prstGeom prst="round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vert="eaVert" lIns="36000" tIns="36000" rIns="36000" bIns="36000" anchor="ctr" anchorCtr="1"/>
          <a:lstStyle/>
          <a:p>
            <a:pPr algn="ctr">
              <a:defRPr/>
            </a:pPr>
            <a:r>
              <a:rPr lang="zh-TW" altLang="en-US" sz="1600" b="1" dirty="0">
                <a:solidFill>
                  <a:schemeClr val="tx1"/>
                </a:solidFill>
              </a:rPr>
              <a:t>檢送受稽核機關</a:t>
            </a:r>
            <a:endParaRPr lang="en-US" altLang="zh-TW" sz="1600" b="1" dirty="0">
              <a:solidFill>
                <a:schemeClr val="tx1"/>
              </a:solidFill>
            </a:endParaRPr>
          </a:p>
          <a:p>
            <a:pPr algn="ctr">
              <a:defRPr/>
            </a:pPr>
            <a:r>
              <a:rPr lang="zh-TW" altLang="en-US" sz="1600" b="1" dirty="0">
                <a:solidFill>
                  <a:schemeClr val="tx1"/>
                </a:solidFill>
              </a:rPr>
              <a:t>將稽核監督結果</a:t>
            </a:r>
            <a:endParaRPr lang="en-US" altLang="zh-TW" sz="1600" b="1" dirty="0">
              <a:solidFill>
                <a:schemeClr val="tx1"/>
              </a:solidFill>
            </a:endParaRPr>
          </a:p>
        </p:txBody>
      </p:sp>
      <p:cxnSp>
        <p:nvCxnSpPr>
          <p:cNvPr id="35" name="直線單箭頭接點 34"/>
          <p:cNvCxnSpPr>
            <a:stCxn id="93" idx="3"/>
            <a:endCxn id="98" idx="1"/>
          </p:cNvCxnSpPr>
          <p:nvPr/>
        </p:nvCxnSpPr>
        <p:spPr>
          <a:xfrm>
            <a:off x="4857750" y="2886076"/>
            <a:ext cx="230188" cy="1587"/>
          </a:xfrm>
          <a:prstGeom prst="straightConnector1">
            <a:avLst/>
          </a:prstGeom>
          <a:ln w="19050">
            <a:solidFill>
              <a:srgbClr val="9900CC"/>
            </a:solidFill>
            <a:tailEnd type="triangle"/>
          </a:ln>
        </p:spPr>
        <p:style>
          <a:lnRef idx="1">
            <a:schemeClr val="accent1"/>
          </a:lnRef>
          <a:fillRef idx="0">
            <a:schemeClr val="accent1"/>
          </a:fillRef>
          <a:effectRef idx="0">
            <a:schemeClr val="accent1"/>
          </a:effectRef>
          <a:fontRef idx="minor">
            <a:schemeClr val="tx1"/>
          </a:fontRef>
        </p:style>
      </p:cxnSp>
      <p:sp>
        <p:nvSpPr>
          <p:cNvPr id="106" name="圓角矩形 105"/>
          <p:cNvSpPr/>
          <p:nvPr/>
        </p:nvSpPr>
        <p:spPr>
          <a:xfrm>
            <a:off x="6497638" y="4745038"/>
            <a:ext cx="503237" cy="603250"/>
          </a:xfrm>
          <a:prstGeom prst="round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anchor="ctr" anchorCtr="1"/>
          <a:lstStyle/>
          <a:p>
            <a:pPr algn="ctr">
              <a:defRPr/>
            </a:pPr>
            <a:r>
              <a:rPr lang="en-US" altLang="zh-TW" sz="1400" b="1" dirty="0">
                <a:solidFill>
                  <a:schemeClr val="tx1"/>
                </a:solidFill>
                <a:latin typeface="Times New Roman" pitchFamily="18" charset="0"/>
                <a:cs typeface="Times New Roman" pitchFamily="18" charset="0"/>
              </a:rPr>
              <a:t>7-10</a:t>
            </a:r>
            <a:r>
              <a:rPr lang="zh-TW" altLang="en-US" sz="1400" b="1" dirty="0">
                <a:solidFill>
                  <a:schemeClr val="tx1"/>
                </a:solidFill>
                <a:latin typeface="Times New Roman" pitchFamily="18" charset="0"/>
                <a:cs typeface="Times New Roman" pitchFamily="18" charset="0"/>
              </a:rPr>
              <a:t>天</a:t>
            </a:r>
          </a:p>
        </p:txBody>
      </p:sp>
      <p:sp>
        <p:nvSpPr>
          <p:cNvPr id="37" name="菱形 36"/>
          <p:cNvSpPr/>
          <p:nvPr/>
        </p:nvSpPr>
        <p:spPr>
          <a:xfrm>
            <a:off x="6478588" y="2298700"/>
            <a:ext cx="547687" cy="1173163"/>
          </a:xfrm>
          <a:prstGeom prst="diamond">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zh-TW" altLang="en-US" sz="1400" b="1" dirty="0">
                <a:solidFill>
                  <a:schemeClr val="tx1"/>
                </a:solidFill>
                <a:latin typeface="+mn-ea"/>
              </a:rPr>
              <a:t>有無缺失</a:t>
            </a:r>
          </a:p>
        </p:txBody>
      </p:sp>
      <p:cxnSp>
        <p:nvCxnSpPr>
          <p:cNvPr id="39" name="直線單箭頭接點 38"/>
          <p:cNvCxnSpPr>
            <a:stCxn id="98" idx="3"/>
            <a:endCxn id="99" idx="1"/>
          </p:cNvCxnSpPr>
          <p:nvPr/>
        </p:nvCxnSpPr>
        <p:spPr>
          <a:xfrm>
            <a:off x="5445125" y="2887663"/>
            <a:ext cx="258763" cy="5556"/>
          </a:xfrm>
          <a:prstGeom prst="straightConnector1">
            <a:avLst/>
          </a:prstGeom>
          <a:ln w="19050">
            <a:solidFill>
              <a:srgbClr val="9900CC"/>
            </a:solidFill>
            <a:tailEnd type="triangle"/>
          </a:ln>
        </p:spPr>
        <p:style>
          <a:lnRef idx="1">
            <a:schemeClr val="accent1"/>
          </a:lnRef>
          <a:fillRef idx="0">
            <a:schemeClr val="accent1"/>
          </a:fillRef>
          <a:effectRef idx="0">
            <a:schemeClr val="accent1"/>
          </a:effectRef>
          <a:fontRef idx="minor">
            <a:schemeClr val="tx1"/>
          </a:fontRef>
        </p:style>
      </p:cxnSp>
      <p:sp>
        <p:nvSpPr>
          <p:cNvPr id="111" name="圓角矩形 110"/>
          <p:cNvSpPr/>
          <p:nvPr/>
        </p:nvSpPr>
        <p:spPr>
          <a:xfrm>
            <a:off x="7248525" y="2297113"/>
            <a:ext cx="430213" cy="1179512"/>
          </a:xfrm>
          <a:prstGeom prst="round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anchor="ctr" anchorCtr="1"/>
          <a:lstStyle/>
          <a:p>
            <a:pPr algn="ctr">
              <a:defRPr/>
            </a:pPr>
            <a:r>
              <a:rPr lang="zh-TW" altLang="en-US" sz="1600" b="1" dirty="0">
                <a:solidFill>
                  <a:schemeClr val="tx1"/>
                </a:solidFill>
              </a:rPr>
              <a:t>限期改善</a:t>
            </a:r>
            <a:endParaRPr lang="en-US" altLang="zh-TW" sz="1600" b="1" dirty="0">
              <a:solidFill>
                <a:schemeClr val="tx1"/>
              </a:solidFill>
            </a:endParaRPr>
          </a:p>
        </p:txBody>
      </p:sp>
      <p:sp>
        <p:nvSpPr>
          <p:cNvPr id="112" name="圓角矩形 111"/>
          <p:cNvSpPr/>
          <p:nvPr/>
        </p:nvSpPr>
        <p:spPr>
          <a:xfrm>
            <a:off x="6484938" y="1519238"/>
            <a:ext cx="541337" cy="403225"/>
          </a:xfrm>
          <a:prstGeom prst="roundRect">
            <a:avLst/>
          </a:prstGeom>
          <a:solidFill>
            <a:schemeClr val="accent5"/>
          </a:solidFill>
          <a:ln>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anchor="ctr" anchorCtr="1"/>
          <a:lstStyle/>
          <a:p>
            <a:pPr algn="ctr">
              <a:defRPr/>
            </a:pPr>
            <a:r>
              <a:rPr lang="zh-TW" altLang="en-US" sz="1600" b="1" dirty="0">
                <a:solidFill>
                  <a:schemeClr val="tx1"/>
                </a:solidFill>
              </a:rPr>
              <a:t>結案</a:t>
            </a:r>
          </a:p>
        </p:txBody>
      </p:sp>
      <p:cxnSp>
        <p:nvCxnSpPr>
          <p:cNvPr id="42" name="直線單箭頭接點 41"/>
          <p:cNvCxnSpPr>
            <a:stCxn id="37" idx="0"/>
            <a:endCxn id="112" idx="2"/>
          </p:cNvCxnSpPr>
          <p:nvPr/>
        </p:nvCxnSpPr>
        <p:spPr>
          <a:xfrm flipV="1">
            <a:off x="6751638" y="1922463"/>
            <a:ext cx="3175" cy="376237"/>
          </a:xfrm>
          <a:prstGeom prst="straightConnector1">
            <a:avLst/>
          </a:prstGeom>
          <a:ln w="19050">
            <a:solidFill>
              <a:srgbClr val="9900CC"/>
            </a:solidFill>
            <a:tailEnd type="triangle"/>
          </a:ln>
        </p:spPr>
        <p:style>
          <a:lnRef idx="1">
            <a:schemeClr val="accent1"/>
          </a:lnRef>
          <a:fillRef idx="0">
            <a:schemeClr val="accent1"/>
          </a:fillRef>
          <a:effectRef idx="0">
            <a:schemeClr val="accent1"/>
          </a:effectRef>
          <a:fontRef idx="minor">
            <a:schemeClr val="tx1"/>
          </a:fontRef>
        </p:style>
      </p:cxnSp>
      <p:cxnSp>
        <p:nvCxnSpPr>
          <p:cNvPr id="55" name="直線單箭頭接點 54"/>
          <p:cNvCxnSpPr>
            <a:stCxn id="37" idx="3"/>
            <a:endCxn id="111" idx="1"/>
          </p:cNvCxnSpPr>
          <p:nvPr/>
        </p:nvCxnSpPr>
        <p:spPr>
          <a:xfrm>
            <a:off x="7026275" y="2886075"/>
            <a:ext cx="222250" cy="0"/>
          </a:xfrm>
          <a:prstGeom prst="straightConnector1">
            <a:avLst/>
          </a:prstGeom>
          <a:ln w="19050">
            <a:solidFill>
              <a:srgbClr val="9900CC"/>
            </a:solidFill>
            <a:tailEnd type="triangle"/>
          </a:ln>
        </p:spPr>
        <p:style>
          <a:lnRef idx="1">
            <a:schemeClr val="accent1"/>
          </a:lnRef>
          <a:fillRef idx="0">
            <a:schemeClr val="accent1"/>
          </a:fillRef>
          <a:effectRef idx="0">
            <a:schemeClr val="accent1"/>
          </a:effectRef>
          <a:fontRef idx="minor">
            <a:schemeClr val="tx1"/>
          </a:fontRef>
        </p:style>
      </p:cxnSp>
      <p:cxnSp>
        <p:nvCxnSpPr>
          <p:cNvPr id="58" name="直線單箭頭接點 57"/>
          <p:cNvCxnSpPr>
            <a:stCxn id="99" idx="3"/>
            <a:endCxn id="37" idx="1"/>
          </p:cNvCxnSpPr>
          <p:nvPr/>
        </p:nvCxnSpPr>
        <p:spPr>
          <a:xfrm flipV="1">
            <a:off x="6281738" y="2886075"/>
            <a:ext cx="196850" cy="7938"/>
          </a:xfrm>
          <a:prstGeom prst="straightConnector1">
            <a:avLst/>
          </a:prstGeom>
          <a:ln w="19050">
            <a:solidFill>
              <a:srgbClr val="9900CC"/>
            </a:solidFill>
            <a:tailEnd type="triangle"/>
          </a:ln>
        </p:spPr>
        <p:style>
          <a:lnRef idx="1">
            <a:schemeClr val="accent1"/>
          </a:lnRef>
          <a:fillRef idx="0">
            <a:schemeClr val="accent1"/>
          </a:fillRef>
          <a:effectRef idx="0">
            <a:schemeClr val="accent1"/>
          </a:effectRef>
          <a:fontRef idx="minor">
            <a:schemeClr val="tx1"/>
          </a:fontRef>
        </p:style>
      </p:cxnSp>
      <p:sp>
        <p:nvSpPr>
          <p:cNvPr id="133" name="圓角矩形 132"/>
          <p:cNvSpPr/>
          <p:nvPr/>
        </p:nvSpPr>
        <p:spPr>
          <a:xfrm>
            <a:off x="6985000" y="2513013"/>
            <a:ext cx="287338" cy="366713"/>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anchor="ctr" anchorCtr="1"/>
          <a:lstStyle/>
          <a:p>
            <a:pPr algn="ctr">
              <a:defRPr/>
            </a:pPr>
            <a:r>
              <a:rPr lang="zh-TW" altLang="en-US" sz="1200" dirty="0">
                <a:solidFill>
                  <a:schemeClr val="tx1"/>
                </a:solidFill>
              </a:rPr>
              <a:t>有</a:t>
            </a:r>
          </a:p>
        </p:txBody>
      </p:sp>
      <p:sp>
        <p:nvSpPr>
          <p:cNvPr id="137" name="圓角矩形 136"/>
          <p:cNvSpPr/>
          <p:nvPr/>
        </p:nvSpPr>
        <p:spPr>
          <a:xfrm>
            <a:off x="6738938" y="1958975"/>
            <a:ext cx="287337" cy="366713"/>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anchor="ctr" anchorCtr="1"/>
          <a:lstStyle/>
          <a:p>
            <a:pPr algn="ctr">
              <a:defRPr/>
            </a:pPr>
            <a:r>
              <a:rPr lang="zh-TW" altLang="en-US" sz="1200" dirty="0">
                <a:solidFill>
                  <a:schemeClr val="tx1"/>
                </a:solidFill>
              </a:rPr>
              <a:t>無</a:t>
            </a:r>
          </a:p>
        </p:txBody>
      </p:sp>
      <p:sp>
        <p:nvSpPr>
          <p:cNvPr id="138" name="菱形 137"/>
          <p:cNvSpPr/>
          <p:nvPr/>
        </p:nvSpPr>
        <p:spPr>
          <a:xfrm>
            <a:off x="7840663" y="2513013"/>
            <a:ext cx="420687" cy="715962"/>
          </a:xfrm>
          <a:prstGeom prst="diamond">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zh-TW" altLang="en-US" sz="1400" b="1" dirty="0">
                <a:solidFill>
                  <a:schemeClr val="tx1"/>
                </a:solidFill>
                <a:latin typeface="+mn-ea"/>
              </a:rPr>
              <a:t>改善</a:t>
            </a:r>
          </a:p>
        </p:txBody>
      </p:sp>
      <p:cxnSp>
        <p:nvCxnSpPr>
          <p:cNvPr id="77" name="直線單箭頭接點 76"/>
          <p:cNvCxnSpPr>
            <a:stCxn id="111" idx="3"/>
            <a:endCxn id="138" idx="1"/>
          </p:cNvCxnSpPr>
          <p:nvPr/>
        </p:nvCxnSpPr>
        <p:spPr>
          <a:xfrm flipV="1">
            <a:off x="7678738" y="2871788"/>
            <a:ext cx="161925" cy="14287"/>
          </a:xfrm>
          <a:prstGeom prst="straightConnector1">
            <a:avLst/>
          </a:prstGeom>
          <a:ln w="19050">
            <a:solidFill>
              <a:srgbClr val="9900CC"/>
            </a:solidFill>
            <a:tailEnd type="triangle"/>
          </a:ln>
        </p:spPr>
        <p:style>
          <a:lnRef idx="1">
            <a:schemeClr val="accent1"/>
          </a:lnRef>
          <a:fillRef idx="0">
            <a:schemeClr val="accent1"/>
          </a:fillRef>
          <a:effectRef idx="0">
            <a:schemeClr val="accent1"/>
          </a:effectRef>
          <a:fontRef idx="minor">
            <a:schemeClr val="tx1"/>
          </a:fontRef>
        </p:style>
      </p:cxnSp>
      <p:cxnSp>
        <p:nvCxnSpPr>
          <p:cNvPr id="79" name="肘形接點 78"/>
          <p:cNvCxnSpPr>
            <a:stCxn id="138" idx="0"/>
            <a:endCxn id="112" idx="3"/>
          </p:cNvCxnSpPr>
          <p:nvPr/>
        </p:nvCxnSpPr>
        <p:spPr>
          <a:xfrm rot="16200000" flipV="1">
            <a:off x="7142956" y="1604169"/>
            <a:ext cx="792163" cy="1025525"/>
          </a:xfrm>
          <a:prstGeom prst="bentConnector2">
            <a:avLst/>
          </a:prstGeom>
          <a:ln w="19050">
            <a:solidFill>
              <a:srgbClr val="9900CC"/>
            </a:solidFill>
            <a:tailEnd type="arrow"/>
          </a:ln>
        </p:spPr>
        <p:style>
          <a:lnRef idx="1">
            <a:schemeClr val="accent1"/>
          </a:lnRef>
          <a:fillRef idx="0">
            <a:schemeClr val="accent1"/>
          </a:fillRef>
          <a:effectRef idx="0">
            <a:schemeClr val="accent1"/>
          </a:effectRef>
          <a:fontRef idx="minor">
            <a:schemeClr val="tx1"/>
          </a:fontRef>
        </p:style>
      </p:cxnSp>
      <p:sp>
        <p:nvSpPr>
          <p:cNvPr id="147" name="圓角矩形 146"/>
          <p:cNvSpPr/>
          <p:nvPr/>
        </p:nvSpPr>
        <p:spPr>
          <a:xfrm>
            <a:off x="8524875" y="2293938"/>
            <a:ext cx="430213" cy="1155700"/>
          </a:xfrm>
          <a:prstGeom prst="roundRect">
            <a:avLst/>
          </a:prstGeom>
          <a:solidFill>
            <a:srgbClr val="FF7C8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anchor="ctr" anchorCtr="1"/>
          <a:lstStyle/>
          <a:p>
            <a:pPr algn="ctr">
              <a:defRPr/>
            </a:pPr>
            <a:r>
              <a:rPr lang="zh-TW" altLang="en-US" sz="1600" b="1" dirty="0">
                <a:solidFill>
                  <a:schemeClr val="tx1"/>
                </a:solidFill>
              </a:rPr>
              <a:t>追蹤列管</a:t>
            </a:r>
            <a:endParaRPr lang="en-US" altLang="zh-TW" sz="1600" b="1" dirty="0">
              <a:solidFill>
                <a:schemeClr val="tx1"/>
              </a:solidFill>
            </a:endParaRPr>
          </a:p>
        </p:txBody>
      </p:sp>
      <p:cxnSp>
        <p:nvCxnSpPr>
          <p:cNvPr id="149" name="直線單箭頭接點 148"/>
          <p:cNvCxnSpPr>
            <a:stCxn id="138" idx="3"/>
            <a:endCxn id="147" idx="1"/>
          </p:cNvCxnSpPr>
          <p:nvPr/>
        </p:nvCxnSpPr>
        <p:spPr>
          <a:xfrm>
            <a:off x="8261350" y="2871788"/>
            <a:ext cx="263525" cy="0"/>
          </a:xfrm>
          <a:prstGeom prst="straightConnector1">
            <a:avLst/>
          </a:prstGeom>
          <a:ln w="19050">
            <a:solidFill>
              <a:srgbClr val="9900CC"/>
            </a:solidFill>
            <a:tailEnd type="triangle"/>
          </a:ln>
        </p:spPr>
        <p:style>
          <a:lnRef idx="1">
            <a:schemeClr val="accent1"/>
          </a:lnRef>
          <a:fillRef idx="0">
            <a:schemeClr val="accent1"/>
          </a:fillRef>
          <a:effectRef idx="0">
            <a:schemeClr val="accent1"/>
          </a:effectRef>
          <a:fontRef idx="minor">
            <a:schemeClr val="tx1"/>
          </a:fontRef>
        </p:style>
      </p:cxnSp>
      <p:sp>
        <p:nvSpPr>
          <p:cNvPr id="203" name="圓角矩形 202"/>
          <p:cNvSpPr/>
          <p:nvPr/>
        </p:nvSpPr>
        <p:spPr>
          <a:xfrm>
            <a:off x="8247063" y="2506663"/>
            <a:ext cx="277812" cy="1262062"/>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anchor="ctr" anchorCtr="1"/>
          <a:lstStyle/>
          <a:p>
            <a:pPr algn="ctr">
              <a:defRPr/>
            </a:pPr>
            <a:r>
              <a:rPr lang="zh-TW" altLang="en-US" sz="1200" dirty="0">
                <a:solidFill>
                  <a:schemeClr val="tx1"/>
                </a:solidFill>
              </a:rPr>
              <a:t>未改善完成</a:t>
            </a:r>
          </a:p>
        </p:txBody>
      </p:sp>
      <p:sp>
        <p:nvSpPr>
          <p:cNvPr id="205" name="圓角矩形 204"/>
          <p:cNvSpPr/>
          <p:nvPr/>
        </p:nvSpPr>
        <p:spPr>
          <a:xfrm>
            <a:off x="8051800" y="1658938"/>
            <a:ext cx="211138" cy="966787"/>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anchor="ctr" anchorCtr="1"/>
          <a:lstStyle/>
          <a:p>
            <a:pPr algn="ctr">
              <a:defRPr/>
            </a:pPr>
            <a:r>
              <a:rPr lang="zh-TW" altLang="en-US" sz="1200" dirty="0">
                <a:solidFill>
                  <a:schemeClr val="tx1"/>
                </a:solidFill>
              </a:rPr>
              <a:t>改善完成</a:t>
            </a:r>
          </a:p>
        </p:txBody>
      </p:sp>
      <p:cxnSp>
        <p:nvCxnSpPr>
          <p:cNvPr id="154" name="肘形接點 153"/>
          <p:cNvCxnSpPr>
            <a:stCxn id="147" idx="0"/>
            <a:endCxn id="112" idx="3"/>
          </p:cNvCxnSpPr>
          <p:nvPr/>
        </p:nvCxnSpPr>
        <p:spPr>
          <a:xfrm rot="16200000" flipV="1">
            <a:off x="7596981" y="1150144"/>
            <a:ext cx="573088" cy="1714500"/>
          </a:xfrm>
          <a:prstGeom prst="bentConnector2">
            <a:avLst/>
          </a:prstGeom>
          <a:ln w="19050">
            <a:solidFill>
              <a:srgbClr val="9900CC"/>
            </a:solidFill>
            <a:tailEnd type="arrow"/>
          </a:ln>
        </p:spPr>
        <p:style>
          <a:lnRef idx="1">
            <a:schemeClr val="accent1"/>
          </a:lnRef>
          <a:fillRef idx="0">
            <a:schemeClr val="accent1"/>
          </a:fillRef>
          <a:effectRef idx="0">
            <a:schemeClr val="accent1"/>
          </a:effectRef>
          <a:fontRef idx="minor">
            <a:schemeClr val="tx1"/>
          </a:fontRef>
        </p:style>
      </p:cxnSp>
      <p:sp>
        <p:nvSpPr>
          <p:cNvPr id="211" name="圓角矩形 210"/>
          <p:cNvSpPr/>
          <p:nvPr/>
        </p:nvSpPr>
        <p:spPr>
          <a:xfrm>
            <a:off x="8758238" y="1382713"/>
            <a:ext cx="211137" cy="966787"/>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anchor="ctr" anchorCtr="1"/>
          <a:lstStyle/>
          <a:p>
            <a:pPr algn="ctr">
              <a:defRPr/>
            </a:pPr>
            <a:r>
              <a:rPr lang="zh-TW" altLang="en-US" sz="1200" dirty="0">
                <a:solidFill>
                  <a:schemeClr val="tx1"/>
                </a:solidFill>
              </a:rPr>
              <a:t>改善完成</a:t>
            </a:r>
          </a:p>
        </p:txBody>
      </p:sp>
      <p:cxnSp>
        <p:nvCxnSpPr>
          <p:cNvPr id="29745" name="直線單箭頭接點 155"/>
          <p:cNvCxnSpPr>
            <a:cxnSpLocks noChangeShapeType="1"/>
            <a:stCxn id="65" idx="3"/>
            <a:endCxn id="50" idx="1"/>
          </p:cNvCxnSpPr>
          <p:nvPr/>
        </p:nvCxnSpPr>
        <p:spPr bwMode="auto">
          <a:xfrm flipV="1">
            <a:off x="2155825" y="5046663"/>
            <a:ext cx="984250" cy="4762"/>
          </a:xfrm>
          <a:prstGeom prst="straightConnector1">
            <a:avLst/>
          </a:prstGeom>
          <a:noFill/>
          <a:ln w="19050" algn="ctr">
            <a:solidFill>
              <a:srgbClr val="065093"/>
            </a:solidFill>
            <a:round/>
            <a:headEnd/>
            <a:tailEnd type="arrow" w="med" len="med"/>
          </a:ln>
        </p:spPr>
      </p:cxnSp>
      <p:cxnSp>
        <p:nvCxnSpPr>
          <p:cNvPr id="158" name="直線單箭頭接點 157"/>
          <p:cNvCxnSpPr>
            <a:stCxn id="50" idx="3"/>
            <a:endCxn id="82" idx="1"/>
          </p:cNvCxnSpPr>
          <p:nvPr/>
        </p:nvCxnSpPr>
        <p:spPr>
          <a:xfrm>
            <a:off x="3595688" y="5046663"/>
            <a:ext cx="433387" cy="0"/>
          </a:xfrm>
          <a:prstGeom prst="straightConnector1">
            <a:avLst/>
          </a:prstGeom>
          <a:ln w="19050">
            <a:tailEnd type="arrow"/>
          </a:ln>
        </p:spPr>
        <p:style>
          <a:lnRef idx="1">
            <a:schemeClr val="accent1"/>
          </a:lnRef>
          <a:fillRef idx="0">
            <a:schemeClr val="accent1"/>
          </a:fillRef>
          <a:effectRef idx="0">
            <a:schemeClr val="accent1"/>
          </a:effectRef>
          <a:fontRef idx="minor">
            <a:schemeClr val="tx1"/>
          </a:fontRef>
        </p:style>
      </p:cxnSp>
      <p:cxnSp>
        <p:nvCxnSpPr>
          <p:cNvPr id="29747" name="直線單箭頭接點 19455"/>
          <p:cNvCxnSpPr>
            <a:cxnSpLocks noChangeShapeType="1"/>
            <a:stCxn id="82" idx="3"/>
            <a:endCxn id="97" idx="1"/>
          </p:cNvCxnSpPr>
          <p:nvPr/>
        </p:nvCxnSpPr>
        <p:spPr bwMode="auto">
          <a:xfrm flipV="1">
            <a:off x="4484688" y="5043488"/>
            <a:ext cx="590550" cy="3175"/>
          </a:xfrm>
          <a:prstGeom prst="straightConnector1">
            <a:avLst/>
          </a:prstGeom>
          <a:noFill/>
          <a:ln w="19050" algn="ctr">
            <a:solidFill>
              <a:srgbClr val="065093"/>
            </a:solidFill>
            <a:round/>
            <a:headEnd/>
            <a:tailEnd type="arrow" w="med" len="med"/>
          </a:ln>
        </p:spPr>
      </p:cxnSp>
      <p:cxnSp>
        <p:nvCxnSpPr>
          <p:cNvPr id="19462" name="直線單箭頭接點 19461"/>
          <p:cNvCxnSpPr>
            <a:stCxn id="97" idx="3"/>
            <a:endCxn id="106" idx="1"/>
          </p:cNvCxnSpPr>
          <p:nvPr/>
        </p:nvCxnSpPr>
        <p:spPr>
          <a:xfrm>
            <a:off x="5530850" y="5043488"/>
            <a:ext cx="954088" cy="3175"/>
          </a:xfrm>
          <a:prstGeom prst="straightConnector1">
            <a:avLst/>
          </a:prstGeom>
          <a:ln w="19050">
            <a:tailEnd type="arrow"/>
          </a:ln>
        </p:spPr>
        <p:style>
          <a:lnRef idx="1">
            <a:schemeClr val="accent1"/>
          </a:lnRef>
          <a:fillRef idx="0">
            <a:schemeClr val="accent1"/>
          </a:fillRef>
          <a:effectRef idx="0">
            <a:schemeClr val="accent1"/>
          </a:effectRef>
          <a:fontRef idx="minor">
            <a:schemeClr val="tx1"/>
          </a:fontRef>
        </p:style>
      </p:cxnSp>
      <p:cxnSp>
        <p:nvCxnSpPr>
          <p:cNvPr id="19466" name="直線單箭頭接點 19465"/>
          <p:cNvCxnSpPr>
            <a:stCxn id="106" idx="3"/>
          </p:cNvCxnSpPr>
          <p:nvPr/>
        </p:nvCxnSpPr>
        <p:spPr>
          <a:xfrm>
            <a:off x="7013575" y="5046663"/>
            <a:ext cx="1943100" cy="1587"/>
          </a:xfrm>
          <a:prstGeom prst="straightConnector1">
            <a:avLst/>
          </a:prstGeom>
          <a:ln w="19050">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 name="投影片編號版面配置區 5"/>
          <p:cNvSpPr>
            <a:spLocks noGrp="1"/>
          </p:cNvSpPr>
          <p:nvPr>
            <p:ph type="sldNum" sz="quarter" idx="12"/>
          </p:nvPr>
        </p:nvSpPr>
        <p:spPr/>
        <p:txBody>
          <a:bodyPr/>
          <a:lstStyle/>
          <a:p>
            <a:pPr>
              <a:defRPr/>
            </a:pPr>
            <a:fld id="{294D6841-B53C-4859-BBDC-51085DA18DA1}" type="slidenum">
              <a:rPr lang="en-US" altLang="zh-TW"/>
              <a:pPr>
                <a:defRPr/>
              </a:pPr>
              <a:t>12</a:t>
            </a:fld>
            <a:endParaRPr lang="en-US" altLang="zh-TW" dirty="0"/>
          </a:p>
        </p:txBody>
      </p:sp>
      <p:sp>
        <p:nvSpPr>
          <p:cNvPr id="3" name="圓角矩形 2"/>
          <p:cNvSpPr/>
          <p:nvPr/>
        </p:nvSpPr>
        <p:spPr>
          <a:xfrm>
            <a:off x="82348" y="2288433"/>
            <a:ext cx="432048" cy="1196536"/>
          </a:xfrm>
          <a:prstGeom prst="roundRect">
            <a:avLst/>
          </a:prstGeom>
          <a:solidFill>
            <a:srgbClr val="FFFF66">
              <a:alpha val="49804"/>
            </a:srgbClr>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anchor="ctr"/>
          <a:lstStyle/>
          <a:p>
            <a:pPr algn="ctr">
              <a:defRPr/>
            </a:pPr>
            <a:r>
              <a:rPr lang="zh-TW" altLang="en-US" sz="1800" b="1" dirty="0">
                <a:solidFill>
                  <a:schemeClr val="tx1"/>
                </a:solidFill>
              </a:rPr>
              <a:t>專案稽核</a:t>
            </a:r>
          </a:p>
        </p:txBody>
      </p:sp>
      <p:sp>
        <p:nvSpPr>
          <p:cNvPr id="4" name="圓角矩形 3"/>
          <p:cNvSpPr/>
          <p:nvPr/>
        </p:nvSpPr>
        <p:spPr>
          <a:xfrm>
            <a:off x="763588" y="2087563"/>
            <a:ext cx="312737" cy="1597025"/>
          </a:xfrm>
          <a:prstGeom prst="round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anchor="ctr" anchorCtr="1"/>
          <a:lstStyle/>
          <a:p>
            <a:pPr algn="ctr">
              <a:defRPr/>
            </a:pPr>
            <a:r>
              <a:rPr lang="zh-TW" altLang="en-US" sz="1600" b="1" dirty="0">
                <a:solidFill>
                  <a:schemeClr val="tx1"/>
                </a:solidFill>
              </a:rPr>
              <a:t>選定稽核案件</a:t>
            </a:r>
            <a:endParaRPr lang="en-US" altLang="zh-TW" sz="1600" b="1" dirty="0">
              <a:solidFill>
                <a:schemeClr val="tx1"/>
              </a:solidFill>
            </a:endParaRPr>
          </a:p>
        </p:txBody>
      </p:sp>
      <p:cxnSp>
        <p:nvCxnSpPr>
          <p:cNvPr id="6" name="直線單箭頭接點 5"/>
          <p:cNvCxnSpPr>
            <a:stCxn id="0" idx="3"/>
            <a:endCxn id="4" idx="1"/>
          </p:cNvCxnSpPr>
          <p:nvPr/>
        </p:nvCxnSpPr>
        <p:spPr>
          <a:xfrm flipV="1">
            <a:off x="514350" y="2886075"/>
            <a:ext cx="249238" cy="0"/>
          </a:xfrm>
          <a:prstGeom prst="straightConnector1">
            <a:avLst/>
          </a:prstGeom>
          <a:ln w="19050">
            <a:solidFill>
              <a:srgbClr val="C00000"/>
            </a:solidFill>
            <a:headEnd type="none"/>
            <a:tailEnd type="triangle"/>
          </a:ln>
        </p:spPr>
        <p:style>
          <a:lnRef idx="1">
            <a:schemeClr val="accent1"/>
          </a:lnRef>
          <a:fillRef idx="0">
            <a:schemeClr val="accent1"/>
          </a:fillRef>
          <a:effectRef idx="0">
            <a:schemeClr val="accent1"/>
          </a:effectRef>
          <a:fontRef idx="minor">
            <a:schemeClr val="tx1"/>
          </a:fontRef>
        </p:style>
      </p:cxnSp>
      <p:sp>
        <p:nvSpPr>
          <p:cNvPr id="56" name="圓角矩形 55"/>
          <p:cNvSpPr/>
          <p:nvPr/>
        </p:nvSpPr>
        <p:spPr>
          <a:xfrm>
            <a:off x="1330325" y="1641475"/>
            <a:ext cx="577850" cy="2489200"/>
          </a:xfrm>
          <a:prstGeom prst="round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vert="eaVert" lIns="36000" tIns="36000" rIns="36000" bIns="36000" anchor="ctr" anchorCtr="1"/>
          <a:lstStyle/>
          <a:p>
            <a:pPr algn="ctr">
              <a:defRPr/>
            </a:pPr>
            <a:r>
              <a:rPr lang="zh-TW" altLang="en-US" sz="1600" b="1" dirty="0">
                <a:solidFill>
                  <a:schemeClr val="tx1"/>
                </a:solidFill>
              </a:rPr>
              <a:t>及稽查人員組成專案小組</a:t>
            </a:r>
          </a:p>
          <a:p>
            <a:pPr algn="ctr">
              <a:defRPr/>
            </a:pPr>
            <a:r>
              <a:rPr lang="zh-TW" altLang="en-US" sz="1600" b="1" dirty="0">
                <a:solidFill>
                  <a:schemeClr val="tx1"/>
                </a:solidFill>
              </a:rPr>
              <a:t>簽請召集人指派稽核委員</a:t>
            </a:r>
            <a:endParaRPr lang="en-US" altLang="zh-TW" sz="1600" b="1" dirty="0">
              <a:solidFill>
                <a:schemeClr val="tx1"/>
              </a:solidFill>
            </a:endParaRPr>
          </a:p>
        </p:txBody>
      </p:sp>
      <p:cxnSp>
        <p:nvCxnSpPr>
          <p:cNvPr id="12" name="直線單箭頭接點 11"/>
          <p:cNvCxnSpPr>
            <a:stCxn id="4" idx="3"/>
            <a:endCxn id="56" idx="1"/>
          </p:cNvCxnSpPr>
          <p:nvPr/>
        </p:nvCxnSpPr>
        <p:spPr>
          <a:xfrm flipV="1">
            <a:off x="1076325" y="2886075"/>
            <a:ext cx="254000" cy="0"/>
          </a:xfrm>
          <a:prstGeom prst="straightConnector1">
            <a:avLst/>
          </a:prstGeom>
          <a:ln w="19050">
            <a:solidFill>
              <a:srgbClr val="C00000"/>
            </a:solidFill>
            <a:tailEnd type="triangle"/>
          </a:ln>
        </p:spPr>
        <p:style>
          <a:lnRef idx="1">
            <a:schemeClr val="accent1"/>
          </a:lnRef>
          <a:fillRef idx="0">
            <a:schemeClr val="accent1"/>
          </a:fillRef>
          <a:effectRef idx="0">
            <a:schemeClr val="accent1"/>
          </a:effectRef>
          <a:fontRef idx="minor">
            <a:schemeClr val="tx1"/>
          </a:fontRef>
        </p:style>
      </p:cxnSp>
      <p:sp>
        <p:nvSpPr>
          <p:cNvPr id="63" name="圓角矩形 62"/>
          <p:cNvSpPr/>
          <p:nvPr/>
        </p:nvSpPr>
        <p:spPr>
          <a:xfrm>
            <a:off x="179388" y="4948238"/>
            <a:ext cx="430212" cy="1081087"/>
          </a:xfrm>
          <a:prstGeom prst="round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anchor="ctr" anchorCtr="1"/>
          <a:lstStyle/>
          <a:p>
            <a:pPr algn="ctr">
              <a:defRPr/>
            </a:pPr>
            <a:r>
              <a:rPr lang="zh-TW" altLang="en-US" sz="1400" b="1" dirty="0">
                <a:solidFill>
                  <a:schemeClr val="tx1"/>
                </a:solidFill>
              </a:rPr>
              <a:t>工作天數</a:t>
            </a:r>
          </a:p>
        </p:txBody>
      </p:sp>
      <p:sp>
        <p:nvSpPr>
          <p:cNvPr id="65" name="圓角矩形 64"/>
          <p:cNvSpPr/>
          <p:nvPr/>
        </p:nvSpPr>
        <p:spPr>
          <a:xfrm>
            <a:off x="2159000" y="5186363"/>
            <a:ext cx="555625" cy="603250"/>
          </a:xfrm>
          <a:prstGeom prst="round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anchor="ctr" anchorCtr="1"/>
          <a:lstStyle/>
          <a:p>
            <a:pPr algn="ctr">
              <a:defRPr/>
            </a:pPr>
            <a:r>
              <a:rPr lang="en-US" altLang="zh-TW" sz="1400" b="1" dirty="0">
                <a:solidFill>
                  <a:schemeClr val="tx1"/>
                </a:solidFill>
                <a:latin typeface="Times New Roman" pitchFamily="18" charset="0"/>
                <a:cs typeface="Times New Roman" pitchFamily="18" charset="0"/>
              </a:rPr>
              <a:t>7-10</a:t>
            </a:r>
            <a:r>
              <a:rPr lang="zh-TW" altLang="en-US" sz="1400" b="1" dirty="0">
                <a:solidFill>
                  <a:schemeClr val="tx1"/>
                </a:solidFill>
                <a:latin typeface="Times New Roman" pitchFamily="18" charset="0"/>
                <a:cs typeface="Times New Roman" pitchFamily="18" charset="0"/>
              </a:rPr>
              <a:t>天</a:t>
            </a:r>
          </a:p>
        </p:txBody>
      </p:sp>
      <p:cxnSp>
        <p:nvCxnSpPr>
          <p:cNvPr id="17" name="直線單箭頭接點 16"/>
          <p:cNvCxnSpPr>
            <a:stCxn id="63" idx="3"/>
            <a:endCxn id="65" idx="1"/>
          </p:cNvCxnSpPr>
          <p:nvPr/>
        </p:nvCxnSpPr>
        <p:spPr>
          <a:xfrm>
            <a:off x="609600" y="5487988"/>
            <a:ext cx="1549400" cy="0"/>
          </a:xfrm>
          <a:prstGeom prst="straightConnector1">
            <a:avLst/>
          </a:prstGeom>
          <a:ln w="19050">
            <a:solidFill>
              <a:srgbClr val="C00000"/>
            </a:solidFill>
            <a:tailEnd type="arrow"/>
          </a:ln>
        </p:spPr>
        <p:style>
          <a:lnRef idx="1">
            <a:schemeClr val="accent1"/>
          </a:lnRef>
          <a:fillRef idx="0">
            <a:schemeClr val="accent1"/>
          </a:fillRef>
          <a:effectRef idx="0">
            <a:schemeClr val="accent1"/>
          </a:effectRef>
          <a:fontRef idx="minor">
            <a:schemeClr val="tx1"/>
          </a:fontRef>
        </p:style>
      </p:cxnSp>
      <p:sp>
        <p:nvSpPr>
          <p:cNvPr id="49" name="圓角矩形 48"/>
          <p:cNvSpPr/>
          <p:nvPr/>
        </p:nvSpPr>
        <p:spPr>
          <a:xfrm>
            <a:off x="2163763" y="1147763"/>
            <a:ext cx="820737" cy="3476625"/>
          </a:xfrm>
          <a:prstGeom prst="round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vert="eaVert" lIns="36000" tIns="36000" rIns="36000" bIns="36000" anchor="ctr" anchorCtr="1"/>
          <a:lstStyle/>
          <a:p>
            <a:pPr algn="ctr">
              <a:defRPr/>
            </a:pPr>
            <a:r>
              <a:rPr lang="zh-TW" altLang="en-US" sz="1600" b="1" dirty="0">
                <a:solidFill>
                  <a:schemeClr val="tx1"/>
                </a:solidFill>
              </a:rPr>
              <a:t>檢送資料文件，俾進行稽核監督</a:t>
            </a:r>
            <a:endParaRPr lang="en-US" altLang="zh-TW" sz="1600" b="1" dirty="0">
              <a:solidFill>
                <a:schemeClr val="tx1"/>
              </a:solidFill>
            </a:endParaRPr>
          </a:p>
          <a:p>
            <a:pPr algn="ctr">
              <a:defRPr/>
            </a:pPr>
            <a:r>
              <a:rPr lang="zh-TW" altLang="en-US" sz="1600" b="1" dirty="0">
                <a:solidFill>
                  <a:schemeClr val="tx1"/>
                </a:solidFill>
                <a:latin typeface="Times New Roman" pitchFamily="18" charset="0"/>
                <a:cs typeface="Times New Roman" pitchFamily="18" charset="0"/>
              </a:rPr>
              <a:t>請受稽核機關依</a:t>
            </a:r>
            <a:r>
              <a:rPr lang="zh-TW" altLang="en-US" sz="1600" b="1" dirty="0">
                <a:solidFill>
                  <a:schemeClr val="tx1"/>
                </a:solidFill>
                <a:latin typeface="新細明體"/>
                <a:cs typeface="Times New Roman" pitchFamily="18" charset="0"/>
              </a:rPr>
              <a:t>「調閱文件檢核表」</a:t>
            </a:r>
            <a:endParaRPr lang="en-US" altLang="zh-TW" sz="1600" b="1" dirty="0">
              <a:solidFill>
                <a:schemeClr val="tx1"/>
              </a:solidFill>
              <a:latin typeface="Times New Roman" pitchFamily="18" charset="0"/>
              <a:cs typeface="Times New Roman" pitchFamily="18" charset="0"/>
            </a:endParaRPr>
          </a:p>
          <a:p>
            <a:pPr algn="ctr">
              <a:defRPr/>
            </a:pPr>
            <a:r>
              <a:rPr lang="zh-TW" altLang="en-US" sz="1600" b="1" dirty="0">
                <a:solidFill>
                  <a:schemeClr val="tx1"/>
                </a:solidFill>
              </a:rPr>
              <a:t>洽稽核委員確定稽核日期</a:t>
            </a:r>
          </a:p>
        </p:txBody>
      </p:sp>
      <p:sp>
        <p:nvSpPr>
          <p:cNvPr id="50" name="圓角矩形 49"/>
          <p:cNvSpPr/>
          <p:nvPr/>
        </p:nvSpPr>
        <p:spPr>
          <a:xfrm>
            <a:off x="4143375" y="5186363"/>
            <a:ext cx="547688" cy="603250"/>
          </a:xfrm>
          <a:prstGeom prst="round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anchor="ctr" anchorCtr="1"/>
          <a:lstStyle/>
          <a:p>
            <a:pPr algn="ctr">
              <a:defRPr/>
            </a:pPr>
            <a:r>
              <a:rPr lang="en-US" altLang="zh-TW" sz="1400" b="1" dirty="0" smtClean="0">
                <a:solidFill>
                  <a:schemeClr val="tx1"/>
                </a:solidFill>
                <a:latin typeface="Times New Roman" pitchFamily="18" charset="0"/>
                <a:cs typeface="Times New Roman" pitchFamily="18" charset="0"/>
              </a:rPr>
              <a:t>10-15</a:t>
            </a:r>
            <a:r>
              <a:rPr lang="zh-TW" altLang="en-US" sz="1400" b="1" dirty="0" smtClean="0">
                <a:solidFill>
                  <a:schemeClr val="tx1"/>
                </a:solidFill>
                <a:latin typeface="Times New Roman" pitchFamily="18" charset="0"/>
                <a:cs typeface="Times New Roman" pitchFamily="18" charset="0"/>
              </a:rPr>
              <a:t>天</a:t>
            </a:r>
            <a:endParaRPr lang="zh-TW" altLang="en-US" sz="1400" b="1" dirty="0">
              <a:solidFill>
                <a:schemeClr val="tx1"/>
              </a:solidFill>
              <a:latin typeface="Times New Roman" pitchFamily="18" charset="0"/>
              <a:cs typeface="Times New Roman" pitchFamily="18" charset="0"/>
            </a:endParaRPr>
          </a:p>
        </p:txBody>
      </p:sp>
      <p:cxnSp>
        <p:nvCxnSpPr>
          <p:cNvPr id="11" name="直線單箭頭接點 10"/>
          <p:cNvCxnSpPr>
            <a:stCxn id="56" idx="3"/>
            <a:endCxn id="49" idx="1"/>
          </p:cNvCxnSpPr>
          <p:nvPr/>
        </p:nvCxnSpPr>
        <p:spPr>
          <a:xfrm>
            <a:off x="1908175" y="2886075"/>
            <a:ext cx="255588" cy="0"/>
          </a:xfrm>
          <a:prstGeom prst="straightConnector1">
            <a:avLst/>
          </a:prstGeom>
          <a:ln w="19050">
            <a:solidFill>
              <a:srgbClr val="C00000"/>
            </a:solidFill>
            <a:tailEnd type="triangle"/>
          </a:ln>
        </p:spPr>
        <p:style>
          <a:lnRef idx="1">
            <a:schemeClr val="accent1"/>
          </a:lnRef>
          <a:fillRef idx="0">
            <a:schemeClr val="accent1"/>
          </a:fillRef>
          <a:effectRef idx="0">
            <a:schemeClr val="accent1"/>
          </a:effectRef>
          <a:fontRef idx="minor">
            <a:schemeClr val="tx1"/>
          </a:fontRef>
        </p:style>
      </p:cxnSp>
      <p:sp>
        <p:nvSpPr>
          <p:cNvPr id="62" name="圓角矩形 61"/>
          <p:cNvSpPr/>
          <p:nvPr/>
        </p:nvSpPr>
        <p:spPr>
          <a:xfrm>
            <a:off x="3249613" y="1020763"/>
            <a:ext cx="771525" cy="3729037"/>
          </a:xfrm>
          <a:prstGeom prst="round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vert="eaVert" lIns="36000" tIns="36000" rIns="36000" bIns="36000" anchor="ctr" anchorCtr="1"/>
          <a:lstStyle/>
          <a:p>
            <a:pPr algn="ctr">
              <a:defRPr/>
            </a:pPr>
            <a:r>
              <a:rPr lang="en-US" altLang="zh-TW" sz="1600" b="1" dirty="0">
                <a:solidFill>
                  <a:schemeClr val="tx1"/>
                </a:solidFill>
              </a:rPr>
              <a:t>(</a:t>
            </a:r>
            <a:r>
              <a:rPr lang="zh-TW" altLang="en-US" sz="1600" b="1" dirty="0">
                <a:solidFill>
                  <a:schemeClr val="tx1"/>
                </a:solidFill>
              </a:rPr>
              <a:t>採購疑義請機關說明，必要時錄音攝影</a:t>
            </a:r>
            <a:r>
              <a:rPr lang="en-US" altLang="zh-TW" sz="1600" b="1" dirty="0">
                <a:solidFill>
                  <a:schemeClr val="tx1"/>
                </a:solidFill>
              </a:rPr>
              <a:t>)</a:t>
            </a:r>
          </a:p>
          <a:p>
            <a:pPr algn="ctr">
              <a:defRPr/>
            </a:pPr>
            <a:r>
              <a:rPr lang="en-US" altLang="zh-TW" sz="1600" b="1" dirty="0">
                <a:solidFill>
                  <a:schemeClr val="tx1"/>
                </a:solidFill>
              </a:rPr>
              <a:t>(</a:t>
            </a:r>
            <a:r>
              <a:rPr lang="zh-TW" altLang="en-US" sz="1600" b="1" dirty="0">
                <a:solidFill>
                  <a:schemeClr val="tx1"/>
                </a:solidFill>
              </a:rPr>
              <a:t>受稽核機關案情</a:t>
            </a:r>
            <a:r>
              <a:rPr lang="zh-TW" altLang="en-US" sz="1600" b="1" dirty="0" smtClean="0">
                <a:solidFill>
                  <a:schemeClr val="tx1"/>
                </a:solidFill>
              </a:rPr>
              <a:t>摘要簡報</a:t>
            </a:r>
            <a:r>
              <a:rPr lang="zh-TW" altLang="en-US" sz="1600" b="1" dirty="0">
                <a:solidFill>
                  <a:schemeClr val="tx1"/>
                </a:solidFill>
              </a:rPr>
              <a:t>說明</a:t>
            </a:r>
            <a:r>
              <a:rPr lang="en-US" altLang="zh-TW" sz="1600" b="1" dirty="0">
                <a:solidFill>
                  <a:schemeClr val="tx1"/>
                </a:solidFill>
              </a:rPr>
              <a:t>)</a:t>
            </a:r>
          </a:p>
          <a:p>
            <a:pPr algn="ctr">
              <a:defRPr/>
            </a:pPr>
            <a:r>
              <a:rPr lang="zh-TW" altLang="en-US" sz="1600" b="1" dirty="0">
                <a:solidFill>
                  <a:schemeClr val="tx1"/>
                </a:solidFill>
              </a:rPr>
              <a:t>依排定日期進行稽核</a:t>
            </a:r>
          </a:p>
        </p:txBody>
      </p:sp>
      <p:cxnSp>
        <p:nvCxnSpPr>
          <p:cNvPr id="27" name="直線單箭頭接點 26"/>
          <p:cNvCxnSpPr>
            <a:stCxn id="49" idx="3"/>
            <a:endCxn id="62" idx="1"/>
          </p:cNvCxnSpPr>
          <p:nvPr/>
        </p:nvCxnSpPr>
        <p:spPr>
          <a:xfrm flipV="1">
            <a:off x="2984500" y="2886075"/>
            <a:ext cx="265113" cy="0"/>
          </a:xfrm>
          <a:prstGeom prst="straightConnector1">
            <a:avLst/>
          </a:prstGeom>
          <a:ln w="19050">
            <a:solidFill>
              <a:srgbClr val="C00000"/>
            </a:solidFill>
            <a:tailEnd type="triangle"/>
          </a:ln>
        </p:spPr>
        <p:style>
          <a:lnRef idx="1">
            <a:schemeClr val="accent1"/>
          </a:lnRef>
          <a:fillRef idx="0">
            <a:schemeClr val="accent1"/>
          </a:fillRef>
          <a:effectRef idx="0">
            <a:schemeClr val="accent1"/>
          </a:effectRef>
          <a:fontRef idx="minor">
            <a:schemeClr val="tx1"/>
          </a:fontRef>
        </p:style>
      </p:cxnSp>
      <p:sp>
        <p:nvSpPr>
          <p:cNvPr id="83" name="圓角矩形 82"/>
          <p:cNvSpPr/>
          <p:nvPr/>
        </p:nvSpPr>
        <p:spPr>
          <a:xfrm>
            <a:off x="4284663" y="1839913"/>
            <a:ext cx="547687" cy="2092325"/>
          </a:xfrm>
          <a:prstGeom prst="round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vert="eaVert" lIns="36000" tIns="36000" rIns="36000" bIns="36000" anchor="ctr" anchorCtr="1"/>
          <a:lstStyle/>
          <a:p>
            <a:pPr algn="ctr">
              <a:defRPr/>
            </a:pPr>
            <a:r>
              <a:rPr lang="en-US" altLang="zh-TW" sz="1600" b="1" dirty="0">
                <a:solidFill>
                  <a:schemeClr val="tx1"/>
                </a:solidFill>
              </a:rPr>
              <a:t>(</a:t>
            </a:r>
            <a:r>
              <a:rPr lang="zh-TW" altLang="en-US" sz="1600" b="1" dirty="0">
                <a:solidFill>
                  <a:schemeClr val="tx1"/>
                </a:solidFill>
              </a:rPr>
              <a:t>經稽核委員審閱</a:t>
            </a:r>
            <a:r>
              <a:rPr lang="en-US" altLang="zh-TW" sz="1600" b="1" dirty="0">
                <a:solidFill>
                  <a:schemeClr val="tx1"/>
                </a:solidFill>
              </a:rPr>
              <a:t>)</a:t>
            </a:r>
          </a:p>
          <a:p>
            <a:pPr algn="ctr">
              <a:defRPr/>
            </a:pPr>
            <a:r>
              <a:rPr lang="zh-TW" altLang="en-US" sz="1600" b="1" dirty="0">
                <a:solidFill>
                  <a:schemeClr val="tx1"/>
                </a:solidFill>
              </a:rPr>
              <a:t>撰擬稽核監督報告</a:t>
            </a:r>
          </a:p>
        </p:txBody>
      </p:sp>
      <p:cxnSp>
        <p:nvCxnSpPr>
          <p:cNvPr id="19510" name="直線單箭頭接點 19509"/>
          <p:cNvCxnSpPr>
            <a:stCxn id="62" idx="3"/>
            <a:endCxn id="83" idx="1"/>
          </p:cNvCxnSpPr>
          <p:nvPr/>
        </p:nvCxnSpPr>
        <p:spPr>
          <a:xfrm>
            <a:off x="4021138" y="2886075"/>
            <a:ext cx="263525" cy="0"/>
          </a:xfrm>
          <a:prstGeom prst="straightConnector1">
            <a:avLst/>
          </a:prstGeom>
          <a:ln w="19050">
            <a:solidFill>
              <a:srgbClr val="C00000"/>
            </a:solidFill>
            <a:tailEnd type="triangle"/>
          </a:ln>
        </p:spPr>
        <p:style>
          <a:lnRef idx="1">
            <a:schemeClr val="accent1"/>
          </a:lnRef>
          <a:fillRef idx="0">
            <a:schemeClr val="accent1"/>
          </a:fillRef>
          <a:effectRef idx="0">
            <a:schemeClr val="accent1"/>
          </a:effectRef>
          <a:fontRef idx="minor">
            <a:schemeClr val="tx1"/>
          </a:fontRef>
        </p:style>
      </p:cxnSp>
      <p:sp>
        <p:nvSpPr>
          <p:cNvPr id="98" name="圓角矩形 97"/>
          <p:cNvSpPr/>
          <p:nvPr/>
        </p:nvSpPr>
        <p:spPr>
          <a:xfrm>
            <a:off x="5097463" y="1438275"/>
            <a:ext cx="349250" cy="2894013"/>
          </a:xfrm>
          <a:prstGeom prst="round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vert="eaVert" lIns="36000" tIns="36000" rIns="36000" bIns="36000" anchor="ctr" anchorCtr="1"/>
          <a:lstStyle/>
          <a:p>
            <a:pPr algn="ctr">
              <a:defRPr/>
            </a:pPr>
            <a:r>
              <a:rPr lang="zh-TW" altLang="en-US" sz="1600" b="1" dirty="0">
                <a:solidFill>
                  <a:schemeClr val="tx1"/>
                </a:solidFill>
              </a:rPr>
              <a:t>提報稽核小組會議報告及核定</a:t>
            </a:r>
          </a:p>
        </p:txBody>
      </p:sp>
      <p:sp>
        <p:nvSpPr>
          <p:cNvPr id="99" name="圓角矩形 98"/>
          <p:cNvSpPr/>
          <p:nvPr/>
        </p:nvSpPr>
        <p:spPr>
          <a:xfrm>
            <a:off x="5703888" y="1403350"/>
            <a:ext cx="452437" cy="2965450"/>
          </a:xfrm>
          <a:prstGeom prst="round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vert="eaVert" lIns="36000" tIns="36000" rIns="36000" bIns="36000" anchor="ctr" anchorCtr="1"/>
          <a:lstStyle/>
          <a:p>
            <a:pPr algn="ctr">
              <a:defRPr/>
            </a:pPr>
            <a:r>
              <a:rPr lang="zh-TW" altLang="en-US" sz="1600" b="1" dirty="0">
                <a:solidFill>
                  <a:schemeClr val="tx1"/>
                </a:solidFill>
              </a:rPr>
              <a:t>函送稽核監督結果予受稽核機關</a:t>
            </a:r>
            <a:endParaRPr lang="en-US" altLang="zh-TW" sz="1600" b="1" dirty="0">
              <a:solidFill>
                <a:schemeClr val="tx1"/>
              </a:solidFill>
            </a:endParaRPr>
          </a:p>
        </p:txBody>
      </p:sp>
      <p:sp>
        <p:nvSpPr>
          <p:cNvPr id="37" name="菱形 36"/>
          <p:cNvSpPr/>
          <p:nvPr/>
        </p:nvSpPr>
        <p:spPr>
          <a:xfrm>
            <a:off x="6437313" y="2289175"/>
            <a:ext cx="547687" cy="1173163"/>
          </a:xfrm>
          <a:prstGeom prst="diamond">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zh-TW" altLang="en-US" sz="1400" b="1" dirty="0">
                <a:solidFill>
                  <a:schemeClr val="tx1"/>
                </a:solidFill>
                <a:latin typeface="+mn-ea"/>
              </a:rPr>
              <a:t>有無缺失</a:t>
            </a:r>
          </a:p>
        </p:txBody>
      </p:sp>
      <p:cxnSp>
        <p:nvCxnSpPr>
          <p:cNvPr id="39" name="直線單箭頭接點 38"/>
          <p:cNvCxnSpPr>
            <a:stCxn id="98" idx="3"/>
            <a:endCxn id="99" idx="1"/>
          </p:cNvCxnSpPr>
          <p:nvPr/>
        </p:nvCxnSpPr>
        <p:spPr>
          <a:xfrm flipV="1">
            <a:off x="5446713" y="2886075"/>
            <a:ext cx="257175" cy="0"/>
          </a:xfrm>
          <a:prstGeom prst="straightConnector1">
            <a:avLst/>
          </a:prstGeom>
          <a:ln w="19050">
            <a:solidFill>
              <a:srgbClr val="C00000"/>
            </a:solidFill>
            <a:tailEnd type="triangle"/>
          </a:ln>
        </p:spPr>
        <p:style>
          <a:lnRef idx="1">
            <a:schemeClr val="accent1"/>
          </a:lnRef>
          <a:fillRef idx="0">
            <a:schemeClr val="accent1"/>
          </a:fillRef>
          <a:effectRef idx="0">
            <a:schemeClr val="accent1"/>
          </a:effectRef>
          <a:fontRef idx="minor">
            <a:schemeClr val="tx1"/>
          </a:fontRef>
        </p:style>
      </p:cxnSp>
      <p:sp>
        <p:nvSpPr>
          <p:cNvPr id="111" name="圓角矩形 110"/>
          <p:cNvSpPr/>
          <p:nvPr/>
        </p:nvSpPr>
        <p:spPr>
          <a:xfrm>
            <a:off x="7237413" y="2284413"/>
            <a:ext cx="430212" cy="1181100"/>
          </a:xfrm>
          <a:prstGeom prst="round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anchor="ctr" anchorCtr="1"/>
          <a:lstStyle/>
          <a:p>
            <a:pPr algn="ctr">
              <a:defRPr/>
            </a:pPr>
            <a:r>
              <a:rPr lang="zh-TW" altLang="en-US" sz="1600" b="1" dirty="0">
                <a:solidFill>
                  <a:schemeClr val="tx1"/>
                </a:solidFill>
              </a:rPr>
              <a:t>限期改善</a:t>
            </a:r>
            <a:endParaRPr lang="en-US" altLang="zh-TW" sz="1600" b="1" dirty="0">
              <a:solidFill>
                <a:schemeClr val="tx1"/>
              </a:solidFill>
            </a:endParaRPr>
          </a:p>
        </p:txBody>
      </p:sp>
      <p:sp>
        <p:nvSpPr>
          <p:cNvPr id="112" name="圓角矩形 111"/>
          <p:cNvSpPr/>
          <p:nvPr/>
        </p:nvSpPr>
        <p:spPr>
          <a:xfrm>
            <a:off x="6437313" y="1439863"/>
            <a:ext cx="541337" cy="403225"/>
          </a:xfrm>
          <a:prstGeom prst="roundRect">
            <a:avLst/>
          </a:prstGeom>
          <a:solidFill>
            <a:schemeClr val="accent5"/>
          </a:solidFill>
          <a:ln>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anchor="ctr" anchorCtr="1"/>
          <a:lstStyle/>
          <a:p>
            <a:pPr algn="ctr">
              <a:defRPr/>
            </a:pPr>
            <a:r>
              <a:rPr lang="zh-TW" altLang="en-US" sz="1600" b="1" dirty="0">
                <a:solidFill>
                  <a:schemeClr val="tx1"/>
                </a:solidFill>
              </a:rPr>
              <a:t>結案</a:t>
            </a:r>
          </a:p>
        </p:txBody>
      </p:sp>
      <p:cxnSp>
        <p:nvCxnSpPr>
          <p:cNvPr id="42" name="直線單箭頭接點 41"/>
          <p:cNvCxnSpPr>
            <a:stCxn id="37" idx="0"/>
            <a:endCxn id="112" idx="2"/>
          </p:cNvCxnSpPr>
          <p:nvPr/>
        </p:nvCxnSpPr>
        <p:spPr>
          <a:xfrm flipH="1" flipV="1">
            <a:off x="6708775" y="1843088"/>
            <a:ext cx="3175" cy="446087"/>
          </a:xfrm>
          <a:prstGeom prst="straightConnector1">
            <a:avLst/>
          </a:prstGeom>
          <a:ln w="19050">
            <a:solidFill>
              <a:srgbClr val="C00000"/>
            </a:solidFill>
            <a:tailEnd type="triangle"/>
          </a:ln>
        </p:spPr>
        <p:style>
          <a:lnRef idx="1">
            <a:schemeClr val="accent1"/>
          </a:lnRef>
          <a:fillRef idx="0">
            <a:schemeClr val="accent1"/>
          </a:fillRef>
          <a:effectRef idx="0">
            <a:schemeClr val="accent1"/>
          </a:effectRef>
          <a:fontRef idx="minor">
            <a:schemeClr val="tx1"/>
          </a:fontRef>
        </p:style>
      </p:cxnSp>
      <p:cxnSp>
        <p:nvCxnSpPr>
          <p:cNvPr id="55" name="直線單箭頭接點 54"/>
          <p:cNvCxnSpPr>
            <a:stCxn id="37" idx="3"/>
            <a:endCxn id="111" idx="1"/>
          </p:cNvCxnSpPr>
          <p:nvPr/>
        </p:nvCxnSpPr>
        <p:spPr>
          <a:xfrm flipV="1">
            <a:off x="6985000" y="2874963"/>
            <a:ext cx="252413" cy="0"/>
          </a:xfrm>
          <a:prstGeom prst="straightConnector1">
            <a:avLst/>
          </a:prstGeom>
          <a:ln w="19050">
            <a:solidFill>
              <a:srgbClr val="C00000"/>
            </a:solidFill>
            <a:tailEnd type="triangle"/>
          </a:ln>
        </p:spPr>
        <p:style>
          <a:lnRef idx="1">
            <a:schemeClr val="accent1"/>
          </a:lnRef>
          <a:fillRef idx="0">
            <a:schemeClr val="accent1"/>
          </a:fillRef>
          <a:effectRef idx="0">
            <a:schemeClr val="accent1"/>
          </a:effectRef>
          <a:fontRef idx="minor">
            <a:schemeClr val="tx1"/>
          </a:fontRef>
        </p:style>
      </p:cxnSp>
      <p:cxnSp>
        <p:nvCxnSpPr>
          <p:cNvPr id="58" name="直線單箭頭接點 57"/>
          <p:cNvCxnSpPr>
            <a:stCxn id="99" idx="3"/>
            <a:endCxn id="37" idx="1"/>
          </p:cNvCxnSpPr>
          <p:nvPr/>
        </p:nvCxnSpPr>
        <p:spPr>
          <a:xfrm flipV="1">
            <a:off x="6156325" y="2874963"/>
            <a:ext cx="280988" cy="11112"/>
          </a:xfrm>
          <a:prstGeom prst="straightConnector1">
            <a:avLst/>
          </a:prstGeom>
          <a:ln w="19050">
            <a:solidFill>
              <a:srgbClr val="C00000"/>
            </a:solidFill>
            <a:tailEnd type="triangle"/>
          </a:ln>
        </p:spPr>
        <p:style>
          <a:lnRef idx="1">
            <a:schemeClr val="accent1"/>
          </a:lnRef>
          <a:fillRef idx="0">
            <a:schemeClr val="accent1"/>
          </a:fillRef>
          <a:effectRef idx="0">
            <a:schemeClr val="accent1"/>
          </a:effectRef>
          <a:fontRef idx="minor">
            <a:schemeClr val="tx1"/>
          </a:fontRef>
        </p:style>
      </p:cxnSp>
      <p:sp>
        <p:nvSpPr>
          <p:cNvPr id="133" name="圓角矩形 132"/>
          <p:cNvSpPr/>
          <p:nvPr/>
        </p:nvSpPr>
        <p:spPr>
          <a:xfrm>
            <a:off x="6948488" y="2555875"/>
            <a:ext cx="285750" cy="366713"/>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anchor="ctr" anchorCtr="1"/>
          <a:lstStyle/>
          <a:p>
            <a:pPr algn="ctr">
              <a:defRPr/>
            </a:pPr>
            <a:r>
              <a:rPr lang="zh-TW" altLang="en-US" sz="1200" dirty="0">
                <a:solidFill>
                  <a:schemeClr val="tx1"/>
                </a:solidFill>
              </a:rPr>
              <a:t>有</a:t>
            </a:r>
          </a:p>
        </p:txBody>
      </p:sp>
      <p:sp>
        <p:nvSpPr>
          <p:cNvPr id="137" name="圓角矩形 136"/>
          <p:cNvSpPr/>
          <p:nvPr/>
        </p:nvSpPr>
        <p:spPr>
          <a:xfrm>
            <a:off x="6738938" y="1958975"/>
            <a:ext cx="287337" cy="366713"/>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anchor="ctr" anchorCtr="1"/>
          <a:lstStyle/>
          <a:p>
            <a:pPr algn="ctr">
              <a:defRPr/>
            </a:pPr>
            <a:r>
              <a:rPr lang="zh-TW" altLang="en-US" sz="1200" dirty="0">
                <a:solidFill>
                  <a:schemeClr val="tx1"/>
                </a:solidFill>
              </a:rPr>
              <a:t>無</a:t>
            </a:r>
          </a:p>
        </p:txBody>
      </p:sp>
      <p:sp>
        <p:nvSpPr>
          <p:cNvPr id="138" name="菱形 137"/>
          <p:cNvSpPr/>
          <p:nvPr/>
        </p:nvSpPr>
        <p:spPr>
          <a:xfrm>
            <a:off x="7840663" y="2513013"/>
            <a:ext cx="420687" cy="715962"/>
          </a:xfrm>
          <a:prstGeom prst="diamond">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zh-TW" altLang="en-US" sz="1400" b="1" dirty="0">
                <a:solidFill>
                  <a:schemeClr val="tx1"/>
                </a:solidFill>
                <a:latin typeface="+mn-ea"/>
              </a:rPr>
              <a:t>改善</a:t>
            </a:r>
          </a:p>
        </p:txBody>
      </p:sp>
      <p:cxnSp>
        <p:nvCxnSpPr>
          <p:cNvPr id="77" name="直線單箭頭接點 76"/>
          <p:cNvCxnSpPr>
            <a:stCxn id="111" idx="3"/>
            <a:endCxn id="138" idx="1"/>
          </p:cNvCxnSpPr>
          <p:nvPr/>
        </p:nvCxnSpPr>
        <p:spPr>
          <a:xfrm flipV="1">
            <a:off x="7667625" y="2871788"/>
            <a:ext cx="173038" cy="3175"/>
          </a:xfrm>
          <a:prstGeom prst="straightConnector1">
            <a:avLst/>
          </a:prstGeom>
          <a:ln w="19050">
            <a:solidFill>
              <a:srgbClr val="C00000"/>
            </a:solidFill>
            <a:tailEnd type="triangle"/>
          </a:ln>
        </p:spPr>
        <p:style>
          <a:lnRef idx="1">
            <a:schemeClr val="accent1"/>
          </a:lnRef>
          <a:fillRef idx="0">
            <a:schemeClr val="accent1"/>
          </a:fillRef>
          <a:effectRef idx="0">
            <a:schemeClr val="accent1"/>
          </a:effectRef>
          <a:fontRef idx="minor">
            <a:schemeClr val="tx1"/>
          </a:fontRef>
        </p:style>
      </p:cxnSp>
      <p:cxnSp>
        <p:nvCxnSpPr>
          <p:cNvPr id="79" name="肘形接點 78"/>
          <p:cNvCxnSpPr>
            <a:stCxn id="138" idx="0"/>
            <a:endCxn id="112" idx="3"/>
          </p:cNvCxnSpPr>
          <p:nvPr/>
        </p:nvCxnSpPr>
        <p:spPr>
          <a:xfrm rot="16200000" flipV="1">
            <a:off x="7079456" y="1540669"/>
            <a:ext cx="871538" cy="1073150"/>
          </a:xfrm>
          <a:prstGeom prst="bentConnector2">
            <a:avLst/>
          </a:prstGeom>
          <a:ln w="19050">
            <a:solidFill>
              <a:srgbClr val="C00000"/>
            </a:solidFill>
            <a:tailEnd type="arrow"/>
          </a:ln>
        </p:spPr>
        <p:style>
          <a:lnRef idx="1">
            <a:schemeClr val="accent1"/>
          </a:lnRef>
          <a:fillRef idx="0">
            <a:schemeClr val="accent1"/>
          </a:fillRef>
          <a:effectRef idx="0">
            <a:schemeClr val="accent1"/>
          </a:effectRef>
          <a:fontRef idx="minor">
            <a:schemeClr val="tx1"/>
          </a:fontRef>
        </p:style>
      </p:cxnSp>
      <p:sp>
        <p:nvSpPr>
          <p:cNvPr id="147" name="圓角矩形 146"/>
          <p:cNvSpPr/>
          <p:nvPr/>
        </p:nvSpPr>
        <p:spPr>
          <a:xfrm>
            <a:off x="8561388" y="2297113"/>
            <a:ext cx="428625" cy="1155700"/>
          </a:xfrm>
          <a:prstGeom prst="roundRect">
            <a:avLst/>
          </a:prstGeom>
          <a:solidFill>
            <a:srgbClr val="FF7C8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anchor="ctr" anchorCtr="1"/>
          <a:lstStyle/>
          <a:p>
            <a:pPr algn="ctr">
              <a:defRPr/>
            </a:pPr>
            <a:r>
              <a:rPr lang="zh-TW" altLang="en-US" sz="1600" b="1" dirty="0">
                <a:solidFill>
                  <a:schemeClr val="tx1"/>
                </a:solidFill>
              </a:rPr>
              <a:t>追蹤列管</a:t>
            </a:r>
            <a:endParaRPr lang="en-US" altLang="zh-TW" sz="1600" b="1" dirty="0">
              <a:solidFill>
                <a:schemeClr val="tx1"/>
              </a:solidFill>
            </a:endParaRPr>
          </a:p>
        </p:txBody>
      </p:sp>
      <p:cxnSp>
        <p:nvCxnSpPr>
          <p:cNvPr id="149" name="直線單箭頭接點 148"/>
          <p:cNvCxnSpPr>
            <a:stCxn id="138" idx="3"/>
            <a:endCxn id="147" idx="1"/>
          </p:cNvCxnSpPr>
          <p:nvPr/>
        </p:nvCxnSpPr>
        <p:spPr>
          <a:xfrm>
            <a:off x="8261350" y="2871788"/>
            <a:ext cx="300038" cy="3175"/>
          </a:xfrm>
          <a:prstGeom prst="straightConnector1">
            <a:avLst/>
          </a:prstGeom>
          <a:ln w="19050">
            <a:solidFill>
              <a:srgbClr val="C00000"/>
            </a:solidFill>
            <a:tailEnd type="triangle"/>
          </a:ln>
        </p:spPr>
        <p:style>
          <a:lnRef idx="1">
            <a:schemeClr val="accent1"/>
          </a:lnRef>
          <a:fillRef idx="0">
            <a:schemeClr val="accent1"/>
          </a:fillRef>
          <a:effectRef idx="0">
            <a:schemeClr val="accent1"/>
          </a:effectRef>
          <a:fontRef idx="minor">
            <a:schemeClr val="tx1"/>
          </a:fontRef>
        </p:style>
      </p:cxnSp>
      <p:sp>
        <p:nvSpPr>
          <p:cNvPr id="203" name="圓角矩形 202"/>
          <p:cNvSpPr/>
          <p:nvPr/>
        </p:nvSpPr>
        <p:spPr>
          <a:xfrm>
            <a:off x="8259763" y="2506663"/>
            <a:ext cx="277812" cy="1262062"/>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anchor="ctr" anchorCtr="1"/>
          <a:lstStyle/>
          <a:p>
            <a:pPr algn="ctr">
              <a:defRPr/>
            </a:pPr>
            <a:r>
              <a:rPr lang="zh-TW" altLang="en-US" sz="1200" dirty="0">
                <a:solidFill>
                  <a:schemeClr val="tx1"/>
                </a:solidFill>
              </a:rPr>
              <a:t>未改善完成</a:t>
            </a:r>
          </a:p>
        </p:txBody>
      </p:sp>
      <p:sp>
        <p:nvSpPr>
          <p:cNvPr id="205" name="圓角矩形 204"/>
          <p:cNvSpPr/>
          <p:nvPr/>
        </p:nvSpPr>
        <p:spPr>
          <a:xfrm>
            <a:off x="8101013" y="1658938"/>
            <a:ext cx="211138" cy="966787"/>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anchor="ctr" anchorCtr="1"/>
          <a:lstStyle/>
          <a:p>
            <a:pPr algn="ctr">
              <a:defRPr/>
            </a:pPr>
            <a:r>
              <a:rPr lang="zh-TW" altLang="en-US" sz="1200" dirty="0">
                <a:solidFill>
                  <a:schemeClr val="tx1"/>
                </a:solidFill>
              </a:rPr>
              <a:t>改善完成</a:t>
            </a:r>
          </a:p>
        </p:txBody>
      </p:sp>
      <p:cxnSp>
        <p:nvCxnSpPr>
          <p:cNvPr id="154" name="肘形接點 153"/>
          <p:cNvCxnSpPr>
            <a:stCxn id="147" idx="0"/>
            <a:endCxn id="112" idx="3"/>
          </p:cNvCxnSpPr>
          <p:nvPr/>
        </p:nvCxnSpPr>
        <p:spPr>
          <a:xfrm rot="16200000" flipV="1">
            <a:off x="7549356" y="1070769"/>
            <a:ext cx="655638" cy="1797050"/>
          </a:xfrm>
          <a:prstGeom prst="bentConnector2">
            <a:avLst/>
          </a:prstGeom>
          <a:ln w="19050">
            <a:solidFill>
              <a:srgbClr val="C00000"/>
            </a:solidFill>
            <a:tailEnd type="arrow"/>
          </a:ln>
        </p:spPr>
        <p:style>
          <a:lnRef idx="1">
            <a:schemeClr val="accent1"/>
          </a:lnRef>
          <a:fillRef idx="0">
            <a:schemeClr val="accent1"/>
          </a:fillRef>
          <a:effectRef idx="0">
            <a:schemeClr val="accent1"/>
          </a:effectRef>
          <a:fontRef idx="minor">
            <a:schemeClr val="tx1"/>
          </a:fontRef>
        </p:style>
      </p:cxnSp>
      <p:sp>
        <p:nvSpPr>
          <p:cNvPr id="211" name="圓角矩形 210"/>
          <p:cNvSpPr/>
          <p:nvPr/>
        </p:nvSpPr>
        <p:spPr>
          <a:xfrm>
            <a:off x="8758238" y="1382713"/>
            <a:ext cx="211137" cy="966787"/>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anchor="ctr" anchorCtr="1"/>
          <a:lstStyle/>
          <a:p>
            <a:pPr algn="ctr">
              <a:defRPr/>
            </a:pPr>
            <a:r>
              <a:rPr lang="zh-TW" altLang="en-US" sz="1200" dirty="0">
                <a:solidFill>
                  <a:schemeClr val="tx1"/>
                </a:solidFill>
              </a:rPr>
              <a:t>改善完成</a:t>
            </a:r>
          </a:p>
        </p:txBody>
      </p:sp>
      <p:cxnSp>
        <p:nvCxnSpPr>
          <p:cNvPr id="156" name="直線單箭頭接點 155"/>
          <p:cNvCxnSpPr/>
          <p:nvPr/>
        </p:nvCxnSpPr>
        <p:spPr>
          <a:xfrm>
            <a:off x="2743518" y="5509896"/>
            <a:ext cx="1428750" cy="0"/>
          </a:xfrm>
          <a:prstGeom prst="straightConnector1">
            <a:avLst/>
          </a:prstGeom>
          <a:ln w="19050">
            <a:solidFill>
              <a:srgbClr val="C00000"/>
            </a:solidFill>
            <a:tailEnd type="arrow"/>
          </a:ln>
        </p:spPr>
        <p:style>
          <a:lnRef idx="1">
            <a:schemeClr val="accent1"/>
          </a:lnRef>
          <a:fillRef idx="0">
            <a:schemeClr val="accent1"/>
          </a:fillRef>
          <a:effectRef idx="0">
            <a:schemeClr val="accent1"/>
          </a:effectRef>
          <a:fontRef idx="minor">
            <a:schemeClr val="tx1"/>
          </a:fontRef>
        </p:style>
      </p:cxnSp>
      <p:sp>
        <p:nvSpPr>
          <p:cNvPr id="51" name="Rectangle 27"/>
          <p:cNvSpPr>
            <a:spLocks noChangeArrowheads="1"/>
          </p:cNvSpPr>
          <p:nvPr/>
        </p:nvSpPr>
        <p:spPr bwMode="auto">
          <a:xfrm>
            <a:off x="427446" y="502956"/>
            <a:ext cx="2961457" cy="461665"/>
          </a:xfrm>
          <a:prstGeom prst="rect">
            <a:avLst/>
          </a:prstGeom>
          <a:gradFill flip="none" rotWithShape="1">
            <a:gsLst>
              <a:gs pos="0">
                <a:srgbClr val="FFFF99">
                  <a:shade val="30000"/>
                  <a:satMod val="115000"/>
                </a:srgbClr>
              </a:gs>
              <a:gs pos="50000">
                <a:srgbClr val="FFFF99">
                  <a:shade val="67500"/>
                  <a:satMod val="115000"/>
                </a:srgbClr>
              </a:gs>
              <a:gs pos="100000">
                <a:srgbClr val="FFFF99">
                  <a:shade val="100000"/>
                  <a:satMod val="115000"/>
                </a:srgbClr>
              </a:gs>
            </a:gsLst>
            <a:lin ang="16200000" scaled="1"/>
            <a:tileRect/>
          </a:gradFill>
          <a:ln w="12700" cmpd="dbl">
            <a:solidFill>
              <a:schemeClr val="tx1"/>
            </a:solidFill>
            <a:miter lim="800000"/>
            <a:headEnd/>
            <a:tailEnd/>
          </a:ln>
          <a:effectLst/>
          <a:scene3d>
            <a:camera prst="orthographicFront"/>
            <a:lightRig rig="threePt" dir="t"/>
          </a:scene3d>
          <a:sp3d>
            <a:bevelT/>
          </a:sp3d>
        </p:spPr>
        <p:txBody>
          <a:bodyPr wrap="square" anchor="ctr">
            <a:spAutoFit/>
          </a:bodyPr>
          <a:lstStyle/>
          <a:p>
            <a:pPr algn="ctr">
              <a:defRPr/>
            </a:pPr>
            <a:r>
              <a:rPr lang="zh-TW" altLang="en-US" sz="2400" b="1" dirty="0">
                <a:solidFill>
                  <a:srgbClr val="7030A0"/>
                </a:solidFill>
              </a:rPr>
              <a:t>專案稽核作業流程圖</a:t>
            </a:r>
          </a:p>
        </p:txBody>
      </p:sp>
      <p:sp>
        <p:nvSpPr>
          <p:cNvPr id="120" name="圓角矩形 119"/>
          <p:cNvSpPr/>
          <p:nvPr/>
        </p:nvSpPr>
        <p:spPr>
          <a:xfrm>
            <a:off x="5097463" y="5186363"/>
            <a:ext cx="430212" cy="603250"/>
          </a:xfrm>
          <a:prstGeom prst="round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anchor="ctr" anchorCtr="1"/>
          <a:lstStyle/>
          <a:p>
            <a:pPr algn="ctr">
              <a:defRPr/>
            </a:pPr>
            <a:r>
              <a:rPr lang="en-US" altLang="zh-TW" sz="1400" b="1" dirty="0">
                <a:solidFill>
                  <a:schemeClr val="tx1"/>
                </a:solidFill>
                <a:latin typeface="Times New Roman" pitchFamily="18" charset="0"/>
                <a:cs typeface="Times New Roman" pitchFamily="18" charset="0"/>
              </a:rPr>
              <a:t>2-3</a:t>
            </a:r>
            <a:r>
              <a:rPr lang="zh-TW" altLang="en-US" sz="1400" b="1" dirty="0">
                <a:solidFill>
                  <a:schemeClr val="tx1"/>
                </a:solidFill>
                <a:latin typeface="Times New Roman" pitchFamily="18" charset="0"/>
                <a:cs typeface="Times New Roman" pitchFamily="18" charset="0"/>
              </a:rPr>
              <a:t>天</a:t>
            </a:r>
          </a:p>
        </p:txBody>
      </p:sp>
      <p:sp>
        <p:nvSpPr>
          <p:cNvPr id="124" name="圓角矩形 123"/>
          <p:cNvSpPr/>
          <p:nvPr/>
        </p:nvSpPr>
        <p:spPr>
          <a:xfrm>
            <a:off x="6738938" y="5186363"/>
            <a:ext cx="547687" cy="603250"/>
          </a:xfrm>
          <a:prstGeom prst="round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anchor="ctr" anchorCtr="1"/>
          <a:lstStyle/>
          <a:p>
            <a:pPr algn="ctr">
              <a:defRPr/>
            </a:pPr>
            <a:r>
              <a:rPr lang="en-US" altLang="zh-TW" sz="1400" b="1" dirty="0">
                <a:solidFill>
                  <a:schemeClr val="tx1"/>
                </a:solidFill>
                <a:latin typeface="Times New Roman" pitchFamily="18" charset="0"/>
                <a:cs typeface="Times New Roman" pitchFamily="18" charset="0"/>
              </a:rPr>
              <a:t>7-14</a:t>
            </a:r>
            <a:r>
              <a:rPr lang="zh-TW" altLang="en-US" sz="1400" b="1" dirty="0">
                <a:solidFill>
                  <a:schemeClr val="tx1"/>
                </a:solidFill>
                <a:latin typeface="Times New Roman" pitchFamily="18" charset="0"/>
                <a:cs typeface="Times New Roman" pitchFamily="18" charset="0"/>
              </a:rPr>
              <a:t>天</a:t>
            </a:r>
          </a:p>
        </p:txBody>
      </p:sp>
      <p:cxnSp>
        <p:nvCxnSpPr>
          <p:cNvPr id="90" name="直線單箭頭接點 89"/>
          <p:cNvCxnSpPr>
            <a:stCxn id="83" idx="3"/>
            <a:endCxn id="98" idx="1"/>
          </p:cNvCxnSpPr>
          <p:nvPr/>
        </p:nvCxnSpPr>
        <p:spPr>
          <a:xfrm flipV="1">
            <a:off x="4832350" y="2886075"/>
            <a:ext cx="265113" cy="0"/>
          </a:xfrm>
          <a:prstGeom prst="straightConnector1">
            <a:avLst/>
          </a:prstGeom>
          <a:ln w="19050">
            <a:solidFill>
              <a:srgbClr val="C00000"/>
            </a:solidFill>
            <a:tailEnd type="triangle"/>
          </a:ln>
        </p:spPr>
        <p:style>
          <a:lnRef idx="1">
            <a:schemeClr val="accent1"/>
          </a:lnRef>
          <a:fillRef idx="0">
            <a:schemeClr val="accent1"/>
          </a:fillRef>
          <a:effectRef idx="0">
            <a:schemeClr val="accent1"/>
          </a:effectRef>
          <a:fontRef idx="minor">
            <a:schemeClr val="tx1"/>
          </a:fontRef>
        </p:style>
      </p:cxnSp>
      <p:cxnSp>
        <p:nvCxnSpPr>
          <p:cNvPr id="136" name="直線單箭頭接點 135"/>
          <p:cNvCxnSpPr>
            <a:stCxn id="50" idx="3"/>
            <a:endCxn id="120" idx="1"/>
          </p:cNvCxnSpPr>
          <p:nvPr/>
        </p:nvCxnSpPr>
        <p:spPr>
          <a:xfrm>
            <a:off x="4691063" y="5487988"/>
            <a:ext cx="406400" cy="0"/>
          </a:xfrm>
          <a:prstGeom prst="straightConnector1">
            <a:avLst/>
          </a:prstGeom>
          <a:ln w="19050">
            <a:solidFill>
              <a:srgbClr val="C00000"/>
            </a:solidFill>
            <a:tailEnd type="arrow"/>
          </a:ln>
        </p:spPr>
        <p:style>
          <a:lnRef idx="1">
            <a:schemeClr val="accent1"/>
          </a:lnRef>
          <a:fillRef idx="0">
            <a:schemeClr val="accent1"/>
          </a:fillRef>
          <a:effectRef idx="0">
            <a:schemeClr val="accent1"/>
          </a:effectRef>
          <a:fontRef idx="minor">
            <a:schemeClr val="tx1"/>
          </a:fontRef>
        </p:style>
      </p:cxnSp>
      <p:cxnSp>
        <p:nvCxnSpPr>
          <p:cNvPr id="143" name="直線單箭頭接點 142"/>
          <p:cNvCxnSpPr>
            <a:stCxn id="120" idx="3"/>
            <a:endCxn id="124" idx="1"/>
          </p:cNvCxnSpPr>
          <p:nvPr/>
        </p:nvCxnSpPr>
        <p:spPr>
          <a:xfrm>
            <a:off x="5527675" y="5487988"/>
            <a:ext cx="1211263" cy="0"/>
          </a:xfrm>
          <a:prstGeom prst="straightConnector1">
            <a:avLst/>
          </a:prstGeom>
          <a:ln w="19050">
            <a:solidFill>
              <a:srgbClr val="C00000"/>
            </a:solidFill>
            <a:tailEnd type="arrow"/>
          </a:ln>
        </p:spPr>
        <p:style>
          <a:lnRef idx="1">
            <a:schemeClr val="accent1"/>
          </a:lnRef>
          <a:fillRef idx="0">
            <a:schemeClr val="accent1"/>
          </a:fillRef>
          <a:effectRef idx="0">
            <a:schemeClr val="accent1"/>
          </a:effectRef>
          <a:fontRef idx="minor">
            <a:schemeClr val="tx1"/>
          </a:fontRef>
        </p:style>
      </p:cxnSp>
      <p:sp>
        <p:nvSpPr>
          <p:cNvPr id="46" name="Text Box 68"/>
          <p:cNvSpPr txBox="1">
            <a:spLocks noChangeArrowheads="1"/>
          </p:cNvSpPr>
          <p:nvPr/>
        </p:nvSpPr>
        <p:spPr bwMode="auto">
          <a:xfrm>
            <a:off x="8359776" y="548852"/>
            <a:ext cx="595035" cy="338554"/>
          </a:xfrm>
          <a:prstGeom prst="rect">
            <a:avLst/>
          </a:prstGeom>
          <a:noFill/>
          <a:ln w="9525">
            <a:noFill/>
            <a:miter lim="800000"/>
            <a:headEnd/>
            <a:tailEnd/>
          </a:ln>
        </p:spPr>
        <p:txBody>
          <a:bodyPr wrap="none">
            <a:spAutoFit/>
          </a:bodyPr>
          <a:lstStyle/>
          <a:p>
            <a:r>
              <a:rPr lang="en-US" altLang="zh-TW" sz="1600" dirty="0" smtClean="0">
                <a:latin typeface="Arial" charset="0"/>
              </a:rPr>
              <a:t>22</a:t>
            </a:r>
            <a:r>
              <a:rPr lang="en-US" altLang="zh-TW" sz="1600" dirty="0" smtClean="0">
                <a:latin typeface="Arial" charset="0"/>
              </a:rPr>
              <a:t>-5</a:t>
            </a:r>
            <a:endParaRPr lang="en-US" altLang="zh-TW" sz="1600" dirty="0">
              <a:latin typeface="Arial" charset="0"/>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 name="投影片編號版面配置區 5"/>
          <p:cNvSpPr txBox="1">
            <a:spLocks noGrp="1"/>
          </p:cNvSpPr>
          <p:nvPr/>
        </p:nvSpPr>
        <p:spPr>
          <a:xfrm>
            <a:off x="6553200" y="6248400"/>
            <a:ext cx="1905000" cy="457200"/>
          </a:xfrm>
          <a:prstGeom prst="rect">
            <a:avLst/>
          </a:prstGeom>
          <a:noFill/>
        </p:spPr>
        <p:txBody>
          <a:bodyPr lIns="0" tIns="0" rIns="0" bIns="0" anchor="b"/>
          <a:lstStyle/>
          <a:p>
            <a:pPr algn="r">
              <a:defRPr/>
            </a:pPr>
            <a:fld id="{38ED0412-DA3F-421A-B65B-EADE78751F98}" type="slidenum">
              <a:rPr kumimoji="0" lang="en-US" altLang="zh-TW" sz="1200">
                <a:solidFill>
                  <a:schemeClr val="tx2">
                    <a:shade val="90000"/>
                  </a:schemeClr>
                </a:solidFill>
              </a:rPr>
              <a:pPr algn="r">
                <a:defRPr/>
              </a:pPr>
              <a:t>13</a:t>
            </a:fld>
            <a:endParaRPr kumimoji="0" lang="en-US" altLang="zh-TW" sz="1200" dirty="0">
              <a:solidFill>
                <a:schemeClr val="tx2">
                  <a:shade val="90000"/>
                </a:schemeClr>
              </a:solidFill>
            </a:endParaRPr>
          </a:p>
        </p:txBody>
      </p:sp>
      <p:sp>
        <p:nvSpPr>
          <p:cNvPr id="51" name="Rectangle 27"/>
          <p:cNvSpPr>
            <a:spLocks noChangeArrowheads="1"/>
          </p:cNvSpPr>
          <p:nvPr/>
        </p:nvSpPr>
        <p:spPr bwMode="auto">
          <a:xfrm>
            <a:off x="539552" y="270927"/>
            <a:ext cx="5328592" cy="400110"/>
          </a:xfrm>
          <a:prstGeom prst="rect">
            <a:avLst/>
          </a:prstGeom>
          <a:gradFill flip="none" rotWithShape="1">
            <a:gsLst>
              <a:gs pos="0">
                <a:srgbClr val="FFFF99">
                  <a:shade val="30000"/>
                  <a:satMod val="115000"/>
                </a:srgbClr>
              </a:gs>
              <a:gs pos="50000">
                <a:srgbClr val="FFFF99">
                  <a:shade val="67500"/>
                  <a:satMod val="115000"/>
                </a:srgbClr>
              </a:gs>
              <a:gs pos="100000">
                <a:srgbClr val="FFFF99">
                  <a:shade val="100000"/>
                  <a:satMod val="115000"/>
                </a:srgbClr>
              </a:gs>
            </a:gsLst>
            <a:lin ang="16200000" scaled="1"/>
            <a:tileRect/>
          </a:gradFill>
          <a:ln w="12700" cmpd="dbl">
            <a:solidFill>
              <a:schemeClr val="tx1"/>
            </a:solidFill>
            <a:miter lim="800000"/>
            <a:headEnd/>
            <a:tailEnd/>
          </a:ln>
          <a:effectLst/>
          <a:scene3d>
            <a:camera prst="orthographicFront"/>
            <a:lightRig rig="threePt" dir="t"/>
          </a:scene3d>
          <a:sp3d>
            <a:bevelT/>
          </a:sp3d>
        </p:spPr>
        <p:txBody>
          <a:bodyPr wrap="square" anchor="ctr">
            <a:spAutoFit/>
          </a:bodyPr>
          <a:lstStyle/>
          <a:p>
            <a:pPr algn="ctr">
              <a:defRPr/>
            </a:pPr>
            <a:r>
              <a:rPr lang="zh-TW" altLang="en-US" sz="2000" b="1" dirty="0" smtClean="0">
                <a:solidFill>
                  <a:srgbClr val="7030A0"/>
                </a:solidFill>
              </a:rPr>
              <a:t>衛生福利部採購</a:t>
            </a:r>
            <a:r>
              <a:rPr lang="zh-TW" altLang="en-US" sz="2000" b="1" dirty="0">
                <a:solidFill>
                  <a:srgbClr val="7030A0"/>
                </a:solidFill>
              </a:rPr>
              <a:t>稽核小組調閱文件送件檢核表</a:t>
            </a:r>
          </a:p>
        </p:txBody>
      </p:sp>
      <p:graphicFrame>
        <p:nvGraphicFramePr>
          <p:cNvPr id="3" name="表格 2"/>
          <p:cNvGraphicFramePr>
            <a:graphicFrameLocks noGrp="1"/>
          </p:cNvGraphicFramePr>
          <p:nvPr>
            <p:extLst>
              <p:ext uri="{D42A27DB-BD31-4B8C-83A1-F6EECF244321}">
                <p14:modId xmlns:p14="http://schemas.microsoft.com/office/powerpoint/2010/main" val="1049889273"/>
              </p:ext>
            </p:extLst>
          </p:nvPr>
        </p:nvGraphicFramePr>
        <p:xfrm>
          <a:off x="611560" y="840106"/>
          <a:ext cx="8208913" cy="5565884"/>
        </p:xfrm>
        <a:graphic>
          <a:graphicData uri="http://schemas.openxmlformats.org/drawingml/2006/table">
            <a:tbl>
              <a:tblPr>
                <a:tableStyleId>{5C22544A-7EE6-4342-B048-85BDC9FD1C3A}</a:tableStyleId>
              </a:tblPr>
              <a:tblGrid>
                <a:gridCol w="379930"/>
                <a:gridCol w="1542121"/>
                <a:gridCol w="1877252"/>
                <a:gridCol w="1313265"/>
                <a:gridCol w="3096345"/>
              </a:tblGrid>
              <a:tr h="212630">
                <a:tc gridSpan="2">
                  <a:txBody>
                    <a:bodyPr/>
                    <a:lstStyle/>
                    <a:p>
                      <a:pPr algn="just"/>
                      <a:r>
                        <a:rPr lang="zh-TW" sz="1600" dirty="0">
                          <a:effectLst/>
                          <a:latin typeface="Times New Roman" pitchFamily="18" charset="0"/>
                          <a:cs typeface="Times New Roman" pitchFamily="18" charset="0"/>
                        </a:rPr>
                        <a:t>採購案號：</a:t>
                      </a:r>
                    </a:p>
                  </a:txBody>
                  <a:tcPr marL="590" marR="59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zh-TW" altLang="en-US"/>
                    </a:p>
                  </a:txBody>
                  <a:tcPr/>
                </a:tc>
                <a:tc gridSpan="3">
                  <a:txBody>
                    <a:bodyPr/>
                    <a:lstStyle/>
                    <a:p>
                      <a:pPr algn="just"/>
                      <a:r>
                        <a:rPr lang="zh-TW" sz="1600" dirty="0">
                          <a:effectLst/>
                          <a:latin typeface="Times New Roman" pitchFamily="18" charset="0"/>
                          <a:cs typeface="Times New Roman" pitchFamily="18" charset="0"/>
                        </a:rPr>
                        <a:t>採購案名：</a:t>
                      </a:r>
                    </a:p>
                  </a:txBody>
                  <a:tcPr marL="590" marR="59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zh-TW" altLang="en-US"/>
                    </a:p>
                  </a:txBody>
                  <a:tcPr/>
                </a:tc>
                <a:tc hMerge="1">
                  <a:txBody>
                    <a:bodyPr/>
                    <a:lstStyle/>
                    <a:p>
                      <a:endParaRPr lang="zh-TW" altLang="en-US"/>
                    </a:p>
                  </a:txBody>
                  <a:tcPr/>
                </a:tc>
              </a:tr>
              <a:tr h="123464">
                <a:tc gridSpan="5">
                  <a:txBody>
                    <a:bodyPr/>
                    <a:lstStyle/>
                    <a:p>
                      <a:pPr algn="just"/>
                      <a:r>
                        <a:rPr lang="zh-TW" sz="1600" dirty="0">
                          <a:effectLst/>
                          <a:latin typeface="Times New Roman" pitchFamily="18" charset="0"/>
                          <a:cs typeface="Times New Roman" pitchFamily="18" charset="0"/>
                        </a:rPr>
                        <a:t>招標機關：</a:t>
                      </a:r>
                    </a:p>
                  </a:txBody>
                  <a:tcPr marL="590" marR="59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r>
              <a:tr h="246927">
                <a:tc gridSpan="5">
                  <a:txBody>
                    <a:bodyPr/>
                    <a:lstStyle/>
                    <a:p>
                      <a:pPr algn="just"/>
                      <a:r>
                        <a:rPr lang="zh-TW" sz="1600" dirty="0">
                          <a:effectLst/>
                          <a:latin typeface="Times New Roman" pitchFamily="18" charset="0"/>
                          <a:cs typeface="Times New Roman" pitchFamily="18" charset="0"/>
                        </a:rPr>
                        <a:t>本案共計辦理</a:t>
                      </a:r>
                      <a:r>
                        <a:rPr lang="en-US" sz="1600" u="sng" dirty="0">
                          <a:effectLst/>
                          <a:latin typeface="Times New Roman" pitchFamily="18" charset="0"/>
                          <a:cs typeface="Times New Roman" pitchFamily="18" charset="0"/>
                        </a:rPr>
                        <a:t>    </a:t>
                      </a:r>
                      <a:r>
                        <a:rPr lang="zh-TW" sz="1600" dirty="0">
                          <a:effectLst/>
                          <a:latin typeface="Times New Roman" pitchFamily="18" charset="0"/>
                          <a:cs typeface="Times New Roman" pitchFamily="18" charset="0"/>
                        </a:rPr>
                        <a:t>次招標作業，最終辦理結果為□決標□廢標□無法決標</a:t>
                      </a:r>
                    </a:p>
                  </a:txBody>
                  <a:tcPr marL="590" marR="59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r>
              <a:tr h="617319">
                <a:tc gridSpan="5">
                  <a:txBody>
                    <a:bodyPr/>
                    <a:lstStyle/>
                    <a:p>
                      <a:pPr algn="just"/>
                      <a:r>
                        <a:rPr lang="zh-TW" sz="1600" dirty="0">
                          <a:effectLst/>
                          <a:latin typeface="Times New Roman" pitchFamily="18" charset="0"/>
                          <a:cs typeface="Times New Roman" pitchFamily="18" charset="0"/>
                        </a:rPr>
                        <a:t>本案決標原則：</a:t>
                      </a:r>
                      <a:r>
                        <a:rPr lang="en-US" sz="1600" dirty="0">
                          <a:effectLst/>
                          <a:latin typeface="Times New Roman" pitchFamily="18" charset="0"/>
                          <a:cs typeface="Times New Roman" pitchFamily="18" charset="0"/>
                        </a:rPr>
                        <a:t>1.</a:t>
                      </a:r>
                      <a:r>
                        <a:rPr lang="zh-TW" sz="1600" dirty="0">
                          <a:effectLst/>
                          <a:latin typeface="Times New Roman" pitchFamily="18" charset="0"/>
                          <a:cs typeface="Times New Roman" pitchFamily="18" charset="0"/>
                        </a:rPr>
                        <a:t>□適用最有利標</a:t>
                      </a:r>
                      <a:r>
                        <a:rPr lang="en-US" sz="1600" dirty="0">
                          <a:effectLst/>
                          <a:latin typeface="Times New Roman" pitchFamily="18" charset="0"/>
                          <a:cs typeface="Times New Roman" pitchFamily="18" charset="0"/>
                        </a:rPr>
                        <a:t>   </a:t>
                      </a:r>
                      <a:r>
                        <a:rPr lang="zh-TW" altLang="en-US" sz="1600" dirty="0" smtClean="0">
                          <a:effectLst/>
                          <a:latin typeface="Times New Roman" pitchFamily="18" charset="0"/>
                          <a:cs typeface="Times New Roman" pitchFamily="18" charset="0"/>
                        </a:rPr>
                        <a:t> </a:t>
                      </a:r>
                      <a:r>
                        <a:rPr lang="zh-TW" altLang="en-US" sz="1600" baseline="0" dirty="0" smtClean="0">
                          <a:effectLst/>
                          <a:latin typeface="Times New Roman" pitchFamily="18" charset="0"/>
                          <a:cs typeface="Times New Roman" pitchFamily="18" charset="0"/>
                        </a:rPr>
                        <a:t> </a:t>
                      </a:r>
                      <a:r>
                        <a:rPr lang="en-US" sz="1600" dirty="0" smtClean="0">
                          <a:effectLst/>
                          <a:latin typeface="Times New Roman" pitchFamily="18" charset="0"/>
                          <a:cs typeface="Times New Roman" pitchFamily="18" charset="0"/>
                        </a:rPr>
                        <a:t>2</a:t>
                      </a:r>
                      <a:r>
                        <a:rPr lang="en-US" sz="1600" dirty="0">
                          <a:effectLst/>
                          <a:latin typeface="Times New Roman" pitchFamily="18" charset="0"/>
                          <a:cs typeface="Times New Roman" pitchFamily="18" charset="0"/>
                        </a:rPr>
                        <a:t>.</a:t>
                      </a:r>
                      <a:r>
                        <a:rPr lang="zh-TW" sz="1600" dirty="0">
                          <a:effectLst/>
                          <a:latin typeface="Times New Roman" pitchFamily="18" charset="0"/>
                          <a:cs typeface="Times New Roman" pitchFamily="18" charset="0"/>
                        </a:rPr>
                        <a:t>□準用最有利標</a:t>
                      </a:r>
                      <a:r>
                        <a:rPr lang="en-US" sz="1600" dirty="0">
                          <a:effectLst/>
                          <a:latin typeface="Times New Roman" pitchFamily="18" charset="0"/>
                          <a:cs typeface="Times New Roman" pitchFamily="18" charset="0"/>
                        </a:rPr>
                        <a:t>   </a:t>
                      </a:r>
                      <a:r>
                        <a:rPr lang="zh-TW" altLang="en-US" sz="1600" dirty="0" smtClean="0">
                          <a:effectLst/>
                          <a:latin typeface="Times New Roman" pitchFamily="18" charset="0"/>
                          <a:cs typeface="Times New Roman" pitchFamily="18" charset="0"/>
                        </a:rPr>
                        <a:t>  </a:t>
                      </a:r>
                      <a:r>
                        <a:rPr lang="en-US" sz="1600" dirty="0" smtClean="0">
                          <a:effectLst/>
                          <a:latin typeface="Times New Roman" pitchFamily="18" charset="0"/>
                          <a:cs typeface="Times New Roman" pitchFamily="18" charset="0"/>
                        </a:rPr>
                        <a:t> </a:t>
                      </a:r>
                      <a:r>
                        <a:rPr lang="en-US" sz="1600" dirty="0">
                          <a:effectLst/>
                          <a:latin typeface="Times New Roman" pitchFamily="18" charset="0"/>
                          <a:cs typeface="Times New Roman" pitchFamily="18" charset="0"/>
                        </a:rPr>
                        <a:t>3.</a:t>
                      </a:r>
                      <a:r>
                        <a:rPr lang="zh-TW" sz="1600" dirty="0">
                          <a:effectLst/>
                          <a:latin typeface="Times New Roman" pitchFamily="18" charset="0"/>
                          <a:cs typeface="Times New Roman" pitchFamily="18" charset="0"/>
                        </a:rPr>
                        <a:t>□參考最有利標精神</a:t>
                      </a:r>
                    </a:p>
                    <a:p>
                      <a:pPr indent="1244600" algn="just"/>
                      <a:r>
                        <a:rPr lang="zh-TW" altLang="en-US" sz="1600" dirty="0" smtClean="0">
                          <a:effectLst/>
                          <a:latin typeface="Times New Roman" pitchFamily="18" charset="0"/>
                          <a:cs typeface="Times New Roman" pitchFamily="18" charset="0"/>
                        </a:rPr>
                        <a:t>   </a:t>
                      </a:r>
                      <a:r>
                        <a:rPr lang="en-US" sz="1600" dirty="0" smtClean="0">
                          <a:effectLst/>
                          <a:latin typeface="Times New Roman" pitchFamily="18" charset="0"/>
                          <a:cs typeface="Times New Roman" pitchFamily="18" charset="0"/>
                        </a:rPr>
                        <a:t>4</a:t>
                      </a:r>
                      <a:r>
                        <a:rPr lang="en-US" sz="1600" dirty="0">
                          <a:effectLst/>
                          <a:latin typeface="Times New Roman" pitchFamily="18" charset="0"/>
                          <a:cs typeface="Times New Roman" pitchFamily="18" charset="0"/>
                        </a:rPr>
                        <a:t>.</a:t>
                      </a:r>
                      <a:r>
                        <a:rPr lang="zh-TW" sz="1600" dirty="0">
                          <a:effectLst/>
                          <a:latin typeface="Times New Roman" pitchFamily="18" charset="0"/>
                          <a:cs typeface="Times New Roman" pitchFamily="18" charset="0"/>
                        </a:rPr>
                        <a:t>□訂有底價最低標</a:t>
                      </a:r>
                      <a:r>
                        <a:rPr lang="en-US" sz="1600" dirty="0">
                          <a:effectLst/>
                          <a:latin typeface="Times New Roman" pitchFamily="18" charset="0"/>
                          <a:cs typeface="Times New Roman" pitchFamily="18" charset="0"/>
                        </a:rPr>
                        <a:t> 5.</a:t>
                      </a:r>
                      <a:r>
                        <a:rPr lang="zh-TW" sz="1600" dirty="0">
                          <a:effectLst/>
                          <a:latin typeface="Times New Roman" pitchFamily="18" charset="0"/>
                          <a:cs typeface="Times New Roman" pitchFamily="18" charset="0"/>
                        </a:rPr>
                        <a:t>□不訂底價最低標</a:t>
                      </a:r>
                      <a:r>
                        <a:rPr lang="en-US" sz="1600" dirty="0">
                          <a:effectLst/>
                          <a:latin typeface="Times New Roman" pitchFamily="18" charset="0"/>
                          <a:cs typeface="Times New Roman" pitchFamily="18" charset="0"/>
                        </a:rPr>
                        <a:t> </a:t>
                      </a:r>
                      <a:r>
                        <a:rPr lang="zh-TW" altLang="en-US" sz="1600" dirty="0" smtClean="0">
                          <a:effectLst/>
                          <a:latin typeface="Times New Roman" pitchFamily="18" charset="0"/>
                          <a:cs typeface="Times New Roman" pitchFamily="18" charset="0"/>
                        </a:rPr>
                        <a:t> </a:t>
                      </a:r>
                      <a:r>
                        <a:rPr lang="en-US" sz="1600" dirty="0" smtClean="0">
                          <a:effectLst/>
                          <a:latin typeface="Times New Roman" pitchFamily="18" charset="0"/>
                          <a:cs typeface="Times New Roman" pitchFamily="18" charset="0"/>
                        </a:rPr>
                        <a:t> </a:t>
                      </a:r>
                      <a:r>
                        <a:rPr lang="en-US" sz="1600" dirty="0">
                          <a:effectLst/>
                          <a:latin typeface="Times New Roman" pitchFamily="18" charset="0"/>
                          <a:cs typeface="Times New Roman" pitchFamily="18" charset="0"/>
                        </a:rPr>
                        <a:t>6.</a:t>
                      </a:r>
                      <a:r>
                        <a:rPr lang="zh-TW" sz="1600" dirty="0">
                          <a:effectLst/>
                          <a:latin typeface="Times New Roman" pitchFamily="18" charset="0"/>
                          <a:cs typeface="Times New Roman" pitchFamily="18" charset="0"/>
                        </a:rPr>
                        <a:t>□複數決標</a:t>
                      </a:r>
                      <a:r>
                        <a:rPr lang="en-US" sz="1600" dirty="0">
                          <a:effectLst/>
                          <a:latin typeface="Times New Roman" pitchFamily="18" charset="0"/>
                          <a:cs typeface="Times New Roman" pitchFamily="18" charset="0"/>
                        </a:rPr>
                        <a:t>  </a:t>
                      </a:r>
                      <a:endParaRPr lang="zh-TW" sz="1600" dirty="0">
                        <a:effectLst/>
                        <a:latin typeface="Times New Roman" pitchFamily="18" charset="0"/>
                        <a:cs typeface="Times New Roman" pitchFamily="18" charset="0"/>
                      </a:endParaRPr>
                    </a:p>
                    <a:p>
                      <a:pPr indent="1244600" algn="just"/>
                      <a:r>
                        <a:rPr lang="zh-TW" altLang="en-US" sz="1600" dirty="0" smtClean="0">
                          <a:effectLst/>
                          <a:latin typeface="Times New Roman" pitchFamily="18" charset="0"/>
                          <a:cs typeface="Times New Roman" pitchFamily="18" charset="0"/>
                        </a:rPr>
                        <a:t>   </a:t>
                      </a:r>
                      <a:r>
                        <a:rPr lang="en-US" sz="1600" dirty="0" smtClean="0">
                          <a:effectLst/>
                          <a:latin typeface="Times New Roman" pitchFamily="18" charset="0"/>
                          <a:cs typeface="Times New Roman" pitchFamily="18" charset="0"/>
                        </a:rPr>
                        <a:t>7</a:t>
                      </a:r>
                      <a:r>
                        <a:rPr lang="en-US" sz="1600" dirty="0">
                          <a:effectLst/>
                          <a:latin typeface="Times New Roman" pitchFamily="18" charset="0"/>
                          <a:cs typeface="Times New Roman" pitchFamily="18" charset="0"/>
                        </a:rPr>
                        <a:t>.</a:t>
                      </a:r>
                      <a:r>
                        <a:rPr lang="zh-TW" sz="1600" dirty="0">
                          <a:effectLst/>
                          <a:latin typeface="Times New Roman" pitchFamily="18" charset="0"/>
                          <a:cs typeface="Times New Roman" pitchFamily="18" charset="0"/>
                        </a:rPr>
                        <a:t>□異質採購最低標</a:t>
                      </a:r>
                      <a:r>
                        <a:rPr lang="en-US" sz="1600" dirty="0">
                          <a:effectLst/>
                          <a:latin typeface="Times New Roman" pitchFamily="18" charset="0"/>
                          <a:cs typeface="Times New Roman" pitchFamily="18" charset="0"/>
                        </a:rPr>
                        <a:t> 8.</a:t>
                      </a:r>
                      <a:r>
                        <a:rPr lang="zh-TW" sz="1600" dirty="0">
                          <a:effectLst/>
                          <a:latin typeface="Times New Roman" pitchFamily="18" charset="0"/>
                          <a:cs typeface="Times New Roman" pitchFamily="18" charset="0"/>
                        </a:rPr>
                        <a:t>□最高標</a:t>
                      </a:r>
                    </a:p>
                  </a:txBody>
                  <a:tcPr marL="590" marR="59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r>
              <a:tr h="370391">
                <a:tc gridSpan="5">
                  <a:txBody>
                    <a:bodyPr/>
                    <a:lstStyle/>
                    <a:p>
                      <a:pPr algn="just"/>
                      <a:r>
                        <a:rPr lang="zh-TW" sz="1400" dirty="0">
                          <a:effectLst/>
                          <a:latin typeface="Times New Roman" pitchFamily="18" charset="0"/>
                          <a:cs typeface="Times New Roman" pitchFamily="18" charset="0"/>
                        </a:rPr>
                        <a:t>如辦理</a:t>
                      </a:r>
                      <a:r>
                        <a:rPr lang="en-US" sz="1400" dirty="0">
                          <a:effectLst/>
                          <a:latin typeface="Times New Roman" pitchFamily="18" charset="0"/>
                          <a:cs typeface="Times New Roman" pitchFamily="18" charset="0"/>
                        </a:rPr>
                        <a:t>1</a:t>
                      </a:r>
                      <a:r>
                        <a:rPr lang="zh-TW" sz="1400" dirty="0">
                          <a:effectLst/>
                          <a:latin typeface="Times New Roman" pitchFamily="18" charset="0"/>
                          <a:cs typeface="Times New Roman" pitchFamily="18" charset="0"/>
                        </a:rPr>
                        <a:t>次以上之招標作業，</a:t>
                      </a:r>
                      <a:r>
                        <a:rPr lang="zh-TW" sz="1400" u="sng" dirty="0">
                          <a:effectLst/>
                          <a:latin typeface="Times New Roman" pitchFamily="18" charset="0"/>
                          <a:cs typeface="Times New Roman" pitchFamily="18" charset="0"/>
                        </a:rPr>
                        <a:t>項次</a:t>
                      </a:r>
                      <a:r>
                        <a:rPr lang="en-US" sz="1400" u="sng" dirty="0">
                          <a:effectLst/>
                          <a:latin typeface="Times New Roman" pitchFamily="18" charset="0"/>
                          <a:cs typeface="Times New Roman" pitchFamily="18" charset="0"/>
                        </a:rPr>
                        <a:t>1-19</a:t>
                      </a:r>
                      <a:r>
                        <a:rPr lang="zh-TW" sz="1400" u="sng" dirty="0">
                          <a:effectLst/>
                          <a:latin typeface="Times New Roman" pitchFamily="18" charset="0"/>
                          <a:cs typeface="Times New Roman" pitchFamily="18" charset="0"/>
                        </a:rPr>
                        <a:t>之文件</a:t>
                      </a:r>
                      <a:r>
                        <a:rPr lang="zh-TW" sz="1400" dirty="0">
                          <a:effectLst/>
                          <a:latin typeface="Times New Roman" pitchFamily="18" charset="0"/>
                          <a:cs typeface="Times New Roman" pitchFamily="18" charset="0"/>
                        </a:rPr>
                        <a:t>請依各次招標按順序</a:t>
                      </a:r>
                      <a:r>
                        <a:rPr lang="zh-TW" sz="1400" u="sng" dirty="0">
                          <a:effectLst/>
                          <a:latin typeface="Times New Roman" pitchFamily="18" charset="0"/>
                          <a:cs typeface="Times New Roman" pitchFamily="18" charset="0"/>
                        </a:rPr>
                        <a:t>分次成卷，並</a:t>
                      </a:r>
                      <a:r>
                        <a:rPr lang="zh-TW" sz="1400" dirty="0">
                          <a:effectLst/>
                          <a:latin typeface="Times New Roman" pitchFamily="18" charset="0"/>
                          <a:cs typeface="Times New Roman" pitchFamily="18" charset="0"/>
                        </a:rPr>
                        <a:t>分別整理及標示（如第</a:t>
                      </a:r>
                      <a:r>
                        <a:rPr lang="en-US" sz="1400" dirty="0">
                          <a:effectLst/>
                          <a:latin typeface="Times New Roman" pitchFamily="18" charset="0"/>
                          <a:cs typeface="Times New Roman" pitchFamily="18" charset="0"/>
                        </a:rPr>
                        <a:t>1</a:t>
                      </a:r>
                      <a:r>
                        <a:rPr lang="zh-TW" sz="1400" dirty="0">
                          <a:effectLst/>
                          <a:latin typeface="Times New Roman" pitchFamily="18" charset="0"/>
                          <a:cs typeface="Times New Roman" pitchFamily="18" charset="0"/>
                        </a:rPr>
                        <a:t>次招標：文件</a:t>
                      </a:r>
                      <a:r>
                        <a:rPr lang="en-US" sz="1400" dirty="0">
                          <a:effectLst/>
                          <a:latin typeface="Times New Roman" pitchFamily="18" charset="0"/>
                          <a:cs typeface="Times New Roman" pitchFamily="18" charset="0"/>
                        </a:rPr>
                        <a:t>1</a:t>
                      </a:r>
                      <a:r>
                        <a:rPr lang="zh-TW" sz="1400" dirty="0">
                          <a:effectLst/>
                          <a:latin typeface="Times New Roman" pitchFamily="18" charset="0"/>
                          <a:cs typeface="Times New Roman" pitchFamily="18" charset="0"/>
                        </a:rPr>
                        <a:t>至文件</a:t>
                      </a:r>
                      <a:r>
                        <a:rPr lang="en-US" sz="1400" dirty="0">
                          <a:effectLst/>
                          <a:latin typeface="Times New Roman" pitchFamily="18" charset="0"/>
                          <a:cs typeface="Times New Roman" pitchFamily="18" charset="0"/>
                        </a:rPr>
                        <a:t>19</a:t>
                      </a:r>
                      <a:r>
                        <a:rPr lang="zh-TW" sz="1400" dirty="0">
                          <a:effectLst/>
                          <a:latin typeface="Times New Roman" pitchFamily="18" charset="0"/>
                          <a:cs typeface="Times New Roman" pitchFamily="18" charset="0"/>
                        </a:rPr>
                        <a:t>；第</a:t>
                      </a:r>
                      <a:r>
                        <a:rPr lang="en-US" sz="1400" dirty="0">
                          <a:effectLst/>
                          <a:latin typeface="Times New Roman" pitchFamily="18" charset="0"/>
                          <a:cs typeface="Times New Roman" pitchFamily="18" charset="0"/>
                        </a:rPr>
                        <a:t>2</a:t>
                      </a:r>
                      <a:r>
                        <a:rPr lang="zh-TW" sz="1400" dirty="0">
                          <a:effectLst/>
                          <a:latin typeface="Times New Roman" pitchFamily="18" charset="0"/>
                          <a:cs typeface="Times New Roman" pitchFamily="18" charset="0"/>
                        </a:rPr>
                        <a:t>次招標：文件</a:t>
                      </a:r>
                      <a:r>
                        <a:rPr lang="en-US" sz="1400" dirty="0">
                          <a:effectLst/>
                          <a:latin typeface="Times New Roman" pitchFamily="18" charset="0"/>
                          <a:cs typeface="Times New Roman" pitchFamily="18" charset="0"/>
                        </a:rPr>
                        <a:t>1</a:t>
                      </a:r>
                      <a:r>
                        <a:rPr lang="zh-TW" sz="1400" dirty="0">
                          <a:effectLst/>
                          <a:latin typeface="Times New Roman" pitchFamily="18" charset="0"/>
                          <a:cs typeface="Times New Roman" pitchFamily="18" charset="0"/>
                        </a:rPr>
                        <a:t>至文件</a:t>
                      </a:r>
                      <a:r>
                        <a:rPr lang="en-US" sz="1400" dirty="0">
                          <a:effectLst/>
                          <a:latin typeface="Times New Roman" pitchFamily="18" charset="0"/>
                          <a:cs typeface="Times New Roman" pitchFamily="18" charset="0"/>
                        </a:rPr>
                        <a:t>19</a:t>
                      </a:r>
                      <a:r>
                        <a:rPr lang="zh-TW" sz="1400" dirty="0">
                          <a:effectLst/>
                          <a:latin typeface="Times New Roman" pitchFamily="18" charset="0"/>
                          <a:cs typeface="Times New Roman" pitchFamily="18" charset="0"/>
                        </a:rPr>
                        <a:t>等）。</a:t>
                      </a:r>
                    </a:p>
                  </a:txBody>
                  <a:tcPr marL="590" marR="59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r>
              <a:tr h="123464">
                <a:tc>
                  <a:txBody>
                    <a:bodyPr/>
                    <a:lstStyle/>
                    <a:p>
                      <a:pPr algn="just"/>
                      <a:r>
                        <a:rPr lang="zh-TW" sz="1600" dirty="0">
                          <a:effectLst/>
                        </a:rPr>
                        <a:t>項次</a:t>
                      </a:r>
                      <a:endParaRPr lang="zh-TW" sz="1600" dirty="0">
                        <a:effectLst/>
                        <a:latin typeface="Times New Roman"/>
                      </a:endParaRPr>
                    </a:p>
                  </a:txBody>
                  <a:tcPr marL="590" marR="59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algn="just"/>
                      <a:r>
                        <a:rPr lang="zh-TW" sz="1600" dirty="0">
                          <a:effectLst/>
                          <a:latin typeface="Times New Roman" pitchFamily="18" charset="0"/>
                          <a:cs typeface="Times New Roman" pitchFamily="18" charset="0"/>
                        </a:rPr>
                        <a:t>文</a:t>
                      </a:r>
                      <a:r>
                        <a:rPr lang="en-US" sz="1600" dirty="0">
                          <a:effectLst/>
                          <a:latin typeface="Times New Roman" pitchFamily="18" charset="0"/>
                          <a:cs typeface="Times New Roman" pitchFamily="18" charset="0"/>
                        </a:rPr>
                        <a:t>  </a:t>
                      </a:r>
                      <a:r>
                        <a:rPr lang="zh-TW" sz="1600" dirty="0">
                          <a:effectLst/>
                          <a:latin typeface="Times New Roman" pitchFamily="18" charset="0"/>
                          <a:cs typeface="Times New Roman" pitchFamily="18" charset="0"/>
                        </a:rPr>
                        <a:t>件</a:t>
                      </a:r>
                      <a:r>
                        <a:rPr lang="en-US" sz="1600" dirty="0">
                          <a:effectLst/>
                          <a:latin typeface="Times New Roman" pitchFamily="18" charset="0"/>
                          <a:cs typeface="Times New Roman" pitchFamily="18" charset="0"/>
                        </a:rPr>
                        <a:t>  </a:t>
                      </a:r>
                      <a:r>
                        <a:rPr lang="zh-TW" sz="1600" dirty="0">
                          <a:effectLst/>
                          <a:latin typeface="Times New Roman" pitchFamily="18" charset="0"/>
                          <a:cs typeface="Times New Roman" pitchFamily="18" charset="0"/>
                        </a:rPr>
                        <a:t>名</a:t>
                      </a:r>
                      <a:r>
                        <a:rPr lang="en-US" sz="1600" dirty="0">
                          <a:effectLst/>
                          <a:latin typeface="Times New Roman" pitchFamily="18" charset="0"/>
                          <a:cs typeface="Times New Roman" pitchFamily="18" charset="0"/>
                        </a:rPr>
                        <a:t>  </a:t>
                      </a:r>
                      <a:r>
                        <a:rPr lang="zh-TW" sz="1600" dirty="0">
                          <a:effectLst/>
                          <a:latin typeface="Times New Roman" pitchFamily="18" charset="0"/>
                          <a:cs typeface="Times New Roman" pitchFamily="18" charset="0"/>
                        </a:rPr>
                        <a:t>稱</a:t>
                      </a:r>
                    </a:p>
                  </a:txBody>
                  <a:tcPr marL="590" marR="59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zh-TW" altLang="en-US"/>
                    </a:p>
                  </a:txBody>
                  <a:tcPr/>
                </a:tc>
                <a:tc>
                  <a:txBody>
                    <a:bodyPr/>
                    <a:lstStyle/>
                    <a:p>
                      <a:pPr algn="just"/>
                      <a:r>
                        <a:rPr lang="zh-TW" sz="1600" dirty="0">
                          <a:effectLst/>
                          <a:latin typeface="Times New Roman" pitchFamily="18" charset="0"/>
                          <a:cs typeface="Times New Roman" pitchFamily="18" charset="0"/>
                        </a:rPr>
                        <a:t>資</a:t>
                      </a:r>
                      <a:r>
                        <a:rPr lang="en-US" sz="1600" dirty="0">
                          <a:effectLst/>
                          <a:latin typeface="Times New Roman" pitchFamily="18" charset="0"/>
                          <a:cs typeface="Times New Roman" pitchFamily="18" charset="0"/>
                        </a:rPr>
                        <a:t>  </a:t>
                      </a:r>
                      <a:r>
                        <a:rPr lang="zh-TW" sz="1600" dirty="0">
                          <a:effectLst/>
                          <a:latin typeface="Times New Roman" pitchFamily="18" charset="0"/>
                          <a:cs typeface="Times New Roman" pitchFamily="18" charset="0"/>
                        </a:rPr>
                        <a:t>料</a:t>
                      </a:r>
                    </a:p>
                  </a:txBody>
                  <a:tcPr marL="590" marR="59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r>
                        <a:rPr lang="zh-TW" sz="1600">
                          <a:effectLst/>
                          <a:latin typeface="Times New Roman" pitchFamily="18" charset="0"/>
                          <a:cs typeface="Times New Roman" pitchFamily="18" charset="0"/>
                        </a:rPr>
                        <a:t>備 註 或 缺 件 原 因</a:t>
                      </a:r>
                    </a:p>
                  </a:txBody>
                  <a:tcPr marL="590" marR="59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493855">
                <a:tc>
                  <a:txBody>
                    <a:bodyPr/>
                    <a:lstStyle/>
                    <a:p>
                      <a:pPr algn="ctr"/>
                      <a:r>
                        <a:rPr lang="en-US" sz="1600">
                          <a:effectLst/>
                        </a:rPr>
                        <a:t>1</a:t>
                      </a:r>
                      <a:endParaRPr lang="zh-TW" sz="1600">
                        <a:effectLst/>
                        <a:latin typeface="Times New Roman"/>
                      </a:endParaRPr>
                    </a:p>
                  </a:txBody>
                  <a:tcPr marL="590" marR="59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algn="just"/>
                      <a:r>
                        <a:rPr lang="zh-TW" sz="1600" dirty="0">
                          <a:effectLst/>
                          <a:latin typeface="Times New Roman" pitchFamily="18" charset="0"/>
                          <a:cs typeface="Times New Roman" pitchFamily="18" charset="0"/>
                        </a:rPr>
                        <a:t>請購、採購簽呈及相關附件（如經費分析、規格功能、需求說明書等）</a:t>
                      </a:r>
                    </a:p>
                  </a:txBody>
                  <a:tcPr marL="590" marR="59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zh-TW" altLang="en-US"/>
                    </a:p>
                  </a:txBody>
                  <a:tcPr/>
                </a:tc>
                <a:tc>
                  <a:txBody>
                    <a:bodyPr/>
                    <a:lstStyle/>
                    <a:p>
                      <a:pPr algn="just"/>
                      <a:r>
                        <a:rPr lang="zh-TW" sz="1600" dirty="0">
                          <a:effectLst/>
                          <a:latin typeface="Times New Roman" pitchFamily="18" charset="0"/>
                          <a:cs typeface="Times New Roman" pitchFamily="18" charset="0"/>
                        </a:rPr>
                        <a:t>□已附 □未附</a:t>
                      </a:r>
                    </a:p>
                  </a:txBody>
                  <a:tcPr marL="590" marR="59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r>
                        <a:rPr lang="zh-TW" sz="1600" dirty="0">
                          <a:effectLst/>
                          <a:latin typeface="Times New Roman" pitchFamily="18" charset="0"/>
                          <a:cs typeface="Times New Roman" pitchFamily="18" charset="0"/>
                        </a:rPr>
                        <a:t>■後續擴充之採購案尚應檢附</a:t>
                      </a:r>
                      <a:r>
                        <a:rPr lang="zh-TW" sz="1600" u="sng" dirty="0">
                          <a:effectLst/>
                          <a:latin typeface="Times New Roman" pitchFamily="18" charset="0"/>
                          <a:cs typeface="Times New Roman" pitchFamily="18" charset="0"/>
                        </a:rPr>
                        <a:t>第</a:t>
                      </a:r>
                      <a:r>
                        <a:rPr lang="en-US" sz="1600" u="sng" dirty="0">
                          <a:effectLst/>
                          <a:latin typeface="Times New Roman" pitchFamily="18" charset="0"/>
                          <a:cs typeface="Times New Roman" pitchFamily="18" charset="0"/>
                        </a:rPr>
                        <a:t>1</a:t>
                      </a:r>
                      <a:r>
                        <a:rPr lang="zh-TW" sz="1600" u="sng" dirty="0">
                          <a:effectLst/>
                          <a:latin typeface="Times New Roman" pitchFamily="18" charset="0"/>
                          <a:cs typeface="Times New Roman" pitchFamily="18" charset="0"/>
                        </a:rPr>
                        <a:t>次公開招標及決標公告資料</a:t>
                      </a:r>
                      <a:endParaRPr lang="zh-TW" sz="1600" dirty="0">
                        <a:effectLst/>
                        <a:latin typeface="Times New Roman" pitchFamily="18" charset="0"/>
                        <a:cs typeface="Times New Roman" pitchFamily="18" charset="0"/>
                      </a:endParaRPr>
                    </a:p>
                  </a:txBody>
                  <a:tcPr marL="590" marR="59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493855">
                <a:tc>
                  <a:txBody>
                    <a:bodyPr/>
                    <a:lstStyle/>
                    <a:p>
                      <a:pPr algn="ctr"/>
                      <a:r>
                        <a:rPr lang="en-US" sz="1600">
                          <a:effectLst/>
                        </a:rPr>
                        <a:t>2</a:t>
                      </a:r>
                      <a:endParaRPr lang="zh-TW" sz="1600">
                        <a:effectLst/>
                        <a:latin typeface="Times New Roman"/>
                      </a:endParaRPr>
                    </a:p>
                  </a:txBody>
                  <a:tcPr marL="590" marR="59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algn="just"/>
                      <a:r>
                        <a:rPr lang="zh-TW" sz="1600" dirty="0">
                          <a:effectLst/>
                          <a:latin typeface="Times New Roman" pitchFamily="18" charset="0"/>
                          <a:cs typeface="Times New Roman" pitchFamily="18" charset="0"/>
                        </a:rPr>
                        <a:t>採購督導小組核准紀錄簽呈文件（含函報上級機關同意及回復文件）</a:t>
                      </a:r>
                    </a:p>
                  </a:txBody>
                  <a:tcPr marL="590" marR="59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zh-TW" altLang="en-US"/>
                    </a:p>
                  </a:txBody>
                  <a:tcPr/>
                </a:tc>
                <a:tc>
                  <a:txBody>
                    <a:bodyPr/>
                    <a:lstStyle/>
                    <a:p>
                      <a:pPr algn="just"/>
                      <a:r>
                        <a:rPr lang="zh-TW" sz="1600">
                          <a:effectLst/>
                          <a:latin typeface="Times New Roman" pitchFamily="18" charset="0"/>
                          <a:cs typeface="Times New Roman" pitchFamily="18" charset="0"/>
                        </a:rPr>
                        <a:t>□已附 □未附</a:t>
                      </a:r>
                    </a:p>
                  </a:txBody>
                  <a:tcPr marL="590" marR="59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r>
                        <a:rPr lang="zh-TW" sz="1600" dirty="0">
                          <a:effectLst/>
                          <a:latin typeface="Times New Roman" pitchFamily="18" charset="0"/>
                          <a:cs typeface="Times New Roman" pitchFamily="18" charset="0"/>
                        </a:rPr>
                        <a:t>□無須提報採購督導小組討論</a:t>
                      </a:r>
                    </a:p>
                    <a:p>
                      <a:pPr algn="just"/>
                      <a:r>
                        <a:rPr lang="zh-TW" sz="1600" dirty="0">
                          <a:effectLst/>
                          <a:latin typeface="Times New Roman" pitchFamily="18" charset="0"/>
                          <a:cs typeface="Times New Roman" pitchFamily="18" charset="0"/>
                        </a:rPr>
                        <a:t>□非屬應函報上級機關同意案件</a:t>
                      </a:r>
                    </a:p>
                  </a:txBody>
                  <a:tcPr marL="590" marR="59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46927">
                <a:tc>
                  <a:txBody>
                    <a:bodyPr/>
                    <a:lstStyle/>
                    <a:p>
                      <a:pPr algn="ctr"/>
                      <a:r>
                        <a:rPr lang="en-US" sz="1600">
                          <a:effectLst/>
                        </a:rPr>
                        <a:t>3</a:t>
                      </a:r>
                      <a:endParaRPr lang="zh-TW" sz="1600">
                        <a:effectLst/>
                        <a:latin typeface="Times New Roman"/>
                      </a:endParaRPr>
                    </a:p>
                  </a:txBody>
                  <a:tcPr marL="590" marR="59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algn="just"/>
                      <a:r>
                        <a:rPr lang="zh-TW" sz="1600" dirty="0">
                          <a:effectLst/>
                          <a:latin typeface="Times New Roman" pitchFamily="18" charset="0"/>
                          <a:cs typeface="Times New Roman" pitchFamily="18" charset="0"/>
                        </a:rPr>
                        <a:t>巨額採購效益分析表（巨額採購適用）</a:t>
                      </a:r>
                    </a:p>
                  </a:txBody>
                  <a:tcPr marL="590" marR="59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zh-TW" altLang="en-US"/>
                    </a:p>
                  </a:txBody>
                  <a:tcPr/>
                </a:tc>
                <a:tc>
                  <a:txBody>
                    <a:bodyPr/>
                    <a:lstStyle/>
                    <a:p>
                      <a:pPr algn="just"/>
                      <a:r>
                        <a:rPr lang="zh-TW" sz="1600">
                          <a:effectLst/>
                          <a:latin typeface="Times New Roman" pitchFamily="18" charset="0"/>
                          <a:cs typeface="Times New Roman" pitchFamily="18" charset="0"/>
                        </a:rPr>
                        <a:t>□已附 □未附</a:t>
                      </a:r>
                    </a:p>
                  </a:txBody>
                  <a:tcPr marL="590" marR="59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r>
                        <a:rPr lang="zh-TW" sz="1600" dirty="0">
                          <a:effectLst/>
                          <a:latin typeface="Times New Roman" pitchFamily="18" charset="0"/>
                          <a:cs typeface="Times New Roman" pitchFamily="18" charset="0"/>
                        </a:rPr>
                        <a:t>□非屬巨額採購</a:t>
                      </a:r>
                    </a:p>
                  </a:txBody>
                  <a:tcPr marL="590" marR="59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46927">
                <a:tc>
                  <a:txBody>
                    <a:bodyPr/>
                    <a:lstStyle/>
                    <a:p>
                      <a:pPr algn="ctr"/>
                      <a:r>
                        <a:rPr lang="en-US" sz="1600">
                          <a:effectLst/>
                        </a:rPr>
                        <a:t>4</a:t>
                      </a:r>
                      <a:endParaRPr lang="zh-TW" sz="1600">
                        <a:effectLst/>
                        <a:latin typeface="Times New Roman"/>
                      </a:endParaRPr>
                    </a:p>
                  </a:txBody>
                  <a:tcPr marL="590" marR="59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algn="just"/>
                      <a:r>
                        <a:rPr lang="zh-TW" sz="1600" dirty="0">
                          <a:effectLst/>
                          <a:latin typeface="Times New Roman" pitchFamily="18" charset="0"/>
                          <a:cs typeface="Times New Roman" pitchFamily="18" charset="0"/>
                        </a:rPr>
                        <a:t>公開閱覽相關文件（公開閱覽案件適用）</a:t>
                      </a:r>
                    </a:p>
                  </a:txBody>
                  <a:tcPr marL="590" marR="59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zh-TW" altLang="en-US"/>
                    </a:p>
                  </a:txBody>
                  <a:tcPr/>
                </a:tc>
                <a:tc>
                  <a:txBody>
                    <a:bodyPr/>
                    <a:lstStyle/>
                    <a:p>
                      <a:pPr algn="just"/>
                      <a:r>
                        <a:rPr lang="zh-TW" sz="1600" dirty="0">
                          <a:effectLst/>
                          <a:latin typeface="Times New Roman" pitchFamily="18" charset="0"/>
                          <a:cs typeface="Times New Roman" pitchFamily="18" charset="0"/>
                        </a:rPr>
                        <a:t>□已附 □未附</a:t>
                      </a:r>
                    </a:p>
                  </a:txBody>
                  <a:tcPr marL="590" marR="59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r>
                        <a:rPr lang="zh-TW" sz="1600" dirty="0">
                          <a:effectLst/>
                          <a:latin typeface="Times New Roman" pitchFamily="18" charset="0"/>
                          <a:cs typeface="Times New Roman" pitchFamily="18" charset="0"/>
                        </a:rPr>
                        <a:t>□非屬應公開閱覽採購案件</a:t>
                      </a:r>
                    </a:p>
                  </a:txBody>
                  <a:tcPr marL="590" marR="59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493855">
                <a:tc>
                  <a:txBody>
                    <a:bodyPr/>
                    <a:lstStyle/>
                    <a:p>
                      <a:pPr algn="ctr"/>
                      <a:r>
                        <a:rPr lang="en-US" sz="1600">
                          <a:effectLst/>
                        </a:rPr>
                        <a:t>5</a:t>
                      </a:r>
                      <a:endParaRPr lang="zh-TW" sz="1600">
                        <a:effectLst/>
                        <a:latin typeface="Times New Roman"/>
                      </a:endParaRPr>
                    </a:p>
                  </a:txBody>
                  <a:tcPr marL="590" marR="59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algn="just"/>
                      <a:r>
                        <a:rPr lang="zh-TW" sz="1600" dirty="0">
                          <a:effectLst/>
                          <a:latin typeface="Times New Roman" pitchFamily="18" charset="0"/>
                          <a:cs typeface="Times New Roman" pitchFamily="18" charset="0"/>
                        </a:rPr>
                        <a:t>成立採購評選委員會相關資料（簽呈、遴選建議及核定名單、聘函、開會通知等）</a:t>
                      </a:r>
                    </a:p>
                  </a:txBody>
                  <a:tcPr marL="590" marR="59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zh-TW" altLang="en-US"/>
                    </a:p>
                  </a:txBody>
                  <a:tcPr/>
                </a:tc>
                <a:tc>
                  <a:txBody>
                    <a:bodyPr/>
                    <a:lstStyle/>
                    <a:p>
                      <a:pPr algn="just"/>
                      <a:r>
                        <a:rPr lang="zh-TW" sz="1600" dirty="0">
                          <a:effectLst/>
                          <a:latin typeface="Times New Roman" pitchFamily="18" charset="0"/>
                          <a:cs typeface="Times New Roman" pitchFamily="18" charset="0"/>
                        </a:rPr>
                        <a:t>□已附 □未附</a:t>
                      </a:r>
                    </a:p>
                  </a:txBody>
                  <a:tcPr marL="590" marR="59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248285" indent="-248285" algn="just"/>
                      <a:r>
                        <a:rPr lang="zh-TW" sz="1600" dirty="0">
                          <a:effectLst/>
                          <a:latin typeface="Times New Roman" pitchFamily="18" charset="0"/>
                          <a:cs typeface="Times New Roman" pitchFamily="18" charset="0"/>
                        </a:rPr>
                        <a:t>□非屬應成立採購評選（審查）委員會（</a:t>
                      </a:r>
                      <a:r>
                        <a:rPr lang="en-US" sz="1600" dirty="0">
                          <a:effectLst/>
                          <a:latin typeface="Times New Roman" pitchFamily="18" charset="0"/>
                          <a:cs typeface="Times New Roman" pitchFamily="18" charset="0"/>
                        </a:rPr>
                        <a:t>6</a:t>
                      </a:r>
                      <a:r>
                        <a:rPr lang="zh-TW" sz="1600" dirty="0">
                          <a:effectLst/>
                          <a:latin typeface="Times New Roman" pitchFamily="18" charset="0"/>
                          <a:cs typeface="Times New Roman" pitchFamily="18" charset="0"/>
                        </a:rPr>
                        <a:t>免附）</a:t>
                      </a:r>
                    </a:p>
                  </a:txBody>
                  <a:tcPr marL="590" marR="59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391">
                <a:tc>
                  <a:txBody>
                    <a:bodyPr/>
                    <a:lstStyle/>
                    <a:p>
                      <a:pPr algn="ctr"/>
                      <a:r>
                        <a:rPr lang="en-US" sz="1600">
                          <a:effectLst/>
                        </a:rPr>
                        <a:t>6</a:t>
                      </a:r>
                      <a:endParaRPr lang="zh-TW" sz="1600">
                        <a:effectLst/>
                        <a:latin typeface="Times New Roman"/>
                      </a:endParaRPr>
                    </a:p>
                  </a:txBody>
                  <a:tcPr marL="590" marR="59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algn="just"/>
                      <a:r>
                        <a:rPr lang="zh-TW" sz="1600" dirty="0">
                          <a:effectLst/>
                          <a:latin typeface="Times New Roman" pitchFamily="18" charset="0"/>
                          <a:cs typeface="Times New Roman" pitchFamily="18" charset="0"/>
                        </a:rPr>
                        <a:t>各次評選（審查）委員會議記錄（含總表及個別評分表等）</a:t>
                      </a:r>
                    </a:p>
                  </a:txBody>
                  <a:tcPr marL="590" marR="59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zh-TW" altLang="en-US"/>
                    </a:p>
                  </a:txBody>
                  <a:tcPr/>
                </a:tc>
                <a:tc>
                  <a:txBody>
                    <a:bodyPr/>
                    <a:lstStyle/>
                    <a:p>
                      <a:pPr algn="just"/>
                      <a:r>
                        <a:rPr lang="zh-TW" sz="1600" dirty="0">
                          <a:effectLst/>
                          <a:latin typeface="Times New Roman" pitchFamily="18" charset="0"/>
                          <a:cs typeface="Times New Roman" pitchFamily="18" charset="0"/>
                        </a:rPr>
                        <a:t>□已附 □未附</a:t>
                      </a:r>
                    </a:p>
                  </a:txBody>
                  <a:tcPr marL="590" marR="59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r>
                        <a:rPr lang="en-US" sz="1600" dirty="0">
                          <a:effectLst/>
                          <a:latin typeface="Times New Roman" pitchFamily="18" charset="0"/>
                          <a:cs typeface="Times New Roman" pitchFamily="18" charset="0"/>
                        </a:rPr>
                        <a:t> </a:t>
                      </a:r>
                      <a:endParaRPr lang="zh-TW" sz="1600" dirty="0">
                        <a:effectLst/>
                        <a:latin typeface="Times New Roman" pitchFamily="18" charset="0"/>
                        <a:cs typeface="Times New Roman" pitchFamily="18" charset="0"/>
                      </a:endParaRPr>
                    </a:p>
                  </a:txBody>
                  <a:tcPr marL="590" marR="59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123464">
                <a:tc>
                  <a:txBody>
                    <a:bodyPr/>
                    <a:lstStyle/>
                    <a:p>
                      <a:pPr algn="ctr"/>
                      <a:r>
                        <a:rPr lang="en-US" sz="1600" dirty="0">
                          <a:effectLst/>
                        </a:rPr>
                        <a:t>7</a:t>
                      </a:r>
                      <a:endParaRPr lang="zh-TW" sz="1600" dirty="0">
                        <a:effectLst/>
                        <a:latin typeface="Times New Roman"/>
                      </a:endParaRPr>
                    </a:p>
                  </a:txBody>
                  <a:tcPr marL="590" marR="59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algn="just"/>
                      <a:r>
                        <a:rPr lang="zh-TW" sz="1600" dirty="0">
                          <a:effectLst/>
                          <a:latin typeface="Times New Roman" pitchFamily="18" charset="0"/>
                          <a:cs typeface="Times New Roman" pitchFamily="18" charset="0"/>
                        </a:rPr>
                        <a:t>招標公告</a:t>
                      </a:r>
                    </a:p>
                  </a:txBody>
                  <a:tcPr marL="590" marR="59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zh-TW" altLang="en-US"/>
                    </a:p>
                  </a:txBody>
                  <a:tcPr/>
                </a:tc>
                <a:tc>
                  <a:txBody>
                    <a:bodyPr/>
                    <a:lstStyle/>
                    <a:p>
                      <a:pPr algn="just"/>
                      <a:r>
                        <a:rPr lang="zh-TW" sz="1600" dirty="0">
                          <a:effectLst/>
                          <a:latin typeface="Times New Roman" pitchFamily="18" charset="0"/>
                          <a:cs typeface="Times New Roman" pitchFamily="18" charset="0"/>
                        </a:rPr>
                        <a:t>□已附 □未附</a:t>
                      </a:r>
                    </a:p>
                  </a:txBody>
                  <a:tcPr marL="590" marR="59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r>
                        <a:rPr lang="en-US" sz="1600" dirty="0">
                          <a:effectLst/>
                          <a:latin typeface="Times New Roman" pitchFamily="18" charset="0"/>
                          <a:cs typeface="Times New Roman" pitchFamily="18" charset="0"/>
                        </a:rPr>
                        <a:t> </a:t>
                      </a:r>
                      <a:endParaRPr lang="zh-TW" sz="1600" dirty="0">
                        <a:effectLst/>
                        <a:latin typeface="Times New Roman" pitchFamily="18" charset="0"/>
                        <a:cs typeface="Times New Roman" pitchFamily="18" charset="0"/>
                      </a:endParaRPr>
                    </a:p>
                  </a:txBody>
                  <a:tcPr marL="590" marR="59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
        <p:nvSpPr>
          <p:cNvPr id="6" name="Text Box 68"/>
          <p:cNvSpPr txBox="1">
            <a:spLocks noChangeArrowheads="1"/>
          </p:cNvSpPr>
          <p:nvPr/>
        </p:nvSpPr>
        <p:spPr bwMode="auto">
          <a:xfrm>
            <a:off x="8359776" y="548852"/>
            <a:ext cx="595035" cy="338554"/>
          </a:xfrm>
          <a:prstGeom prst="rect">
            <a:avLst/>
          </a:prstGeom>
          <a:noFill/>
          <a:ln w="9525">
            <a:noFill/>
            <a:miter lim="800000"/>
            <a:headEnd/>
            <a:tailEnd/>
          </a:ln>
        </p:spPr>
        <p:txBody>
          <a:bodyPr wrap="none">
            <a:spAutoFit/>
          </a:bodyPr>
          <a:lstStyle/>
          <a:p>
            <a:r>
              <a:rPr lang="en-US" altLang="zh-TW" sz="1600" dirty="0" smtClean="0">
                <a:latin typeface="Arial" charset="0"/>
              </a:rPr>
              <a:t>22</a:t>
            </a:r>
            <a:r>
              <a:rPr lang="en-US" altLang="zh-TW" sz="1600" dirty="0" smtClean="0">
                <a:latin typeface="Arial" charset="0"/>
              </a:rPr>
              <a:t>-8</a:t>
            </a:r>
            <a:endParaRPr lang="en-US" altLang="zh-TW" sz="1600" dirty="0">
              <a:latin typeface="Arial" charset="0"/>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Rectangle 5"/>
          <p:cNvSpPr>
            <a:spLocks noGrp="1" noChangeArrowheads="1"/>
          </p:cNvSpPr>
          <p:nvPr>
            <p:ph idx="1"/>
          </p:nvPr>
        </p:nvSpPr>
        <p:spPr>
          <a:xfrm>
            <a:off x="1331913" y="1700213"/>
            <a:ext cx="7489825" cy="3960812"/>
          </a:xfrm>
        </p:spPr>
        <p:txBody>
          <a:bodyPr/>
          <a:lstStyle/>
          <a:p>
            <a:pPr eaLnBrk="1" hangingPunct="1">
              <a:spcBef>
                <a:spcPts val="1200"/>
              </a:spcBef>
            </a:pPr>
            <a:r>
              <a:rPr lang="zh-TW" altLang="en-US" sz="2400" b="1" u="sng" smtClean="0">
                <a:solidFill>
                  <a:srgbClr val="CC0099"/>
                </a:solidFill>
              </a:rPr>
              <a:t>民眾或廠商檢舉</a:t>
            </a:r>
            <a:r>
              <a:rPr lang="zh-TW" altLang="en-US" sz="2400" smtClean="0"/>
              <a:t>之異常採購案件。</a:t>
            </a:r>
          </a:p>
          <a:p>
            <a:pPr eaLnBrk="1" hangingPunct="1">
              <a:spcBef>
                <a:spcPts val="1200"/>
              </a:spcBef>
            </a:pPr>
            <a:r>
              <a:rPr lang="zh-TW" altLang="en-US" sz="2400" b="1" u="sng" smtClean="0">
                <a:solidFill>
                  <a:srgbClr val="CC0099"/>
                </a:solidFill>
              </a:rPr>
              <a:t>民意關切</a:t>
            </a:r>
            <a:r>
              <a:rPr lang="zh-TW" altLang="en-US" sz="2400" smtClean="0"/>
              <a:t>之異常採購案件。</a:t>
            </a:r>
          </a:p>
          <a:p>
            <a:pPr eaLnBrk="1" hangingPunct="1">
              <a:spcBef>
                <a:spcPts val="1200"/>
              </a:spcBef>
            </a:pPr>
            <a:r>
              <a:rPr lang="zh-TW" altLang="en-US" sz="2400" b="1" u="sng" smtClean="0">
                <a:solidFill>
                  <a:srgbClr val="CC0099"/>
                </a:solidFill>
              </a:rPr>
              <a:t>媒體報導</a:t>
            </a:r>
            <a:r>
              <a:rPr lang="zh-TW" altLang="en-US" sz="2400" smtClean="0"/>
              <a:t>之異常採購案件。 </a:t>
            </a:r>
          </a:p>
          <a:p>
            <a:pPr eaLnBrk="1" hangingPunct="1">
              <a:spcBef>
                <a:spcPts val="1200"/>
              </a:spcBef>
            </a:pPr>
            <a:r>
              <a:rPr lang="zh-TW" altLang="en-US" sz="2400" b="1" u="sng" smtClean="0">
                <a:solidFill>
                  <a:srgbClr val="CC0099"/>
                </a:solidFill>
              </a:rPr>
              <a:t>監、審、檢、調機關移送</a:t>
            </a:r>
            <a:r>
              <a:rPr lang="zh-TW" altLang="en-US" sz="2400" smtClean="0"/>
              <a:t>查核之案件。</a:t>
            </a:r>
          </a:p>
          <a:p>
            <a:pPr eaLnBrk="1" hangingPunct="1">
              <a:spcBef>
                <a:spcPts val="1200"/>
              </a:spcBef>
            </a:pPr>
            <a:r>
              <a:rPr lang="zh-TW" altLang="en-US" sz="2400" b="1" u="sng" smtClean="0">
                <a:solidFill>
                  <a:srgbClr val="CC0099"/>
                </a:solidFill>
              </a:rPr>
              <a:t>主管機關移送</a:t>
            </a:r>
            <a:r>
              <a:rPr lang="zh-TW" altLang="en-US" sz="2400" smtClean="0"/>
              <a:t>查核之案件。</a:t>
            </a:r>
          </a:p>
          <a:p>
            <a:pPr eaLnBrk="1" hangingPunct="1">
              <a:spcBef>
                <a:spcPts val="1200"/>
              </a:spcBef>
            </a:pPr>
            <a:r>
              <a:rPr lang="zh-TW" altLang="en-US" sz="2400" b="1" u="sng" smtClean="0">
                <a:solidFill>
                  <a:srgbClr val="CC0099"/>
                </a:solidFill>
              </a:rPr>
              <a:t>主動</a:t>
            </a:r>
            <a:r>
              <a:rPr lang="zh-TW" altLang="en-US" sz="2400" smtClean="0"/>
              <a:t>自政府採購公報、政府採購資訊公告系統或查核系統資料庫</a:t>
            </a:r>
            <a:r>
              <a:rPr lang="zh-TW" altLang="en-US" sz="2400" b="1" u="sng" smtClean="0">
                <a:solidFill>
                  <a:srgbClr val="CC0099"/>
                </a:solidFill>
              </a:rPr>
              <a:t>勾稽篩選</a:t>
            </a:r>
            <a:r>
              <a:rPr lang="zh-TW" altLang="en-US" sz="2400" smtClean="0"/>
              <a:t>之異常採購案件。</a:t>
            </a:r>
          </a:p>
          <a:p>
            <a:pPr eaLnBrk="1" hangingPunct="1">
              <a:spcBef>
                <a:spcPts val="1200"/>
              </a:spcBef>
            </a:pPr>
            <a:r>
              <a:rPr lang="zh-TW" altLang="en-US" sz="2400" smtClean="0"/>
              <a:t>其他異常採購案件。</a:t>
            </a:r>
          </a:p>
        </p:txBody>
      </p:sp>
      <p:sp>
        <p:nvSpPr>
          <p:cNvPr id="8" name="投影片編號版面配置區 5"/>
          <p:cNvSpPr>
            <a:spLocks noGrp="1"/>
          </p:cNvSpPr>
          <p:nvPr>
            <p:ph type="sldNum" sz="quarter" idx="12"/>
          </p:nvPr>
        </p:nvSpPr>
        <p:spPr/>
        <p:txBody>
          <a:bodyPr/>
          <a:lstStyle/>
          <a:p>
            <a:pPr>
              <a:defRPr/>
            </a:pPr>
            <a:fld id="{644EF1F7-152E-4B63-8CA9-185A04F4512E}" type="slidenum">
              <a:rPr lang="en-US" altLang="zh-TW"/>
              <a:pPr>
                <a:defRPr/>
              </a:pPr>
              <a:t>14</a:t>
            </a:fld>
            <a:endParaRPr lang="en-US" altLang="zh-TW"/>
          </a:p>
        </p:txBody>
      </p:sp>
      <p:sp>
        <p:nvSpPr>
          <p:cNvPr id="38916" name="Rectangle 3"/>
          <p:cNvSpPr txBox="1">
            <a:spLocks noChangeArrowheads="1"/>
          </p:cNvSpPr>
          <p:nvPr/>
        </p:nvSpPr>
        <p:spPr bwMode="auto">
          <a:xfrm>
            <a:off x="539750" y="560388"/>
            <a:ext cx="5616575" cy="996950"/>
          </a:xfrm>
          <a:prstGeom prst="rect">
            <a:avLst/>
          </a:prstGeom>
          <a:noFill/>
          <a:ln w="9525">
            <a:noFill/>
            <a:miter lim="800000"/>
            <a:headEnd/>
            <a:tailEnd/>
          </a:ln>
        </p:spPr>
        <p:txBody>
          <a:bodyPr/>
          <a:lstStyle/>
          <a:p>
            <a:r>
              <a:rPr kumimoji="0" lang="zh-TW" altLang="en-US" sz="1800" b="1" dirty="0">
                <a:solidFill>
                  <a:srgbClr val="0070C0"/>
                </a:solidFill>
                <a:latin typeface="標楷體" pitchFamily="65" charset="-120"/>
                <a:ea typeface="標楷體" pitchFamily="65" charset="-120"/>
              </a:rPr>
              <a:t>四、稽核小組業務現況</a:t>
            </a:r>
            <a:endParaRPr kumimoji="0" lang="en-US" altLang="zh-TW" sz="1800" b="1" dirty="0">
              <a:solidFill>
                <a:srgbClr val="0070C0"/>
              </a:solidFill>
              <a:latin typeface="標楷體" pitchFamily="65" charset="-120"/>
              <a:ea typeface="標楷體" pitchFamily="65" charset="-120"/>
            </a:endParaRPr>
          </a:p>
          <a:p>
            <a:r>
              <a:rPr lang="zh-TW" altLang="en-US" sz="2800" b="1" dirty="0">
                <a:solidFill>
                  <a:srgbClr val="6600FF"/>
                </a:solidFill>
                <a:latin typeface="標楷體" pitchFamily="65" charset="-120"/>
                <a:ea typeface="標楷體" pitchFamily="65" charset="-120"/>
              </a:rPr>
              <a:t>  </a:t>
            </a:r>
            <a:r>
              <a:rPr lang="en-US" altLang="zh-TW" sz="2400" b="1" dirty="0" smtClean="0">
                <a:solidFill>
                  <a:srgbClr val="6600FF"/>
                </a:solidFill>
                <a:latin typeface="標楷體" pitchFamily="65" charset="-120"/>
                <a:ea typeface="標楷體" pitchFamily="65" charset="-120"/>
              </a:rPr>
              <a:t>-</a:t>
            </a:r>
            <a:r>
              <a:rPr lang="zh-TW" altLang="en-US" sz="2400" b="1" dirty="0" smtClean="0">
                <a:solidFill>
                  <a:srgbClr val="6600FF"/>
                </a:solidFill>
                <a:latin typeface="標楷體" pitchFamily="65" charset="-120"/>
                <a:ea typeface="標楷體" pitchFamily="65" charset="-120"/>
              </a:rPr>
              <a:t>採購</a:t>
            </a:r>
            <a:r>
              <a:rPr lang="zh-TW" altLang="en-US" sz="2400" b="1" dirty="0">
                <a:solidFill>
                  <a:srgbClr val="6600FF"/>
                </a:solidFill>
                <a:latin typeface="標楷體" pitchFamily="65" charset="-120"/>
                <a:ea typeface="標楷體" pitchFamily="65" charset="-120"/>
              </a:rPr>
              <a:t>稽核案件來源</a:t>
            </a:r>
          </a:p>
          <a:p>
            <a:endParaRPr lang="zh-TW" altLang="en-US" sz="2800" b="1" dirty="0">
              <a:solidFill>
                <a:srgbClr val="6600FF"/>
              </a:solidFill>
              <a:latin typeface="標楷體" pitchFamily="65" charset="-120"/>
              <a:ea typeface="標楷體" pitchFamily="65" charset="-120"/>
            </a:endParaRPr>
          </a:p>
          <a:p>
            <a:endParaRPr kumimoji="0" lang="zh-TW" altLang="en-US" sz="2800" b="1" dirty="0">
              <a:solidFill>
                <a:srgbClr val="0070C0"/>
              </a:solidFill>
              <a:latin typeface="標楷體" pitchFamily="65" charset="-120"/>
              <a:ea typeface="標楷體" pitchFamily="65" charset="-120"/>
            </a:endParaRPr>
          </a:p>
          <a:p>
            <a:endParaRPr kumimoji="0" lang="en-US" altLang="zh-TW" sz="2800" b="1" dirty="0">
              <a:solidFill>
                <a:srgbClr val="0070C0"/>
              </a:solidFill>
              <a:latin typeface="標楷體" pitchFamily="65" charset="-120"/>
              <a:ea typeface="標楷體" pitchFamily="65" charset="-120"/>
            </a:endParaRPr>
          </a:p>
        </p:txBody>
      </p:sp>
      <p:pic>
        <p:nvPicPr>
          <p:cNvPr id="38917" name="圖片 5"/>
          <p:cNvPicPr>
            <a:picLocks noChangeAspect="1"/>
          </p:cNvPicPr>
          <p:nvPr/>
        </p:nvPicPr>
        <p:blipFill>
          <a:blip r:embed="rId2"/>
          <a:srcRect/>
          <a:stretch>
            <a:fillRect/>
          </a:stretch>
        </p:blipFill>
        <p:spPr bwMode="auto">
          <a:xfrm>
            <a:off x="0" y="6165850"/>
            <a:ext cx="9144000" cy="287338"/>
          </a:xfrm>
          <a:prstGeom prst="rect">
            <a:avLst/>
          </a:prstGeom>
          <a:noFill/>
          <a:ln w="9525">
            <a:noFill/>
            <a:miter lim="800000"/>
            <a:headEnd/>
            <a:tailEnd/>
          </a:ln>
        </p:spPr>
      </p:pic>
      <p:sp>
        <p:nvSpPr>
          <p:cNvPr id="7" name="Text Box 68"/>
          <p:cNvSpPr txBox="1">
            <a:spLocks noChangeArrowheads="1"/>
          </p:cNvSpPr>
          <p:nvPr/>
        </p:nvSpPr>
        <p:spPr bwMode="auto">
          <a:xfrm>
            <a:off x="8359776" y="548852"/>
            <a:ext cx="693588" cy="338554"/>
          </a:xfrm>
          <a:prstGeom prst="rect">
            <a:avLst/>
          </a:prstGeom>
          <a:noFill/>
          <a:ln w="9525">
            <a:noFill/>
            <a:miter lim="800000"/>
            <a:headEnd/>
            <a:tailEnd/>
          </a:ln>
        </p:spPr>
        <p:txBody>
          <a:bodyPr wrap="none">
            <a:spAutoFit/>
          </a:bodyPr>
          <a:lstStyle/>
          <a:p>
            <a:r>
              <a:rPr lang="en-US" altLang="zh-TW" sz="1600" dirty="0" smtClean="0">
                <a:latin typeface="Arial" charset="0"/>
              </a:rPr>
              <a:t>22</a:t>
            </a:r>
            <a:r>
              <a:rPr lang="en-US" altLang="zh-TW" sz="1600" dirty="0" smtClean="0">
                <a:latin typeface="Arial" charset="0"/>
              </a:rPr>
              <a:t>-11</a:t>
            </a:r>
            <a:endParaRPr lang="en-US" altLang="zh-TW" sz="1600" dirty="0">
              <a:latin typeface="Arial" charset="0"/>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7" name="Rectangle 4"/>
          <p:cNvSpPr>
            <a:spLocks noGrp="1" noChangeArrowheads="1"/>
          </p:cNvSpPr>
          <p:nvPr>
            <p:ph idx="1"/>
          </p:nvPr>
        </p:nvSpPr>
        <p:spPr>
          <a:xfrm>
            <a:off x="641350" y="1503363"/>
            <a:ext cx="8075613" cy="4373562"/>
          </a:xfrm>
        </p:spPr>
        <p:txBody>
          <a:bodyPr/>
          <a:lstStyle/>
          <a:p>
            <a:pPr eaLnBrk="1" hangingPunct="1">
              <a:spcBef>
                <a:spcPts val="400"/>
              </a:spcBef>
              <a:spcAft>
                <a:spcPts val="400"/>
              </a:spcAft>
              <a:buClr>
                <a:srgbClr val="CC00FF"/>
              </a:buClr>
              <a:buFont typeface="Wingdings" pitchFamily="2" charset="2"/>
              <a:buChar char="Ø"/>
            </a:pPr>
            <a:r>
              <a:rPr lang="zh-TW" altLang="en-US" sz="2000" b="1" smtClean="0">
                <a:latin typeface="標楷體" pitchFamily="65" charset="-120"/>
              </a:rPr>
              <a:t>以</a:t>
            </a:r>
            <a:r>
              <a:rPr lang="zh-TW" altLang="en-US" sz="2000" b="1" u="sng" smtClean="0">
                <a:solidFill>
                  <a:srgbClr val="FF0000"/>
                </a:solidFill>
                <a:latin typeface="標楷體" pitchFamily="65" charset="-120"/>
              </a:rPr>
              <a:t>最有利標</a:t>
            </a:r>
            <a:r>
              <a:rPr lang="zh-TW" altLang="en-US" sz="2000" b="1" smtClean="0">
                <a:latin typeface="標楷體" pitchFamily="65" charset="-120"/>
              </a:rPr>
              <a:t>辦理之採購案件（含</a:t>
            </a:r>
            <a:r>
              <a:rPr lang="zh-TW" altLang="en-US" sz="2000" b="1" u="sng" smtClean="0">
                <a:solidFill>
                  <a:srgbClr val="FF0000"/>
                </a:solidFill>
                <a:latin typeface="標楷體" pitchFamily="65" charset="-120"/>
              </a:rPr>
              <a:t>統包</a:t>
            </a:r>
            <a:r>
              <a:rPr lang="zh-TW" altLang="en-US" sz="2000" b="1" smtClean="0">
                <a:latin typeface="標楷體" pitchFamily="65" charset="-120"/>
              </a:rPr>
              <a:t>）。</a:t>
            </a:r>
          </a:p>
          <a:p>
            <a:pPr eaLnBrk="1" hangingPunct="1">
              <a:spcBef>
                <a:spcPts val="400"/>
              </a:spcBef>
              <a:spcAft>
                <a:spcPts val="400"/>
              </a:spcAft>
              <a:buClr>
                <a:srgbClr val="CC00FF"/>
              </a:buClr>
              <a:buFont typeface="Wingdings" pitchFamily="2" charset="2"/>
              <a:buChar char="Ø"/>
            </a:pPr>
            <a:r>
              <a:rPr lang="zh-TW" altLang="en-US" sz="2000" b="1" smtClean="0">
                <a:latin typeface="標楷體" pitchFamily="65" charset="-120"/>
              </a:rPr>
              <a:t>經民眾</a:t>
            </a:r>
            <a:r>
              <a:rPr lang="zh-TW" altLang="en-US" sz="2000" b="1" u="sng" smtClean="0">
                <a:solidFill>
                  <a:srgbClr val="FF0000"/>
                </a:solidFill>
                <a:latin typeface="標楷體" pitchFamily="65" charset="-120"/>
              </a:rPr>
              <a:t>檢舉或陳情</a:t>
            </a:r>
            <a:r>
              <a:rPr lang="zh-TW" altLang="en-US" sz="2000" b="1" smtClean="0">
                <a:latin typeface="標楷體" pitchFamily="65" charset="-120"/>
              </a:rPr>
              <a:t>、廠商</a:t>
            </a:r>
            <a:r>
              <a:rPr lang="zh-TW" altLang="en-US" sz="2000" b="1" u="sng" smtClean="0">
                <a:solidFill>
                  <a:srgbClr val="FF0000"/>
                </a:solidFill>
                <a:latin typeface="標楷體" pitchFamily="65" charset="-120"/>
              </a:rPr>
              <a:t>異議</a:t>
            </a:r>
            <a:r>
              <a:rPr lang="zh-TW" altLang="en-US" sz="2000" b="1" smtClean="0">
                <a:latin typeface="標楷體" pitchFamily="65" charset="-120"/>
              </a:rPr>
              <a:t>之採購案件。</a:t>
            </a:r>
          </a:p>
          <a:p>
            <a:pPr eaLnBrk="1" hangingPunct="1">
              <a:spcBef>
                <a:spcPts val="400"/>
              </a:spcBef>
              <a:spcAft>
                <a:spcPts val="400"/>
              </a:spcAft>
              <a:buClr>
                <a:srgbClr val="CC00FF"/>
              </a:buClr>
              <a:buFont typeface="Wingdings" pitchFamily="2" charset="2"/>
              <a:buChar char="Ø"/>
            </a:pPr>
            <a:r>
              <a:rPr lang="zh-TW" altLang="en-US" sz="2000" b="1" u="sng" smtClean="0">
                <a:solidFill>
                  <a:srgbClr val="FF0000"/>
                </a:solidFill>
                <a:latin typeface="標楷體" pitchFamily="65" charset="-120"/>
              </a:rPr>
              <a:t>媒體民意關切</a:t>
            </a:r>
            <a:r>
              <a:rPr lang="zh-TW" altLang="en-US" sz="2000" b="1" smtClean="0">
                <a:latin typeface="標楷體" pitchFamily="65" charset="-120"/>
              </a:rPr>
              <a:t>案件中，經篩選之異常採購案件。</a:t>
            </a:r>
          </a:p>
          <a:p>
            <a:pPr eaLnBrk="1" hangingPunct="1">
              <a:spcBef>
                <a:spcPts val="400"/>
              </a:spcBef>
              <a:spcAft>
                <a:spcPts val="400"/>
              </a:spcAft>
              <a:buClr>
                <a:srgbClr val="CC00FF"/>
              </a:buClr>
              <a:buFont typeface="Wingdings" pitchFamily="2" charset="2"/>
              <a:buChar char="Ø"/>
            </a:pPr>
            <a:r>
              <a:rPr lang="zh-TW" altLang="en-US" sz="2000" b="1" smtClean="0">
                <a:latin typeface="標楷體" pitchFamily="65" charset="-120"/>
              </a:rPr>
              <a:t>本部</a:t>
            </a:r>
            <a:r>
              <a:rPr lang="zh-TW" altLang="en-US" sz="2000" b="1" u="sng" smtClean="0">
                <a:solidFill>
                  <a:srgbClr val="FF0000"/>
                </a:solidFill>
                <a:latin typeface="標楷體" pitchFamily="65" charset="-120"/>
              </a:rPr>
              <a:t>通案授權</a:t>
            </a:r>
            <a:r>
              <a:rPr lang="zh-TW" altLang="en-US" sz="2000" b="1" smtClean="0">
                <a:latin typeface="標楷體" pitchFamily="65" charset="-120"/>
              </a:rPr>
              <a:t>辦理之採購案件。</a:t>
            </a:r>
          </a:p>
          <a:p>
            <a:pPr eaLnBrk="1" hangingPunct="1">
              <a:spcBef>
                <a:spcPts val="400"/>
              </a:spcBef>
              <a:spcAft>
                <a:spcPts val="400"/>
              </a:spcAft>
              <a:buClr>
                <a:srgbClr val="CC00FF"/>
              </a:buClr>
              <a:buFont typeface="Wingdings" pitchFamily="2" charset="2"/>
              <a:buChar char="Ø"/>
            </a:pPr>
            <a:r>
              <a:rPr lang="zh-TW" altLang="en-US" sz="2000" b="1" u="sng" smtClean="0">
                <a:solidFill>
                  <a:srgbClr val="FF0000"/>
                </a:solidFill>
                <a:latin typeface="標楷體" pitchFamily="65" charset="-120"/>
              </a:rPr>
              <a:t>工程會</a:t>
            </a:r>
            <a:r>
              <a:rPr lang="zh-TW" altLang="en-US" sz="2000" b="1" smtClean="0">
                <a:latin typeface="標楷體" pitchFamily="65" charset="-120"/>
              </a:rPr>
              <a:t>、</a:t>
            </a:r>
            <a:r>
              <a:rPr lang="zh-TW" altLang="en-US" sz="2000" b="1" u="sng" smtClean="0">
                <a:solidFill>
                  <a:srgbClr val="FF0000"/>
                </a:solidFill>
                <a:latin typeface="標楷體" pitchFamily="65" charset="-120"/>
              </a:rPr>
              <a:t>監察</a:t>
            </a:r>
            <a:r>
              <a:rPr lang="zh-TW" altLang="en-US" sz="2000" b="1" smtClean="0">
                <a:latin typeface="標楷體" pitchFamily="65" charset="-120"/>
              </a:rPr>
              <a:t>、</a:t>
            </a:r>
            <a:r>
              <a:rPr lang="zh-TW" altLang="en-US" sz="2000" b="1" u="sng" smtClean="0">
                <a:solidFill>
                  <a:srgbClr val="FF0000"/>
                </a:solidFill>
                <a:latin typeface="標楷體" pitchFamily="65" charset="-120"/>
              </a:rPr>
              <a:t>審計</a:t>
            </a:r>
            <a:r>
              <a:rPr lang="zh-TW" altLang="en-US" sz="2000" b="1" smtClean="0">
                <a:latin typeface="標楷體" pitchFamily="65" charset="-120"/>
              </a:rPr>
              <a:t>、</a:t>
            </a:r>
            <a:r>
              <a:rPr lang="zh-TW" altLang="en-US" sz="2000" b="1" u="sng" smtClean="0">
                <a:solidFill>
                  <a:srgbClr val="FF0000"/>
                </a:solidFill>
                <a:latin typeface="標楷體" pitchFamily="65" charset="-120"/>
              </a:rPr>
              <a:t>檢調機關移送</a:t>
            </a:r>
            <a:r>
              <a:rPr lang="zh-TW" altLang="en-US" sz="2000" b="1" smtClean="0">
                <a:latin typeface="標楷體" pitchFamily="65" charset="-120"/>
              </a:rPr>
              <a:t>之採購案件。</a:t>
            </a:r>
          </a:p>
          <a:p>
            <a:pPr eaLnBrk="1" hangingPunct="1">
              <a:spcBef>
                <a:spcPts val="400"/>
              </a:spcBef>
              <a:spcAft>
                <a:spcPts val="400"/>
              </a:spcAft>
              <a:buClr>
                <a:srgbClr val="CC00FF"/>
              </a:buClr>
              <a:buFont typeface="Wingdings" pitchFamily="2" charset="2"/>
              <a:buChar char="Ø"/>
            </a:pPr>
            <a:r>
              <a:rPr lang="zh-TW" altLang="en-US" sz="2000" b="1" u="sng" smtClean="0">
                <a:solidFill>
                  <a:srgbClr val="FF0000"/>
                </a:solidFill>
                <a:latin typeface="標楷體" pitchFamily="65" charset="-120"/>
              </a:rPr>
              <a:t>工程會要求加強稽核</a:t>
            </a:r>
            <a:r>
              <a:rPr lang="zh-TW" altLang="en-US" sz="2000" b="1" smtClean="0">
                <a:latin typeface="標楷體" pitchFamily="65" charset="-120"/>
              </a:rPr>
              <a:t>之採購類案。</a:t>
            </a:r>
          </a:p>
          <a:p>
            <a:pPr eaLnBrk="1" hangingPunct="1">
              <a:spcBef>
                <a:spcPts val="400"/>
              </a:spcBef>
              <a:spcAft>
                <a:spcPts val="400"/>
              </a:spcAft>
              <a:buClr>
                <a:srgbClr val="CC00FF"/>
              </a:buClr>
              <a:buFont typeface="Wingdings" pitchFamily="2" charset="2"/>
              <a:buChar char="Ø"/>
            </a:pPr>
            <a:r>
              <a:rPr lang="zh-TW" altLang="en-US" sz="2000" b="1" smtClean="0">
                <a:latin typeface="標楷體" pitchFamily="65" charset="-120"/>
              </a:rPr>
              <a:t>本部</a:t>
            </a:r>
            <a:r>
              <a:rPr lang="zh-TW" altLang="en-US" sz="2000" b="1" u="sng" smtClean="0">
                <a:solidFill>
                  <a:srgbClr val="FF0000"/>
                </a:solidFill>
                <a:latin typeface="標楷體" pitchFamily="65" charset="-120"/>
              </a:rPr>
              <a:t>補助</a:t>
            </a:r>
            <a:r>
              <a:rPr lang="zh-TW" altLang="en-US" sz="2000" b="1" smtClean="0">
                <a:latin typeface="標楷體" pitchFamily="65" charset="-120"/>
              </a:rPr>
              <a:t>辦理之採購案件。</a:t>
            </a:r>
          </a:p>
          <a:p>
            <a:pPr eaLnBrk="1" hangingPunct="1">
              <a:spcBef>
                <a:spcPts val="400"/>
              </a:spcBef>
              <a:spcAft>
                <a:spcPts val="400"/>
              </a:spcAft>
              <a:buClr>
                <a:srgbClr val="CC00FF"/>
              </a:buClr>
              <a:buFont typeface="Wingdings" pitchFamily="2" charset="2"/>
              <a:buChar char="Ø"/>
            </a:pPr>
            <a:r>
              <a:rPr lang="zh-TW" altLang="en-US" sz="2000" b="1" smtClean="0">
                <a:latin typeface="標楷體" pitchFamily="65" charset="-120"/>
              </a:rPr>
              <a:t>經稽核結果</a:t>
            </a:r>
            <a:r>
              <a:rPr lang="zh-TW" altLang="en-US" sz="2000" b="1" u="sng" smtClean="0">
                <a:solidFill>
                  <a:srgbClr val="FF0000"/>
                </a:solidFill>
                <a:latin typeface="標楷體" pitchFamily="65" charset="-120"/>
              </a:rPr>
              <a:t>採購缺失嚴重</a:t>
            </a:r>
            <a:r>
              <a:rPr lang="zh-TW" altLang="en-US" sz="2000" b="1" smtClean="0">
                <a:latin typeface="標楷體" pitchFamily="65" charset="-120"/>
              </a:rPr>
              <a:t>之機關，後續所辦之採購案件。</a:t>
            </a:r>
          </a:p>
          <a:p>
            <a:pPr eaLnBrk="1" hangingPunct="1">
              <a:spcBef>
                <a:spcPts val="400"/>
              </a:spcBef>
              <a:spcAft>
                <a:spcPts val="400"/>
              </a:spcAft>
              <a:buClr>
                <a:srgbClr val="CC00FF"/>
              </a:buClr>
              <a:buFont typeface="Wingdings" pitchFamily="2" charset="2"/>
              <a:buChar char="Ø"/>
            </a:pPr>
            <a:r>
              <a:rPr lang="zh-TW" altLang="en-US" sz="2000" b="1" smtClean="0">
                <a:latin typeface="標楷體" pitchFamily="65" charset="-120"/>
              </a:rPr>
              <a:t>部長</a:t>
            </a:r>
            <a:r>
              <a:rPr lang="zh-TW" altLang="en-US" sz="2000" b="1" u="sng" smtClean="0">
                <a:solidFill>
                  <a:srgbClr val="FF0000"/>
                </a:solidFill>
                <a:latin typeface="標楷體" pitchFamily="65" charset="-120"/>
              </a:rPr>
              <a:t>特殊專案交查</a:t>
            </a:r>
            <a:r>
              <a:rPr lang="zh-TW" altLang="en-US" sz="2000" b="1" smtClean="0">
                <a:latin typeface="標楷體" pitchFamily="65" charset="-120"/>
              </a:rPr>
              <a:t>之採購案件。</a:t>
            </a:r>
          </a:p>
          <a:p>
            <a:pPr eaLnBrk="1" hangingPunct="1">
              <a:spcBef>
                <a:spcPts val="400"/>
              </a:spcBef>
              <a:spcAft>
                <a:spcPts val="400"/>
              </a:spcAft>
              <a:buClr>
                <a:srgbClr val="CC00FF"/>
              </a:buClr>
              <a:buFont typeface="Wingdings" pitchFamily="2" charset="2"/>
              <a:buChar char="Ø"/>
            </a:pPr>
            <a:r>
              <a:rPr lang="zh-TW" altLang="en-US" sz="2000" b="1" smtClean="0">
                <a:latin typeface="標楷體" pitchFamily="65" charset="-120"/>
              </a:rPr>
              <a:t>主動自政府採購公報或政府採購資訊公告系統資料庫，篩選之異常採購案件。</a:t>
            </a:r>
          </a:p>
        </p:txBody>
      </p:sp>
      <p:sp>
        <p:nvSpPr>
          <p:cNvPr id="8" name="投影片編號版面配置區 5"/>
          <p:cNvSpPr>
            <a:spLocks noGrp="1"/>
          </p:cNvSpPr>
          <p:nvPr>
            <p:ph type="sldNum" sz="quarter" idx="12"/>
          </p:nvPr>
        </p:nvSpPr>
        <p:spPr/>
        <p:txBody>
          <a:bodyPr/>
          <a:lstStyle/>
          <a:p>
            <a:pPr>
              <a:defRPr/>
            </a:pPr>
            <a:fld id="{08EC5110-6CD2-4910-984A-C1445B157CC3}" type="slidenum">
              <a:rPr lang="en-US" altLang="zh-TW"/>
              <a:pPr>
                <a:defRPr/>
              </a:pPr>
              <a:t>15</a:t>
            </a:fld>
            <a:endParaRPr lang="en-US" altLang="zh-TW"/>
          </a:p>
        </p:txBody>
      </p:sp>
      <p:sp>
        <p:nvSpPr>
          <p:cNvPr id="39940" name="Rectangle 3"/>
          <p:cNvSpPr txBox="1">
            <a:spLocks noChangeArrowheads="1"/>
          </p:cNvSpPr>
          <p:nvPr/>
        </p:nvSpPr>
        <p:spPr bwMode="auto">
          <a:xfrm>
            <a:off x="539750" y="506413"/>
            <a:ext cx="5616575" cy="996950"/>
          </a:xfrm>
          <a:prstGeom prst="rect">
            <a:avLst/>
          </a:prstGeom>
          <a:noFill/>
          <a:ln w="9525">
            <a:noFill/>
            <a:miter lim="800000"/>
            <a:headEnd/>
            <a:tailEnd/>
          </a:ln>
        </p:spPr>
        <p:txBody>
          <a:bodyPr/>
          <a:lstStyle/>
          <a:p>
            <a:r>
              <a:rPr kumimoji="0" lang="zh-TW" altLang="en-US" sz="1800" b="1" dirty="0">
                <a:solidFill>
                  <a:srgbClr val="0070C0"/>
                </a:solidFill>
                <a:latin typeface="標楷體" pitchFamily="65" charset="-120"/>
                <a:ea typeface="標楷體" pitchFamily="65" charset="-120"/>
              </a:rPr>
              <a:t>四、稽核小組業務現況</a:t>
            </a:r>
            <a:endParaRPr kumimoji="0" lang="en-US" altLang="zh-TW" sz="1800" b="1" dirty="0">
              <a:solidFill>
                <a:srgbClr val="0070C0"/>
              </a:solidFill>
              <a:latin typeface="標楷體" pitchFamily="65" charset="-120"/>
              <a:ea typeface="標楷體" pitchFamily="65" charset="-120"/>
            </a:endParaRPr>
          </a:p>
          <a:p>
            <a:r>
              <a:rPr lang="zh-TW" altLang="en-US" sz="2800" b="1" dirty="0">
                <a:solidFill>
                  <a:srgbClr val="6600FF"/>
                </a:solidFill>
                <a:latin typeface="標楷體" pitchFamily="65" charset="-120"/>
                <a:ea typeface="標楷體" pitchFamily="65" charset="-120"/>
              </a:rPr>
              <a:t>   </a:t>
            </a:r>
            <a:r>
              <a:rPr lang="en-US" altLang="zh-TW" sz="2400" b="1" dirty="0" smtClean="0">
                <a:solidFill>
                  <a:srgbClr val="6600FF"/>
                </a:solidFill>
                <a:latin typeface="標楷體" pitchFamily="65" charset="-120"/>
                <a:ea typeface="標楷體" pitchFamily="65" charset="-120"/>
              </a:rPr>
              <a:t>-</a:t>
            </a:r>
            <a:r>
              <a:rPr lang="zh-TW" altLang="en-US" sz="2400" b="1" dirty="0" smtClean="0">
                <a:solidFill>
                  <a:srgbClr val="6600FF"/>
                </a:solidFill>
                <a:latin typeface="標楷體" pitchFamily="65" charset="-120"/>
                <a:ea typeface="標楷體" pitchFamily="65" charset="-120"/>
              </a:rPr>
              <a:t>稽核</a:t>
            </a:r>
            <a:r>
              <a:rPr lang="zh-TW" altLang="en-US" sz="2400" b="1" dirty="0">
                <a:solidFill>
                  <a:srgbClr val="6600FF"/>
                </a:solidFill>
                <a:latin typeface="標楷體" pitchFamily="65" charset="-120"/>
                <a:ea typeface="標楷體" pitchFamily="65" charset="-120"/>
              </a:rPr>
              <a:t>案件選案優先順序</a:t>
            </a:r>
          </a:p>
        </p:txBody>
      </p:sp>
      <p:pic>
        <p:nvPicPr>
          <p:cNvPr id="39941" name="圖片 5"/>
          <p:cNvPicPr>
            <a:picLocks noChangeAspect="1"/>
          </p:cNvPicPr>
          <p:nvPr/>
        </p:nvPicPr>
        <p:blipFill>
          <a:blip r:embed="rId2"/>
          <a:srcRect/>
          <a:stretch>
            <a:fillRect/>
          </a:stretch>
        </p:blipFill>
        <p:spPr bwMode="auto">
          <a:xfrm>
            <a:off x="0" y="6165850"/>
            <a:ext cx="9144000" cy="287338"/>
          </a:xfrm>
          <a:prstGeom prst="rect">
            <a:avLst/>
          </a:prstGeom>
          <a:noFill/>
          <a:ln w="9525">
            <a:noFill/>
            <a:miter lim="800000"/>
            <a:headEnd/>
            <a:tailEnd/>
          </a:ln>
        </p:spPr>
      </p:pic>
      <p:sp>
        <p:nvSpPr>
          <p:cNvPr id="7" name="Text Box 68"/>
          <p:cNvSpPr txBox="1">
            <a:spLocks noChangeArrowheads="1"/>
          </p:cNvSpPr>
          <p:nvPr/>
        </p:nvSpPr>
        <p:spPr bwMode="auto">
          <a:xfrm>
            <a:off x="8359776" y="548852"/>
            <a:ext cx="708848" cy="338554"/>
          </a:xfrm>
          <a:prstGeom prst="rect">
            <a:avLst/>
          </a:prstGeom>
          <a:noFill/>
          <a:ln w="9525">
            <a:noFill/>
            <a:miter lim="800000"/>
            <a:headEnd/>
            <a:tailEnd/>
          </a:ln>
        </p:spPr>
        <p:txBody>
          <a:bodyPr wrap="none">
            <a:spAutoFit/>
          </a:bodyPr>
          <a:lstStyle/>
          <a:p>
            <a:r>
              <a:rPr lang="en-US" altLang="zh-TW" sz="1600" dirty="0" smtClean="0">
                <a:latin typeface="Arial" charset="0"/>
              </a:rPr>
              <a:t>22</a:t>
            </a:r>
            <a:r>
              <a:rPr lang="en-US" altLang="zh-TW" sz="1600" dirty="0" smtClean="0">
                <a:latin typeface="Arial" charset="0"/>
              </a:rPr>
              <a:t>-12</a:t>
            </a:r>
            <a:endParaRPr lang="en-US" altLang="zh-TW" sz="1600" dirty="0">
              <a:latin typeface="Arial" charset="0"/>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1" name="Rectangle 4"/>
          <p:cNvSpPr>
            <a:spLocks noGrp="1" noChangeArrowheads="1"/>
          </p:cNvSpPr>
          <p:nvPr>
            <p:ph idx="1"/>
          </p:nvPr>
        </p:nvSpPr>
        <p:spPr>
          <a:xfrm>
            <a:off x="683568" y="1484784"/>
            <a:ext cx="7850188" cy="3600871"/>
          </a:xfrm>
          <a:ln>
            <a:solidFill>
              <a:srgbClr val="00B0F0"/>
            </a:solidFill>
          </a:ln>
        </p:spPr>
        <p:txBody>
          <a:bodyPr/>
          <a:lstStyle/>
          <a:p>
            <a:pPr eaLnBrk="1" hangingPunct="1">
              <a:spcBef>
                <a:spcPts val="600"/>
              </a:spcBef>
              <a:spcAft>
                <a:spcPts val="600"/>
              </a:spcAft>
              <a:buClr>
                <a:srgbClr val="CC00FF"/>
              </a:buClr>
              <a:buFont typeface="Wingdings" pitchFamily="2" charset="2"/>
              <a:buChar char="Ø"/>
            </a:pPr>
            <a:r>
              <a:rPr lang="zh-TW" altLang="en-US" sz="2000" dirty="0" smtClean="0"/>
              <a:t>督請受稽核機關</a:t>
            </a:r>
            <a:r>
              <a:rPr lang="en-US" altLang="zh-TW" sz="2000" dirty="0" smtClean="0"/>
              <a:t>(</a:t>
            </a:r>
            <a:r>
              <a:rPr lang="zh-TW" altLang="en-US" sz="2000" dirty="0" smtClean="0"/>
              <a:t>構</a:t>
            </a:r>
            <a:r>
              <a:rPr lang="en-US" altLang="zh-TW" sz="2000" dirty="0" smtClean="0"/>
              <a:t>)</a:t>
            </a:r>
            <a:r>
              <a:rPr lang="zh-TW" altLang="zh-TW" sz="2000" dirty="0" smtClean="0"/>
              <a:t>確依稽核監督意見積極檢討改正各項採購缺失</a:t>
            </a:r>
            <a:r>
              <a:rPr lang="zh-TW" altLang="en-US" sz="2000" dirty="0" smtClean="0"/>
              <a:t> →</a:t>
            </a:r>
            <a:r>
              <a:rPr lang="zh-TW" altLang="zh-TW" sz="2000" dirty="0" smtClean="0"/>
              <a:t>依『</a:t>
            </a:r>
            <a:r>
              <a:rPr lang="zh-TW" altLang="zh-TW" sz="2000" b="1" u="sng" dirty="0" smtClean="0"/>
              <a:t>專案</a:t>
            </a:r>
            <a:r>
              <a:rPr lang="en-US" altLang="zh-TW" sz="2000" b="1" u="sng" dirty="0" smtClean="0"/>
              <a:t>/</a:t>
            </a:r>
            <a:r>
              <a:rPr lang="zh-TW" altLang="zh-TW" sz="2000" b="1" u="sng" dirty="0" smtClean="0"/>
              <a:t>書面缺失改善回復表</a:t>
            </a:r>
            <a:r>
              <a:rPr lang="zh-TW" altLang="zh-TW" sz="2000" dirty="0" smtClean="0"/>
              <a:t>』</a:t>
            </a:r>
            <a:r>
              <a:rPr lang="zh-TW" altLang="en-US" sz="2000" dirty="0" smtClean="0"/>
              <a:t> </a:t>
            </a:r>
            <a:r>
              <a:rPr lang="zh-TW" altLang="zh-TW" sz="2000" dirty="0" smtClean="0"/>
              <a:t>逐項填寫改善辦理情形</a:t>
            </a:r>
            <a:r>
              <a:rPr lang="zh-TW" altLang="en-US" sz="2000" dirty="0" smtClean="0"/>
              <a:t>→ </a:t>
            </a:r>
            <a:r>
              <a:rPr lang="zh-TW" altLang="zh-TW" sz="2000" b="1" u="sng" dirty="0" smtClean="0"/>
              <a:t>經機關首長或其授權人核定</a:t>
            </a:r>
            <a:r>
              <a:rPr lang="zh-TW" altLang="en-US" sz="2000" dirty="0" smtClean="0"/>
              <a:t>→</a:t>
            </a:r>
            <a:r>
              <a:rPr lang="zh-TW" altLang="zh-TW" sz="2000" b="1" u="sng" dirty="0" smtClean="0"/>
              <a:t>於規定期限前回復本小組</a:t>
            </a:r>
            <a:r>
              <a:rPr lang="zh-TW" altLang="zh-TW" sz="2000" dirty="0" smtClean="0"/>
              <a:t>。</a:t>
            </a:r>
          </a:p>
          <a:p>
            <a:pPr eaLnBrk="1" hangingPunct="1">
              <a:spcBef>
                <a:spcPts val="600"/>
              </a:spcBef>
              <a:spcAft>
                <a:spcPts val="600"/>
              </a:spcAft>
              <a:buClr>
                <a:srgbClr val="CC00FF"/>
              </a:buClr>
              <a:buFont typeface="Wingdings" pitchFamily="2" charset="2"/>
              <a:buChar char="Ø"/>
            </a:pPr>
            <a:r>
              <a:rPr lang="zh-TW" altLang="zh-TW" sz="2000" b="1" u="sng" dirty="0" smtClean="0">
                <a:solidFill>
                  <a:srgbClr val="FF0000"/>
                </a:solidFill>
              </a:rPr>
              <a:t>須立即改正者，應即改正，併附已改正之佐證文件供核</a:t>
            </a:r>
            <a:endParaRPr lang="en-US" altLang="zh-TW" sz="2000" b="1" u="sng" dirty="0" smtClean="0">
              <a:solidFill>
                <a:srgbClr val="FF0000"/>
              </a:solidFill>
            </a:endParaRPr>
          </a:p>
          <a:p>
            <a:pPr eaLnBrk="1" hangingPunct="1">
              <a:spcBef>
                <a:spcPts val="600"/>
              </a:spcBef>
              <a:spcAft>
                <a:spcPts val="600"/>
              </a:spcAft>
              <a:buClr>
                <a:srgbClr val="CC00FF"/>
              </a:buClr>
              <a:buFont typeface="Wingdings" pitchFamily="2" charset="2"/>
              <a:buChar char="Ø"/>
            </a:pPr>
            <a:r>
              <a:rPr lang="zh-TW" altLang="zh-TW" sz="2000" b="1" u="sng" dirty="0" smtClean="0">
                <a:solidFill>
                  <a:srgbClr val="FF0000"/>
                </a:solidFill>
              </a:rPr>
              <a:t>應於爾後辦理類案注意或改正者</a:t>
            </a:r>
            <a:r>
              <a:rPr lang="zh-TW" altLang="zh-TW" sz="2000" dirty="0" smtClean="0"/>
              <a:t>，</a:t>
            </a:r>
            <a:r>
              <a:rPr lang="zh-TW" altLang="en-US" sz="2000" dirty="0" smtClean="0"/>
              <a:t>需</a:t>
            </a:r>
            <a:r>
              <a:rPr lang="zh-TW" altLang="zh-TW" sz="2000" b="1" u="sng" dirty="0" smtClean="0">
                <a:solidFill>
                  <a:srgbClr val="FF0000"/>
                </a:solidFill>
              </a:rPr>
              <a:t>提具於其他類案業已改正之佐證文件供核</a:t>
            </a:r>
            <a:r>
              <a:rPr lang="zh-TW" altLang="zh-TW" sz="2000" dirty="0" smtClean="0"/>
              <a:t>；倘於改正期限前尚無辦理類案情形者，</a:t>
            </a:r>
            <a:r>
              <a:rPr lang="zh-TW" altLang="en-US" sz="2000" dirty="0" smtClean="0"/>
              <a:t>應</a:t>
            </a:r>
            <a:r>
              <a:rPr lang="zh-TW" altLang="zh-TW" sz="2000" dirty="0" smtClean="0"/>
              <a:t>具體說明其情形。</a:t>
            </a:r>
            <a:endParaRPr lang="en-US" altLang="zh-TW" sz="2000" dirty="0" smtClean="0"/>
          </a:p>
          <a:p>
            <a:pPr eaLnBrk="1" hangingPunct="1">
              <a:spcBef>
                <a:spcPts val="600"/>
              </a:spcBef>
              <a:spcAft>
                <a:spcPts val="600"/>
              </a:spcAft>
              <a:buClr>
                <a:srgbClr val="CC00FF"/>
              </a:buClr>
              <a:buFont typeface="Wingdings" pitchFamily="2" charset="2"/>
              <a:buChar char="Ø"/>
            </a:pPr>
            <a:r>
              <a:rPr lang="zh-TW" altLang="zh-TW" sz="2000" b="1" u="sng" dirty="0" smtClean="0"/>
              <a:t>「招標機關」欄位經相關人員於核章後，</a:t>
            </a:r>
            <a:r>
              <a:rPr lang="zh-TW" altLang="en-US" sz="2000" b="1" u="sng" dirty="0">
                <a:solidFill>
                  <a:srgbClr val="FF0000"/>
                </a:solidFill>
              </a:rPr>
              <a:t>於規定期限前將正本掃描檔以</a:t>
            </a:r>
            <a:r>
              <a:rPr lang="en-US" altLang="zh-TW" sz="2000" b="1" u="sng" dirty="0">
                <a:solidFill>
                  <a:srgbClr val="FF0000"/>
                </a:solidFill>
              </a:rPr>
              <a:t>E-mail</a:t>
            </a:r>
            <a:r>
              <a:rPr lang="zh-TW" altLang="zh-TW" sz="2000" b="1" u="sng" dirty="0">
                <a:solidFill>
                  <a:srgbClr val="FF0000"/>
                </a:solidFill>
              </a:rPr>
              <a:t>或傳真、郵寄方式回傳本小組</a:t>
            </a:r>
            <a:r>
              <a:rPr lang="zh-TW" altLang="zh-TW" sz="2000" dirty="0" smtClean="0"/>
              <a:t>。</a:t>
            </a:r>
            <a:endParaRPr lang="en-US" altLang="zh-TW" sz="2000" dirty="0" smtClean="0"/>
          </a:p>
        </p:txBody>
      </p:sp>
      <p:sp>
        <p:nvSpPr>
          <p:cNvPr id="8" name="投影片編號版面配置區 5"/>
          <p:cNvSpPr>
            <a:spLocks noGrp="1"/>
          </p:cNvSpPr>
          <p:nvPr>
            <p:ph type="sldNum" sz="quarter" idx="12"/>
          </p:nvPr>
        </p:nvSpPr>
        <p:spPr/>
        <p:txBody>
          <a:bodyPr/>
          <a:lstStyle/>
          <a:p>
            <a:pPr>
              <a:defRPr/>
            </a:pPr>
            <a:fld id="{84670F62-982C-4ED0-AE86-A55F30FD61DD}" type="slidenum">
              <a:rPr lang="en-US" altLang="zh-TW"/>
              <a:pPr>
                <a:defRPr/>
              </a:pPr>
              <a:t>16</a:t>
            </a:fld>
            <a:endParaRPr lang="en-US" altLang="zh-TW"/>
          </a:p>
        </p:txBody>
      </p:sp>
      <p:sp>
        <p:nvSpPr>
          <p:cNvPr id="40964" name="Rectangle 3"/>
          <p:cNvSpPr txBox="1">
            <a:spLocks noChangeArrowheads="1"/>
          </p:cNvSpPr>
          <p:nvPr/>
        </p:nvSpPr>
        <p:spPr bwMode="auto">
          <a:xfrm>
            <a:off x="539750" y="506413"/>
            <a:ext cx="5616575" cy="762000"/>
          </a:xfrm>
          <a:prstGeom prst="rect">
            <a:avLst/>
          </a:prstGeom>
          <a:noFill/>
          <a:ln w="9525">
            <a:noFill/>
            <a:miter lim="800000"/>
            <a:headEnd/>
            <a:tailEnd/>
          </a:ln>
        </p:spPr>
        <p:txBody>
          <a:bodyPr/>
          <a:lstStyle/>
          <a:p>
            <a:r>
              <a:rPr kumimoji="0" lang="zh-TW" altLang="en-US" sz="1800" b="1" dirty="0">
                <a:solidFill>
                  <a:srgbClr val="0070C0"/>
                </a:solidFill>
                <a:latin typeface="標楷體" pitchFamily="65" charset="-120"/>
                <a:ea typeface="標楷體" pitchFamily="65" charset="-120"/>
              </a:rPr>
              <a:t>四、稽核小組業務現況</a:t>
            </a:r>
            <a:endParaRPr kumimoji="0" lang="en-US" altLang="zh-TW" sz="1800" b="1" dirty="0">
              <a:solidFill>
                <a:srgbClr val="0070C0"/>
              </a:solidFill>
              <a:latin typeface="標楷體" pitchFamily="65" charset="-120"/>
              <a:ea typeface="標楷體" pitchFamily="65" charset="-120"/>
            </a:endParaRPr>
          </a:p>
          <a:p>
            <a:r>
              <a:rPr lang="zh-TW" altLang="en-US" sz="2800" b="1" dirty="0">
                <a:solidFill>
                  <a:srgbClr val="6600FF"/>
                </a:solidFill>
                <a:latin typeface="標楷體" pitchFamily="65" charset="-120"/>
                <a:ea typeface="標楷體" pitchFamily="65" charset="-120"/>
              </a:rPr>
              <a:t>   </a:t>
            </a:r>
            <a:r>
              <a:rPr lang="en-US" altLang="zh-TW" sz="2400" b="1" dirty="0" smtClean="0">
                <a:solidFill>
                  <a:srgbClr val="6600FF"/>
                </a:solidFill>
                <a:latin typeface="標楷體" pitchFamily="65" charset="-120"/>
                <a:ea typeface="標楷體" pitchFamily="65" charset="-120"/>
              </a:rPr>
              <a:t>-</a:t>
            </a:r>
            <a:r>
              <a:rPr lang="zh-TW" altLang="en-US" sz="2400" b="1" dirty="0" smtClean="0">
                <a:solidFill>
                  <a:srgbClr val="6600FF"/>
                </a:solidFill>
                <a:latin typeface="標楷體" pitchFamily="65" charset="-120"/>
                <a:ea typeface="標楷體" pitchFamily="65" charset="-120"/>
              </a:rPr>
              <a:t>稽核</a:t>
            </a:r>
            <a:r>
              <a:rPr lang="zh-TW" altLang="en-US" sz="2400" b="1" dirty="0">
                <a:solidFill>
                  <a:srgbClr val="6600FF"/>
                </a:solidFill>
                <a:latin typeface="標楷體" pitchFamily="65" charset="-120"/>
                <a:ea typeface="標楷體" pitchFamily="65" charset="-120"/>
              </a:rPr>
              <a:t>缺失改善及</a:t>
            </a:r>
            <a:r>
              <a:rPr lang="zh-TW" altLang="en-US" sz="2400" b="1" dirty="0" smtClean="0">
                <a:solidFill>
                  <a:srgbClr val="6600FF"/>
                </a:solidFill>
                <a:latin typeface="標楷體" pitchFamily="65" charset="-120"/>
                <a:ea typeface="標楷體" pitchFamily="65" charset="-120"/>
              </a:rPr>
              <a:t>追蹤</a:t>
            </a:r>
            <a:r>
              <a:rPr lang="en-US" altLang="zh-TW" sz="2400" b="1" dirty="0" smtClean="0">
                <a:solidFill>
                  <a:srgbClr val="6600FF"/>
                </a:solidFill>
                <a:latin typeface="標楷體" pitchFamily="65" charset="-120"/>
                <a:ea typeface="標楷體" pitchFamily="65" charset="-120"/>
              </a:rPr>
              <a:t>(1/3)</a:t>
            </a:r>
            <a:endParaRPr lang="zh-TW" altLang="en-US" sz="2400" b="1" dirty="0">
              <a:solidFill>
                <a:srgbClr val="6600FF"/>
              </a:solidFill>
              <a:latin typeface="標楷體" pitchFamily="65" charset="-120"/>
              <a:ea typeface="標楷體" pitchFamily="65" charset="-120"/>
            </a:endParaRPr>
          </a:p>
        </p:txBody>
      </p:sp>
      <p:pic>
        <p:nvPicPr>
          <p:cNvPr id="2" name="圖片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876256" y="4620335"/>
            <a:ext cx="1217261" cy="1619661"/>
          </a:xfrm>
          <a:prstGeom prst="rect">
            <a:avLst/>
          </a:prstGeom>
        </p:spPr>
      </p:pic>
      <p:sp>
        <p:nvSpPr>
          <p:cNvPr id="7" name="Text Box 68"/>
          <p:cNvSpPr txBox="1">
            <a:spLocks noChangeArrowheads="1"/>
          </p:cNvSpPr>
          <p:nvPr/>
        </p:nvSpPr>
        <p:spPr bwMode="auto">
          <a:xfrm>
            <a:off x="8359776" y="548852"/>
            <a:ext cx="708848" cy="338554"/>
          </a:xfrm>
          <a:prstGeom prst="rect">
            <a:avLst/>
          </a:prstGeom>
          <a:noFill/>
          <a:ln w="9525">
            <a:noFill/>
            <a:miter lim="800000"/>
            <a:headEnd/>
            <a:tailEnd/>
          </a:ln>
        </p:spPr>
        <p:txBody>
          <a:bodyPr wrap="none">
            <a:spAutoFit/>
          </a:bodyPr>
          <a:lstStyle/>
          <a:p>
            <a:r>
              <a:rPr lang="en-US" altLang="zh-TW" sz="1600" dirty="0" smtClean="0">
                <a:latin typeface="Arial" charset="0"/>
              </a:rPr>
              <a:t>22</a:t>
            </a:r>
            <a:r>
              <a:rPr lang="en-US" altLang="zh-TW" sz="1600" dirty="0" smtClean="0">
                <a:latin typeface="Arial" charset="0"/>
              </a:rPr>
              <a:t>-13</a:t>
            </a:r>
            <a:endParaRPr lang="en-US" altLang="zh-TW" sz="1600" dirty="0">
              <a:latin typeface="Arial" charset="0"/>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4"/>
          <p:cNvSpPr>
            <a:spLocks noGrp="1" noChangeArrowheads="1"/>
          </p:cNvSpPr>
          <p:nvPr>
            <p:ph idx="1"/>
          </p:nvPr>
        </p:nvSpPr>
        <p:spPr>
          <a:xfrm>
            <a:off x="371475" y="1844675"/>
            <a:ext cx="8320088" cy="3889375"/>
          </a:xfrm>
          <a:ln>
            <a:solidFill>
              <a:srgbClr val="00B0F0"/>
            </a:solidFill>
          </a:ln>
        </p:spPr>
        <p:txBody>
          <a:bodyPr/>
          <a:lstStyle/>
          <a:p>
            <a:pPr eaLnBrk="1" hangingPunct="1">
              <a:spcBef>
                <a:spcPts val="600"/>
              </a:spcBef>
              <a:spcAft>
                <a:spcPts val="600"/>
              </a:spcAft>
              <a:buClr>
                <a:srgbClr val="CC00FF"/>
              </a:buClr>
              <a:buFont typeface="Wingdings" pitchFamily="2" charset="2"/>
              <a:buChar char="Ø"/>
              <a:defRPr/>
            </a:pPr>
            <a:r>
              <a:rPr lang="zh-TW" altLang="zh-TW" sz="2000" dirty="0"/>
              <a:t>有特殊原因</a:t>
            </a:r>
            <a:r>
              <a:rPr lang="zh-TW" altLang="zh-TW" sz="2000" b="1" u="sng" dirty="0">
                <a:solidFill>
                  <a:srgbClr val="FF0000"/>
                </a:solidFill>
              </a:rPr>
              <a:t>未能依限回復者</a:t>
            </a:r>
            <a:r>
              <a:rPr lang="zh-TW" altLang="zh-TW" sz="2000" dirty="0"/>
              <a:t>，應詳填「</a:t>
            </a:r>
            <a:r>
              <a:rPr lang="zh-TW" altLang="zh-TW" sz="2000" b="1" u="sng" dirty="0">
                <a:solidFill>
                  <a:srgbClr val="FF0000"/>
                </a:solidFill>
              </a:rPr>
              <a:t>展延回復申請表</a:t>
            </a:r>
            <a:r>
              <a:rPr lang="zh-TW" altLang="zh-TW" sz="2000" dirty="0"/>
              <a:t>」，經機關首長或其授權人核定後回傳本</a:t>
            </a:r>
            <a:r>
              <a:rPr lang="zh-TW" altLang="zh-TW" sz="2000" dirty="0" smtClean="0"/>
              <a:t>小組</a:t>
            </a:r>
            <a:endParaRPr lang="en-US" altLang="zh-TW" sz="2000" dirty="0" smtClean="0"/>
          </a:p>
          <a:p>
            <a:pPr eaLnBrk="1" hangingPunct="1">
              <a:spcBef>
                <a:spcPts val="600"/>
              </a:spcBef>
              <a:spcAft>
                <a:spcPts val="600"/>
              </a:spcAft>
              <a:buClr>
                <a:srgbClr val="CC00FF"/>
              </a:buClr>
              <a:buFont typeface="Wingdings" pitchFamily="2" charset="2"/>
              <a:buChar char="Ø"/>
              <a:defRPr/>
            </a:pPr>
            <a:r>
              <a:rPr lang="zh-TW" altLang="zh-TW" sz="2000" b="1" u="sng" dirty="0" smtClean="0"/>
              <a:t>每一</a:t>
            </a:r>
            <a:r>
              <a:rPr lang="zh-TW" altLang="zh-TW" sz="2000" b="1" u="sng" dirty="0"/>
              <a:t>案件之展延回復申請，除具特殊事由外，以</a:t>
            </a:r>
            <a:r>
              <a:rPr lang="en-US" altLang="zh-TW" sz="2000" b="1" u="sng" dirty="0">
                <a:solidFill>
                  <a:srgbClr val="FF0000"/>
                </a:solidFill>
                <a:latin typeface="Times New Roman" pitchFamily="18" charset="0"/>
                <a:cs typeface="Times New Roman" pitchFamily="18" charset="0"/>
              </a:rPr>
              <a:t>1</a:t>
            </a:r>
            <a:r>
              <a:rPr lang="zh-TW" altLang="zh-TW" sz="2000" b="1" u="sng" dirty="0">
                <a:solidFill>
                  <a:srgbClr val="FF0000"/>
                </a:solidFill>
                <a:latin typeface="Times New Roman" pitchFamily="18" charset="0"/>
                <a:cs typeface="Times New Roman" pitchFamily="18" charset="0"/>
              </a:rPr>
              <a:t>次</a:t>
            </a:r>
            <a:r>
              <a:rPr lang="zh-TW" altLang="zh-TW" sz="2000" b="1" u="sng" dirty="0"/>
              <a:t>為限</a:t>
            </a:r>
            <a:r>
              <a:rPr lang="zh-TW" altLang="zh-TW" sz="2000" dirty="0"/>
              <a:t>。</a:t>
            </a:r>
            <a:endParaRPr lang="en-US" altLang="zh-TW" sz="2000" dirty="0"/>
          </a:p>
          <a:p>
            <a:pPr eaLnBrk="1" hangingPunct="1">
              <a:spcBef>
                <a:spcPts val="600"/>
              </a:spcBef>
              <a:spcAft>
                <a:spcPts val="600"/>
              </a:spcAft>
              <a:buClr>
                <a:srgbClr val="CC00FF"/>
              </a:buClr>
              <a:buFont typeface="Wingdings" pitchFamily="2" charset="2"/>
              <a:buChar char="Ø"/>
              <a:defRPr/>
            </a:pPr>
            <a:r>
              <a:rPr lang="zh-TW" altLang="zh-TW" sz="2000" dirty="0" smtClean="0"/>
              <a:t>依稽核監督結果檢討缺失改善回復</a:t>
            </a:r>
            <a:r>
              <a:rPr lang="zh-TW" altLang="zh-TW" sz="2000" b="1" u="sng" dirty="0" smtClean="0">
                <a:solidFill>
                  <a:srgbClr val="FF0000"/>
                </a:solidFill>
                <a:latin typeface="Times New Roman" pitchFamily="18" charset="0"/>
                <a:cs typeface="Times New Roman" pitchFamily="18" charset="0"/>
              </a:rPr>
              <a:t>以</a:t>
            </a:r>
            <a:r>
              <a:rPr lang="en-US" altLang="zh-TW" sz="2000" b="1" u="sng" dirty="0" smtClean="0">
                <a:solidFill>
                  <a:srgbClr val="FF0000"/>
                </a:solidFill>
                <a:latin typeface="Times New Roman" pitchFamily="18" charset="0"/>
                <a:cs typeface="Times New Roman" pitchFamily="18" charset="0"/>
              </a:rPr>
              <a:t>3</a:t>
            </a:r>
            <a:r>
              <a:rPr lang="zh-TW" altLang="zh-TW" sz="2000" b="1" u="sng" dirty="0" smtClean="0">
                <a:solidFill>
                  <a:srgbClr val="FF0000"/>
                </a:solidFill>
                <a:latin typeface="Times New Roman" pitchFamily="18" charset="0"/>
                <a:cs typeface="Times New Roman" pitchFamily="18" charset="0"/>
              </a:rPr>
              <a:t>次</a:t>
            </a:r>
            <a:r>
              <a:rPr lang="zh-TW" altLang="zh-TW" sz="2000" dirty="0" smtClean="0"/>
              <a:t>為原則，改善回復情形達</a:t>
            </a:r>
            <a:r>
              <a:rPr lang="en-US" altLang="zh-TW" sz="2000" dirty="0" smtClean="0">
                <a:latin typeface="Times New Roman" pitchFamily="18" charset="0"/>
                <a:cs typeface="Times New Roman" pitchFamily="18" charset="0"/>
              </a:rPr>
              <a:t>3</a:t>
            </a:r>
            <a:r>
              <a:rPr lang="zh-TW" altLang="zh-TW" sz="2000" dirty="0" smtClean="0"/>
              <a:t>次，</a:t>
            </a:r>
            <a:r>
              <a:rPr lang="zh-TW" altLang="zh-TW" sz="2000" b="1" u="sng" dirty="0" smtClean="0"/>
              <a:t>仍</a:t>
            </a:r>
            <a:r>
              <a:rPr lang="zh-TW" altLang="zh-TW" sz="2000" b="1" u="sng" dirty="0"/>
              <a:t>未能完成改正結案</a:t>
            </a:r>
            <a:r>
              <a:rPr lang="zh-TW" altLang="zh-TW" sz="2000" b="1" u="sng" dirty="0" smtClean="0"/>
              <a:t>者</a:t>
            </a:r>
            <a:r>
              <a:rPr lang="en-US" altLang="zh-TW" sz="2000" b="1" u="sng" dirty="0" smtClean="0"/>
              <a:t>:</a:t>
            </a:r>
          </a:p>
          <a:p>
            <a:pPr eaLnBrk="1" hangingPunct="1">
              <a:spcBef>
                <a:spcPts val="600"/>
              </a:spcBef>
              <a:spcAft>
                <a:spcPts val="600"/>
              </a:spcAft>
              <a:buClr>
                <a:srgbClr val="CC00FF"/>
              </a:buClr>
              <a:buFont typeface="Wingdings" pitchFamily="2" charset="2"/>
              <a:buChar char="Ø"/>
              <a:defRPr/>
            </a:pPr>
            <a:r>
              <a:rPr lang="zh-TW" altLang="zh-TW" sz="2000" b="1" u="sng" dirty="0" smtClean="0">
                <a:solidFill>
                  <a:srgbClr val="FF0000"/>
                </a:solidFill>
              </a:rPr>
              <a:t>專案稽核</a:t>
            </a:r>
            <a:r>
              <a:rPr lang="zh-TW" altLang="en-US" sz="2000" b="1" u="sng" dirty="0" smtClean="0">
                <a:solidFill>
                  <a:srgbClr val="FF0000"/>
                </a:solidFill>
              </a:rPr>
              <a:t> </a:t>
            </a:r>
            <a:r>
              <a:rPr lang="en-US" altLang="zh-TW" sz="2000" b="1" u="sng" dirty="0" smtClean="0">
                <a:solidFill>
                  <a:srgbClr val="FF0000"/>
                </a:solidFill>
              </a:rPr>
              <a:t>:</a:t>
            </a:r>
            <a:r>
              <a:rPr lang="zh-TW" altLang="en-US" sz="2000" b="1" u="sng" dirty="0" smtClean="0">
                <a:solidFill>
                  <a:srgbClr val="FF0000"/>
                </a:solidFill>
              </a:rPr>
              <a:t> </a:t>
            </a:r>
            <a:r>
              <a:rPr lang="zh-TW" altLang="zh-TW" sz="2000" b="1" u="sng" dirty="0" smtClean="0"/>
              <a:t>應</a:t>
            </a:r>
            <a:r>
              <a:rPr lang="zh-TW" altLang="zh-TW" sz="2000" b="1" u="sng" dirty="0"/>
              <a:t>由各該受稽核監督機關</a:t>
            </a:r>
            <a:r>
              <a:rPr lang="zh-TW" altLang="zh-TW" sz="2000" b="1" u="sng" dirty="0" smtClean="0"/>
              <a:t>（</a:t>
            </a:r>
            <a:r>
              <a:rPr lang="zh-TW" altLang="en-US" sz="2000" b="1" u="sng" dirty="0"/>
              <a:t>構</a:t>
            </a:r>
            <a:r>
              <a:rPr lang="zh-TW" altLang="zh-TW" sz="2000" b="1" u="sng" dirty="0" smtClean="0"/>
              <a:t>）</a:t>
            </a:r>
            <a:r>
              <a:rPr lang="zh-TW" altLang="zh-TW" sz="2000" b="1" u="sng" dirty="0"/>
              <a:t>派員列席本小組會議</a:t>
            </a:r>
            <a:r>
              <a:rPr lang="zh-TW" altLang="zh-TW" sz="2000" b="1" u="sng" dirty="0" smtClean="0"/>
              <a:t>說明</a:t>
            </a:r>
            <a:endParaRPr lang="en-US" altLang="zh-TW" sz="2000" b="1" u="sng" dirty="0" smtClean="0"/>
          </a:p>
          <a:p>
            <a:pPr marL="0" indent="0" eaLnBrk="1" hangingPunct="1">
              <a:spcBef>
                <a:spcPts val="600"/>
              </a:spcBef>
              <a:spcAft>
                <a:spcPts val="600"/>
              </a:spcAft>
              <a:buClr>
                <a:srgbClr val="CC00FF"/>
              </a:buClr>
              <a:buFont typeface="Wingdings 2" pitchFamily="18" charset="2"/>
              <a:buNone/>
              <a:defRPr/>
            </a:pPr>
            <a:r>
              <a:rPr lang="zh-TW" altLang="en-US" sz="2000" b="1" dirty="0"/>
              <a:t> </a:t>
            </a:r>
            <a:r>
              <a:rPr lang="zh-TW" altLang="en-US" sz="2000" b="1" dirty="0" smtClean="0"/>
              <a:t>                        </a:t>
            </a:r>
            <a:r>
              <a:rPr lang="zh-TW" altLang="zh-TW" sz="2000" b="1" dirty="0" smtClean="0"/>
              <a:t>其</a:t>
            </a:r>
            <a:r>
              <a:rPr lang="zh-TW" altLang="zh-TW" sz="2000" b="1" u="sng" dirty="0"/>
              <a:t>原因、缺失改善辦理進度及情形</a:t>
            </a:r>
            <a:r>
              <a:rPr lang="zh-TW" altLang="zh-TW" sz="2000" dirty="0" smtClean="0"/>
              <a:t>；</a:t>
            </a:r>
            <a:endParaRPr lang="en-US" altLang="zh-TW" sz="2000" dirty="0" smtClean="0"/>
          </a:p>
          <a:p>
            <a:pPr eaLnBrk="1" hangingPunct="1">
              <a:spcBef>
                <a:spcPts val="600"/>
              </a:spcBef>
              <a:spcAft>
                <a:spcPts val="600"/>
              </a:spcAft>
              <a:buClr>
                <a:srgbClr val="CC00FF"/>
              </a:buClr>
              <a:buFont typeface="Wingdings" pitchFamily="2" charset="2"/>
              <a:buChar char="Ø"/>
              <a:defRPr/>
            </a:pPr>
            <a:r>
              <a:rPr lang="zh-TW" altLang="zh-TW" sz="2000" b="1" u="sng" dirty="0">
                <a:solidFill>
                  <a:srgbClr val="FF0000"/>
                </a:solidFill>
              </a:rPr>
              <a:t>書面稽核</a:t>
            </a:r>
            <a:r>
              <a:rPr lang="zh-TW" altLang="en-US" sz="2000" b="1" u="sng" dirty="0">
                <a:solidFill>
                  <a:srgbClr val="FF0000"/>
                </a:solidFill>
              </a:rPr>
              <a:t> </a:t>
            </a:r>
            <a:r>
              <a:rPr lang="en-US" altLang="zh-TW" sz="2000" b="1" u="sng" dirty="0">
                <a:solidFill>
                  <a:srgbClr val="FF0000"/>
                </a:solidFill>
              </a:rPr>
              <a:t>:</a:t>
            </a:r>
            <a:r>
              <a:rPr lang="zh-TW" altLang="en-US" sz="2000" b="1" u="sng" dirty="0">
                <a:solidFill>
                  <a:srgbClr val="FF0000"/>
                </a:solidFill>
              </a:rPr>
              <a:t> </a:t>
            </a:r>
            <a:r>
              <a:rPr lang="zh-TW" altLang="zh-TW" sz="2000" dirty="0" smtClean="0"/>
              <a:t>必要</a:t>
            </a:r>
            <a:r>
              <a:rPr lang="zh-TW" altLang="zh-TW" sz="2000" dirty="0"/>
              <a:t>時亦得通知該受稽核機關</a:t>
            </a:r>
            <a:r>
              <a:rPr lang="zh-TW" altLang="zh-TW" sz="2000" dirty="0" smtClean="0"/>
              <a:t>（</a:t>
            </a:r>
            <a:r>
              <a:rPr lang="zh-TW" altLang="en-US" sz="2000" dirty="0" smtClean="0"/>
              <a:t>構</a:t>
            </a:r>
            <a:r>
              <a:rPr lang="zh-TW" altLang="zh-TW" sz="2000" dirty="0" smtClean="0"/>
              <a:t>）</a:t>
            </a:r>
            <a:r>
              <a:rPr lang="zh-TW" altLang="zh-TW" sz="2000" dirty="0"/>
              <a:t>派員列席本小組</a:t>
            </a:r>
            <a:r>
              <a:rPr lang="zh-TW" altLang="zh-TW" sz="2000" dirty="0" smtClean="0"/>
              <a:t>會議</a:t>
            </a:r>
            <a:r>
              <a:rPr lang="zh-TW" altLang="en-US" sz="2000" dirty="0" smtClean="0"/>
              <a:t> </a:t>
            </a:r>
            <a:endParaRPr lang="en-US" altLang="zh-TW" sz="2000" dirty="0" smtClean="0"/>
          </a:p>
          <a:p>
            <a:pPr marL="0" indent="0" eaLnBrk="1" hangingPunct="1">
              <a:spcBef>
                <a:spcPts val="600"/>
              </a:spcBef>
              <a:spcAft>
                <a:spcPts val="600"/>
              </a:spcAft>
              <a:buClr>
                <a:srgbClr val="CC00FF"/>
              </a:buClr>
              <a:buFont typeface="Wingdings 2" pitchFamily="18" charset="2"/>
              <a:buNone/>
              <a:defRPr/>
            </a:pPr>
            <a:r>
              <a:rPr lang="zh-TW" altLang="en-US" sz="2000" dirty="0" smtClean="0"/>
              <a:t>                        </a:t>
            </a:r>
            <a:r>
              <a:rPr lang="zh-TW" altLang="zh-TW" sz="2000" dirty="0" smtClean="0"/>
              <a:t>說明。</a:t>
            </a:r>
            <a:endParaRPr lang="en-US" altLang="zh-TW" sz="2000" dirty="0" smtClean="0"/>
          </a:p>
          <a:p>
            <a:pPr eaLnBrk="1" hangingPunct="1">
              <a:spcBef>
                <a:spcPts val="600"/>
              </a:spcBef>
              <a:buClr>
                <a:srgbClr val="CC00FF"/>
              </a:buClr>
              <a:buFont typeface="Wingdings" pitchFamily="2" charset="2"/>
              <a:buChar char="Ø"/>
              <a:defRPr/>
            </a:pPr>
            <a:endParaRPr lang="en-US" altLang="zh-TW" sz="2000" dirty="0" smtClean="0"/>
          </a:p>
          <a:p>
            <a:pPr eaLnBrk="1" hangingPunct="1">
              <a:spcBef>
                <a:spcPts val="600"/>
              </a:spcBef>
              <a:buClr>
                <a:srgbClr val="CC00FF"/>
              </a:buClr>
              <a:buFont typeface="Wingdings" pitchFamily="2" charset="2"/>
              <a:buChar char="Ø"/>
              <a:defRPr/>
            </a:pPr>
            <a:endParaRPr lang="en-US" altLang="zh-TW" sz="2000" dirty="0" smtClean="0"/>
          </a:p>
          <a:p>
            <a:pPr marL="0" indent="0" eaLnBrk="1" hangingPunct="1">
              <a:spcBef>
                <a:spcPts val="600"/>
              </a:spcBef>
              <a:buClr>
                <a:srgbClr val="CC00FF"/>
              </a:buClr>
              <a:buFont typeface="Wingdings 2" pitchFamily="18" charset="2"/>
              <a:buNone/>
              <a:defRPr/>
            </a:pPr>
            <a:endParaRPr lang="zh-TW" altLang="zh-TW" sz="2000" dirty="0" smtClean="0"/>
          </a:p>
          <a:p>
            <a:pPr eaLnBrk="1" hangingPunct="1">
              <a:spcBef>
                <a:spcPts val="600"/>
              </a:spcBef>
              <a:buClr>
                <a:srgbClr val="CC00FF"/>
              </a:buClr>
              <a:buFont typeface="Wingdings" pitchFamily="2" charset="2"/>
              <a:buChar char="Ø"/>
              <a:defRPr/>
            </a:pPr>
            <a:endParaRPr lang="zh-TW" altLang="en-US" sz="2000" b="1" dirty="0" smtClean="0">
              <a:latin typeface="標楷體" pitchFamily="65" charset="-120"/>
            </a:endParaRPr>
          </a:p>
        </p:txBody>
      </p:sp>
      <p:sp>
        <p:nvSpPr>
          <p:cNvPr id="8" name="投影片編號版面配置區 5"/>
          <p:cNvSpPr>
            <a:spLocks noGrp="1"/>
          </p:cNvSpPr>
          <p:nvPr>
            <p:ph type="sldNum" sz="quarter" idx="12"/>
          </p:nvPr>
        </p:nvSpPr>
        <p:spPr/>
        <p:txBody>
          <a:bodyPr/>
          <a:lstStyle/>
          <a:p>
            <a:pPr>
              <a:defRPr/>
            </a:pPr>
            <a:fld id="{69B78D57-1966-45FA-917C-667E22202153}" type="slidenum">
              <a:rPr lang="en-US" altLang="zh-TW"/>
              <a:pPr>
                <a:defRPr/>
              </a:pPr>
              <a:t>17</a:t>
            </a:fld>
            <a:endParaRPr lang="en-US" altLang="zh-TW"/>
          </a:p>
        </p:txBody>
      </p:sp>
      <p:sp>
        <p:nvSpPr>
          <p:cNvPr id="41988" name="Rectangle 3"/>
          <p:cNvSpPr txBox="1">
            <a:spLocks noChangeArrowheads="1"/>
          </p:cNvSpPr>
          <p:nvPr/>
        </p:nvSpPr>
        <p:spPr bwMode="auto">
          <a:xfrm>
            <a:off x="539750" y="469900"/>
            <a:ext cx="4608513" cy="703263"/>
          </a:xfrm>
          <a:prstGeom prst="rect">
            <a:avLst/>
          </a:prstGeom>
          <a:noFill/>
          <a:ln w="9525">
            <a:noFill/>
            <a:miter lim="800000"/>
            <a:headEnd/>
            <a:tailEnd/>
          </a:ln>
        </p:spPr>
        <p:txBody>
          <a:bodyPr/>
          <a:lstStyle/>
          <a:p>
            <a:r>
              <a:rPr kumimoji="0" lang="zh-TW" altLang="en-US" sz="1800" b="1" dirty="0">
                <a:solidFill>
                  <a:srgbClr val="0070C0"/>
                </a:solidFill>
                <a:latin typeface="標楷體" pitchFamily="65" charset="-120"/>
                <a:ea typeface="標楷體" pitchFamily="65" charset="-120"/>
              </a:rPr>
              <a:t>四、稽核小組業務現況</a:t>
            </a:r>
            <a:endParaRPr kumimoji="0" lang="en-US" altLang="zh-TW" sz="1800" b="1" dirty="0">
              <a:solidFill>
                <a:srgbClr val="0070C0"/>
              </a:solidFill>
              <a:latin typeface="標楷體" pitchFamily="65" charset="-120"/>
              <a:ea typeface="標楷體" pitchFamily="65" charset="-120"/>
            </a:endParaRPr>
          </a:p>
          <a:p>
            <a:r>
              <a:rPr lang="zh-TW" altLang="en-US" sz="2400" b="1" dirty="0">
                <a:solidFill>
                  <a:srgbClr val="6600FF"/>
                </a:solidFill>
                <a:latin typeface="標楷體" pitchFamily="65" charset="-120"/>
                <a:ea typeface="標楷體" pitchFamily="65" charset="-120"/>
              </a:rPr>
              <a:t>   </a:t>
            </a:r>
            <a:r>
              <a:rPr lang="en-US" altLang="zh-TW" sz="2400" b="1" dirty="0" smtClean="0">
                <a:solidFill>
                  <a:srgbClr val="6600FF"/>
                </a:solidFill>
                <a:latin typeface="標楷體" pitchFamily="65" charset="-120"/>
                <a:ea typeface="標楷體" pitchFamily="65" charset="-120"/>
              </a:rPr>
              <a:t>-</a:t>
            </a:r>
            <a:r>
              <a:rPr lang="zh-TW" altLang="en-US" sz="2400" b="1" dirty="0" smtClean="0">
                <a:solidFill>
                  <a:srgbClr val="6600FF"/>
                </a:solidFill>
                <a:latin typeface="標楷體" pitchFamily="65" charset="-120"/>
                <a:ea typeface="標楷體" pitchFamily="65" charset="-120"/>
              </a:rPr>
              <a:t>稽核</a:t>
            </a:r>
            <a:r>
              <a:rPr lang="zh-TW" altLang="en-US" sz="2400" b="1" dirty="0">
                <a:solidFill>
                  <a:srgbClr val="6600FF"/>
                </a:solidFill>
                <a:latin typeface="標楷體" pitchFamily="65" charset="-120"/>
                <a:ea typeface="標楷體" pitchFamily="65" charset="-120"/>
              </a:rPr>
              <a:t>缺失改善及追蹤</a:t>
            </a:r>
            <a:r>
              <a:rPr lang="en-US" altLang="zh-TW" sz="2400" b="1" dirty="0" smtClean="0">
                <a:solidFill>
                  <a:srgbClr val="6600FF"/>
                </a:solidFill>
                <a:latin typeface="標楷體" pitchFamily="65" charset="-120"/>
                <a:ea typeface="標楷體" pitchFamily="65" charset="-120"/>
              </a:rPr>
              <a:t>(2/3</a:t>
            </a:r>
            <a:r>
              <a:rPr lang="en-US" altLang="zh-TW" sz="2400" b="1" dirty="0">
                <a:solidFill>
                  <a:srgbClr val="6600FF"/>
                </a:solidFill>
                <a:latin typeface="標楷體" pitchFamily="65" charset="-120"/>
                <a:ea typeface="標楷體" pitchFamily="65" charset="-120"/>
              </a:rPr>
              <a:t>)</a:t>
            </a:r>
            <a:endParaRPr lang="zh-TW" altLang="en-US" sz="2400" b="1" dirty="0">
              <a:solidFill>
                <a:srgbClr val="6600FF"/>
              </a:solidFill>
              <a:latin typeface="標楷體" pitchFamily="65" charset="-120"/>
              <a:ea typeface="標楷體" pitchFamily="65" charset="-120"/>
            </a:endParaRPr>
          </a:p>
        </p:txBody>
      </p:sp>
      <p:pic>
        <p:nvPicPr>
          <p:cNvPr id="41989" name="圖片 5"/>
          <p:cNvPicPr>
            <a:picLocks noChangeAspect="1"/>
          </p:cNvPicPr>
          <p:nvPr/>
        </p:nvPicPr>
        <p:blipFill>
          <a:blip r:embed="rId2"/>
          <a:srcRect/>
          <a:stretch>
            <a:fillRect/>
          </a:stretch>
        </p:blipFill>
        <p:spPr bwMode="auto">
          <a:xfrm>
            <a:off x="0" y="6165850"/>
            <a:ext cx="9144000" cy="287338"/>
          </a:xfrm>
          <a:prstGeom prst="rect">
            <a:avLst/>
          </a:prstGeom>
          <a:noFill/>
          <a:ln w="9525">
            <a:noFill/>
            <a:miter lim="800000"/>
            <a:headEnd/>
            <a:tailEnd/>
          </a:ln>
        </p:spPr>
      </p:pic>
      <p:sp>
        <p:nvSpPr>
          <p:cNvPr id="7" name="Text Box 68"/>
          <p:cNvSpPr txBox="1">
            <a:spLocks noChangeArrowheads="1"/>
          </p:cNvSpPr>
          <p:nvPr/>
        </p:nvSpPr>
        <p:spPr bwMode="auto">
          <a:xfrm>
            <a:off x="8359776" y="548852"/>
            <a:ext cx="708848" cy="338554"/>
          </a:xfrm>
          <a:prstGeom prst="rect">
            <a:avLst/>
          </a:prstGeom>
          <a:noFill/>
          <a:ln w="9525">
            <a:noFill/>
            <a:miter lim="800000"/>
            <a:headEnd/>
            <a:tailEnd/>
          </a:ln>
        </p:spPr>
        <p:txBody>
          <a:bodyPr wrap="none">
            <a:spAutoFit/>
          </a:bodyPr>
          <a:lstStyle/>
          <a:p>
            <a:r>
              <a:rPr lang="en-US" altLang="zh-TW" sz="1600" dirty="0" smtClean="0">
                <a:latin typeface="Arial" charset="0"/>
              </a:rPr>
              <a:t>22</a:t>
            </a:r>
            <a:r>
              <a:rPr lang="en-US" altLang="zh-TW" sz="1600" dirty="0" smtClean="0">
                <a:latin typeface="Arial" charset="0"/>
              </a:rPr>
              <a:t>-14</a:t>
            </a:r>
            <a:endParaRPr lang="en-US" altLang="zh-TW" sz="1600" dirty="0">
              <a:latin typeface="Arial" charset="0"/>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投影片編號版面配置區 5"/>
          <p:cNvSpPr>
            <a:spLocks noGrp="1"/>
          </p:cNvSpPr>
          <p:nvPr>
            <p:ph type="sldNum" sz="quarter" idx="12"/>
          </p:nvPr>
        </p:nvSpPr>
        <p:spPr/>
        <p:txBody>
          <a:bodyPr/>
          <a:lstStyle/>
          <a:p>
            <a:pPr>
              <a:defRPr/>
            </a:pPr>
            <a:fld id="{69C2D20A-7842-4E84-99B9-1F4C39B9C585}" type="slidenum">
              <a:rPr lang="en-US" altLang="zh-TW"/>
              <a:pPr>
                <a:defRPr/>
              </a:pPr>
              <a:t>18</a:t>
            </a:fld>
            <a:endParaRPr lang="en-US" altLang="zh-TW"/>
          </a:p>
        </p:txBody>
      </p:sp>
      <p:sp>
        <p:nvSpPr>
          <p:cNvPr id="43010" name="Rectangle 3"/>
          <p:cNvSpPr txBox="1">
            <a:spLocks noChangeArrowheads="1"/>
          </p:cNvSpPr>
          <p:nvPr/>
        </p:nvSpPr>
        <p:spPr bwMode="auto">
          <a:xfrm>
            <a:off x="539750" y="469900"/>
            <a:ext cx="4752975" cy="703263"/>
          </a:xfrm>
          <a:prstGeom prst="rect">
            <a:avLst/>
          </a:prstGeom>
          <a:noFill/>
          <a:ln w="9525">
            <a:noFill/>
            <a:miter lim="800000"/>
            <a:headEnd/>
            <a:tailEnd/>
          </a:ln>
        </p:spPr>
        <p:txBody>
          <a:bodyPr/>
          <a:lstStyle/>
          <a:p>
            <a:r>
              <a:rPr kumimoji="0" lang="zh-TW" altLang="en-US" sz="1800" b="1" dirty="0">
                <a:solidFill>
                  <a:srgbClr val="0070C0"/>
                </a:solidFill>
                <a:latin typeface="標楷體" pitchFamily="65" charset="-120"/>
                <a:ea typeface="標楷體" pitchFamily="65" charset="-120"/>
              </a:rPr>
              <a:t>四、稽核小組業務現況</a:t>
            </a:r>
            <a:endParaRPr kumimoji="0" lang="en-US" altLang="zh-TW" sz="1800" b="1" dirty="0">
              <a:solidFill>
                <a:srgbClr val="0070C0"/>
              </a:solidFill>
              <a:latin typeface="標楷體" pitchFamily="65" charset="-120"/>
              <a:ea typeface="標楷體" pitchFamily="65" charset="-120"/>
            </a:endParaRPr>
          </a:p>
          <a:p>
            <a:r>
              <a:rPr lang="zh-TW" altLang="en-US" sz="2800" b="1" dirty="0">
                <a:solidFill>
                  <a:srgbClr val="6600FF"/>
                </a:solidFill>
                <a:latin typeface="標楷體" pitchFamily="65" charset="-120"/>
                <a:ea typeface="標楷體" pitchFamily="65" charset="-120"/>
              </a:rPr>
              <a:t>   </a:t>
            </a:r>
            <a:r>
              <a:rPr lang="en-US" altLang="zh-TW" sz="2400" b="1" dirty="0" smtClean="0">
                <a:solidFill>
                  <a:srgbClr val="6600FF"/>
                </a:solidFill>
                <a:latin typeface="標楷體" pitchFamily="65" charset="-120"/>
                <a:ea typeface="標楷體" pitchFamily="65" charset="-120"/>
              </a:rPr>
              <a:t>-</a:t>
            </a:r>
            <a:r>
              <a:rPr lang="zh-TW" altLang="en-US" sz="2400" b="1" dirty="0" smtClean="0">
                <a:solidFill>
                  <a:srgbClr val="6600FF"/>
                </a:solidFill>
                <a:latin typeface="標楷體" pitchFamily="65" charset="-120"/>
                <a:ea typeface="標楷體" pitchFamily="65" charset="-120"/>
              </a:rPr>
              <a:t>稽核</a:t>
            </a:r>
            <a:r>
              <a:rPr lang="zh-TW" altLang="en-US" sz="2400" b="1" dirty="0">
                <a:solidFill>
                  <a:srgbClr val="6600FF"/>
                </a:solidFill>
                <a:latin typeface="標楷體" pitchFamily="65" charset="-120"/>
                <a:ea typeface="標楷體" pitchFamily="65" charset="-120"/>
              </a:rPr>
              <a:t>缺失改善及追蹤</a:t>
            </a:r>
            <a:r>
              <a:rPr lang="en-US" altLang="zh-TW" sz="2400" b="1" dirty="0" smtClean="0">
                <a:solidFill>
                  <a:srgbClr val="6600FF"/>
                </a:solidFill>
                <a:latin typeface="標楷體" pitchFamily="65" charset="-120"/>
                <a:ea typeface="標楷體" pitchFamily="65" charset="-120"/>
              </a:rPr>
              <a:t>(3/3</a:t>
            </a:r>
            <a:r>
              <a:rPr lang="en-US" altLang="zh-TW" sz="2400" b="1" dirty="0">
                <a:solidFill>
                  <a:srgbClr val="6600FF"/>
                </a:solidFill>
                <a:latin typeface="標楷體" pitchFamily="65" charset="-120"/>
                <a:ea typeface="標楷體" pitchFamily="65" charset="-120"/>
              </a:rPr>
              <a:t>)</a:t>
            </a:r>
            <a:endParaRPr lang="zh-TW" altLang="en-US" sz="2400" b="1" dirty="0">
              <a:solidFill>
                <a:srgbClr val="6600FF"/>
              </a:solidFill>
              <a:latin typeface="標楷體" pitchFamily="65" charset="-120"/>
              <a:ea typeface="標楷體" pitchFamily="65" charset="-120"/>
            </a:endParaRPr>
          </a:p>
        </p:txBody>
      </p:sp>
      <p:sp>
        <p:nvSpPr>
          <p:cNvPr id="43011" name="Rectangle 3"/>
          <p:cNvSpPr>
            <a:spLocks noGrp="1" noChangeArrowheads="1"/>
          </p:cNvSpPr>
          <p:nvPr>
            <p:ph idx="1"/>
          </p:nvPr>
        </p:nvSpPr>
        <p:spPr>
          <a:xfrm>
            <a:off x="525542" y="1412777"/>
            <a:ext cx="8065715" cy="3960440"/>
          </a:xfrm>
          <a:ln>
            <a:solidFill>
              <a:srgbClr val="00B0F0"/>
            </a:solidFill>
          </a:ln>
        </p:spPr>
        <p:txBody>
          <a:bodyPr/>
          <a:lstStyle/>
          <a:p>
            <a:pPr marL="180975" indent="-180975" eaLnBrk="1" hangingPunct="1">
              <a:spcBef>
                <a:spcPts val="600"/>
              </a:spcBef>
              <a:buFont typeface="Wingdings" pitchFamily="2" charset="2"/>
              <a:buChar char="Ø"/>
            </a:pPr>
            <a:r>
              <a:rPr lang="zh-TW" altLang="en-US" sz="2000" b="1" dirty="0" smtClean="0"/>
              <a:t>每月定期召開稽核小組會議，追蹤歷次稽核案件受稽核機關</a:t>
            </a:r>
            <a:r>
              <a:rPr lang="en-US" altLang="zh-TW" sz="2000" b="1" dirty="0" smtClean="0"/>
              <a:t>(</a:t>
            </a:r>
            <a:r>
              <a:rPr lang="zh-TW" altLang="en-US" sz="2000" b="1" dirty="0" smtClean="0"/>
              <a:t>構</a:t>
            </a:r>
            <a:r>
              <a:rPr lang="en-US" altLang="zh-TW" sz="2000" b="1" dirty="0" smtClean="0"/>
              <a:t>)</a:t>
            </a:r>
            <a:r>
              <a:rPr lang="zh-TW" altLang="en-US" sz="2000" b="1" dirty="0" smtClean="0"/>
              <a:t>缺失改善情形</a:t>
            </a:r>
            <a:r>
              <a:rPr lang="zh-TW" altLang="en-US" sz="2000" b="1" dirty="0" smtClean="0"/>
              <a:t>。</a:t>
            </a:r>
            <a:endParaRPr lang="en-US" altLang="zh-TW" sz="2000" b="1" dirty="0"/>
          </a:p>
          <a:p>
            <a:pPr marL="180975" indent="-180975" eaLnBrk="1" hangingPunct="1">
              <a:spcBef>
                <a:spcPts val="600"/>
              </a:spcBef>
              <a:buFont typeface="Wingdings" pitchFamily="2" charset="2"/>
              <a:buChar char="Ø"/>
            </a:pPr>
            <a:r>
              <a:rPr lang="zh-TW" altLang="en-US" sz="2000" b="1" u="sng" dirty="0" smtClean="0"/>
              <a:t>依</a:t>
            </a:r>
            <a:r>
              <a:rPr lang="zh-TW" altLang="en-US" sz="2000" b="1" u="sng" dirty="0" smtClean="0"/>
              <a:t>稽核監督結果加強受稽核</a:t>
            </a:r>
            <a:r>
              <a:rPr lang="zh-TW" altLang="en-US" sz="2000" b="1" u="sng" dirty="0"/>
              <a:t>機關</a:t>
            </a:r>
            <a:r>
              <a:rPr lang="en-US" altLang="zh-TW" sz="2000" b="1" u="sng" dirty="0"/>
              <a:t>(</a:t>
            </a:r>
            <a:r>
              <a:rPr lang="zh-TW" altLang="en-US" sz="2000" b="1" u="sng" dirty="0"/>
              <a:t>構</a:t>
            </a:r>
            <a:r>
              <a:rPr lang="en-US" altLang="zh-TW" sz="2000" b="1" u="sng" dirty="0"/>
              <a:t>)</a:t>
            </a:r>
            <a:r>
              <a:rPr lang="zh-TW" altLang="en-US" sz="2000" b="1" u="sng" dirty="0"/>
              <a:t>缺失</a:t>
            </a:r>
            <a:r>
              <a:rPr lang="zh-TW" altLang="en-US" sz="2000" b="1" u="sng" dirty="0" smtClean="0"/>
              <a:t>改善及時效之追蹤管制 </a:t>
            </a:r>
            <a:r>
              <a:rPr lang="zh-TW" altLang="en-US" sz="2000" b="1" u="sng" dirty="0" smtClean="0"/>
              <a:t>：</a:t>
            </a:r>
            <a:endParaRPr lang="en-US" altLang="zh-TW" sz="2000" b="1" u="sng" dirty="0"/>
          </a:p>
          <a:p>
            <a:pPr marL="0" indent="0" eaLnBrk="1" hangingPunct="1">
              <a:spcBef>
                <a:spcPts val="600"/>
              </a:spcBef>
              <a:buNone/>
            </a:pPr>
            <a:r>
              <a:rPr lang="zh-TW" altLang="en-US" sz="2000" b="1" dirty="0" smtClean="0">
                <a:latin typeface="Times New Roman" pitchFamily="18" charset="0"/>
                <a:cs typeface="Times New Roman" pitchFamily="18" charset="0"/>
              </a:rPr>
              <a:t>    </a:t>
            </a:r>
            <a:r>
              <a:rPr lang="en-US" altLang="zh-TW" sz="2000" b="1" dirty="0" smtClean="0">
                <a:latin typeface="Times New Roman" pitchFamily="18" charset="0"/>
                <a:cs typeface="Times New Roman" pitchFamily="18" charset="0"/>
              </a:rPr>
              <a:t>1.</a:t>
            </a:r>
            <a:r>
              <a:rPr lang="zh-TW" altLang="en-US" sz="2000" b="1" dirty="0" smtClean="0">
                <a:latin typeface="Times New Roman" pitchFamily="18" charset="0"/>
                <a:cs typeface="Times New Roman" pitchFamily="18" charset="0"/>
              </a:rPr>
              <a:t> 受稽核機關</a:t>
            </a:r>
            <a:r>
              <a:rPr lang="en-US" altLang="zh-TW" sz="2000" b="1" dirty="0" smtClean="0"/>
              <a:t>(</a:t>
            </a:r>
            <a:r>
              <a:rPr lang="zh-TW" altLang="en-US" sz="2000" b="1" dirty="0" smtClean="0"/>
              <a:t>構</a:t>
            </a:r>
            <a:r>
              <a:rPr lang="en-US" altLang="zh-TW" sz="2000" b="1" dirty="0" smtClean="0"/>
              <a:t>)</a:t>
            </a:r>
            <a:r>
              <a:rPr lang="zh-TW" altLang="en-US" sz="2000" b="1" dirty="0" smtClean="0">
                <a:latin typeface="Times New Roman" pitchFamily="18" charset="0"/>
                <a:cs typeface="Times New Roman" pitchFamily="18" charset="0"/>
              </a:rPr>
              <a:t>應於接獲稽核稽核結果後</a:t>
            </a:r>
            <a:r>
              <a:rPr lang="en-US" altLang="zh-TW" sz="2000" b="1" u="sng" dirty="0" smtClean="0">
                <a:solidFill>
                  <a:srgbClr val="FF0000"/>
                </a:solidFill>
                <a:latin typeface="Times New Roman" pitchFamily="18" charset="0"/>
                <a:cs typeface="Times New Roman" pitchFamily="18" charset="0"/>
              </a:rPr>
              <a:t>14</a:t>
            </a:r>
            <a:r>
              <a:rPr lang="zh-TW" altLang="en-US" sz="2000" b="1" u="sng" dirty="0" smtClean="0">
                <a:solidFill>
                  <a:srgbClr val="FF0000"/>
                </a:solidFill>
                <a:latin typeface="Times New Roman" pitchFamily="18" charset="0"/>
                <a:cs typeface="Times New Roman" pitchFamily="18" charset="0"/>
              </a:rPr>
              <a:t>日內</a:t>
            </a:r>
            <a:r>
              <a:rPr lang="zh-TW" altLang="en-US" sz="2000" b="1" dirty="0" smtClean="0">
                <a:latin typeface="Times New Roman" pitchFamily="18" charset="0"/>
                <a:cs typeface="Times New Roman" pitchFamily="18" charset="0"/>
              </a:rPr>
              <a:t>改正，並將改正   </a:t>
            </a:r>
            <a:endParaRPr lang="en-US" altLang="zh-TW" sz="2000" b="1" dirty="0" smtClean="0">
              <a:latin typeface="Times New Roman" pitchFamily="18" charset="0"/>
              <a:cs typeface="Times New Roman" pitchFamily="18" charset="0"/>
            </a:endParaRPr>
          </a:p>
          <a:p>
            <a:pPr marL="0" indent="0" eaLnBrk="1" hangingPunct="1">
              <a:spcBef>
                <a:spcPts val="600"/>
              </a:spcBef>
              <a:buNone/>
            </a:pPr>
            <a:r>
              <a:rPr lang="zh-TW" altLang="en-US" sz="2000" b="1" dirty="0">
                <a:latin typeface="Times New Roman" pitchFamily="18" charset="0"/>
                <a:cs typeface="Times New Roman" pitchFamily="18" charset="0"/>
              </a:rPr>
              <a:t> </a:t>
            </a:r>
            <a:r>
              <a:rPr lang="zh-TW" altLang="en-US" sz="2000" b="1" dirty="0" smtClean="0">
                <a:latin typeface="Times New Roman" pitchFamily="18" charset="0"/>
                <a:cs typeface="Times New Roman" pitchFamily="18" charset="0"/>
              </a:rPr>
              <a:t>       </a:t>
            </a:r>
            <a:r>
              <a:rPr lang="zh-TW" altLang="en-US" sz="2000" b="1" dirty="0" smtClean="0">
                <a:latin typeface="Times New Roman" pitchFamily="18" charset="0"/>
                <a:cs typeface="Times New Roman" pitchFamily="18" charset="0"/>
              </a:rPr>
              <a:t>結果回復。倘無法於期限內回復者，應敘明理由函報本部申請展延。</a:t>
            </a:r>
            <a:endParaRPr lang="en-US" altLang="zh-TW" sz="2000" b="1" dirty="0" smtClean="0">
              <a:latin typeface="Times New Roman" pitchFamily="18" charset="0"/>
              <a:cs typeface="Times New Roman" pitchFamily="18" charset="0"/>
            </a:endParaRPr>
          </a:p>
          <a:p>
            <a:pPr marL="0" indent="0" eaLnBrk="1" hangingPunct="1">
              <a:spcBef>
                <a:spcPts val="600"/>
              </a:spcBef>
              <a:buNone/>
            </a:pPr>
            <a:r>
              <a:rPr lang="zh-TW" altLang="en-US" sz="2000" b="1" dirty="0">
                <a:latin typeface="Times New Roman" pitchFamily="18" charset="0"/>
                <a:cs typeface="Times New Roman" pitchFamily="18" charset="0"/>
              </a:rPr>
              <a:t> </a:t>
            </a:r>
            <a:r>
              <a:rPr lang="zh-TW" altLang="en-US" sz="2000" b="1" dirty="0" smtClean="0">
                <a:latin typeface="Times New Roman" pitchFamily="18" charset="0"/>
                <a:cs typeface="Times New Roman" pitchFamily="18" charset="0"/>
              </a:rPr>
              <a:t>   </a:t>
            </a:r>
            <a:r>
              <a:rPr lang="en-US" altLang="zh-TW" sz="2000" b="1" dirty="0" smtClean="0">
                <a:latin typeface="Times New Roman" pitchFamily="18" charset="0"/>
                <a:cs typeface="Times New Roman" pitchFamily="18" charset="0"/>
              </a:rPr>
              <a:t>2</a:t>
            </a:r>
            <a:r>
              <a:rPr lang="en-US" altLang="zh-TW" sz="2000" b="1" dirty="0" smtClean="0">
                <a:latin typeface="Times New Roman" pitchFamily="18" charset="0"/>
                <a:cs typeface="Times New Roman" pitchFamily="18" charset="0"/>
              </a:rPr>
              <a:t>.</a:t>
            </a:r>
            <a:r>
              <a:rPr lang="zh-TW" altLang="en-US" sz="2000" b="1" dirty="0" smtClean="0">
                <a:latin typeface="Times New Roman" pitchFamily="18" charset="0"/>
                <a:cs typeface="Times New Roman" pitchFamily="18" charset="0"/>
              </a:rPr>
              <a:t>逾期未改正者立即稽催，必要時得函請機關檢討未改正之相關</a:t>
            </a:r>
            <a:r>
              <a:rPr lang="zh-TW" altLang="en-US" sz="2000" b="1" dirty="0" smtClean="0">
                <a:latin typeface="Times New Roman" pitchFamily="18" charset="0"/>
                <a:cs typeface="Times New Roman" pitchFamily="18" charset="0"/>
              </a:rPr>
              <a:t>人員</a:t>
            </a:r>
            <a:endParaRPr lang="en-US" altLang="zh-TW" sz="2000" b="1" dirty="0" smtClean="0">
              <a:latin typeface="Times New Roman" pitchFamily="18" charset="0"/>
              <a:cs typeface="Times New Roman" pitchFamily="18" charset="0"/>
            </a:endParaRPr>
          </a:p>
          <a:p>
            <a:pPr marL="0" indent="0" eaLnBrk="1" hangingPunct="1">
              <a:spcBef>
                <a:spcPts val="600"/>
              </a:spcBef>
              <a:buNone/>
            </a:pPr>
            <a:r>
              <a:rPr lang="zh-TW" altLang="en-US" sz="2000" b="1" dirty="0">
                <a:latin typeface="Times New Roman" pitchFamily="18" charset="0"/>
                <a:cs typeface="Times New Roman" pitchFamily="18" charset="0"/>
              </a:rPr>
              <a:t> </a:t>
            </a:r>
            <a:r>
              <a:rPr lang="zh-TW" altLang="en-US" sz="2000" b="1" dirty="0" smtClean="0">
                <a:latin typeface="Times New Roman" pitchFamily="18" charset="0"/>
                <a:cs typeface="Times New Roman" pitchFamily="18" charset="0"/>
              </a:rPr>
              <a:t>      </a:t>
            </a:r>
            <a:r>
              <a:rPr lang="zh-TW" altLang="en-US" sz="2000" b="1" dirty="0" smtClean="0">
                <a:latin typeface="Times New Roman" pitchFamily="18" charset="0"/>
                <a:cs typeface="Times New Roman" pitchFamily="18" charset="0"/>
              </a:rPr>
              <a:t>行政</a:t>
            </a:r>
            <a:r>
              <a:rPr lang="zh-TW" altLang="en-US" sz="2000" b="1" dirty="0" smtClean="0">
                <a:latin typeface="Times New Roman" pitchFamily="18" charset="0"/>
                <a:cs typeface="Times New Roman" pitchFamily="18" charset="0"/>
              </a:rPr>
              <a:t>責任</a:t>
            </a:r>
            <a:r>
              <a:rPr lang="zh-TW" altLang="en-US" sz="2000" b="1" dirty="0" smtClean="0">
                <a:latin typeface="Times New Roman" pitchFamily="18" charset="0"/>
                <a:cs typeface="Times New Roman" pitchFamily="18" charset="0"/>
              </a:rPr>
              <a:t>。</a:t>
            </a:r>
            <a:endParaRPr lang="en-US" altLang="zh-TW" sz="2000" b="1" dirty="0" smtClean="0">
              <a:latin typeface="Times New Roman" pitchFamily="18" charset="0"/>
              <a:cs typeface="Times New Roman" pitchFamily="18" charset="0"/>
            </a:endParaRPr>
          </a:p>
          <a:p>
            <a:pPr marL="0" indent="0" eaLnBrk="1" hangingPunct="1">
              <a:spcBef>
                <a:spcPts val="600"/>
              </a:spcBef>
              <a:buNone/>
            </a:pPr>
            <a:r>
              <a:rPr lang="zh-TW" altLang="en-US" sz="2000" b="1" dirty="0" smtClean="0">
                <a:latin typeface="Times New Roman" pitchFamily="18" charset="0"/>
                <a:cs typeface="Times New Roman" pitchFamily="18" charset="0"/>
              </a:rPr>
              <a:t>    </a:t>
            </a:r>
            <a:r>
              <a:rPr lang="en-US" altLang="zh-TW" sz="2000" b="1" dirty="0" smtClean="0">
                <a:latin typeface="Times New Roman" pitchFamily="18" charset="0"/>
                <a:cs typeface="Times New Roman" pitchFamily="18" charset="0"/>
              </a:rPr>
              <a:t>3</a:t>
            </a:r>
            <a:r>
              <a:rPr lang="en-US" altLang="zh-TW" sz="2000" b="1" dirty="0" smtClean="0">
                <a:latin typeface="Times New Roman" pitchFamily="18" charset="0"/>
                <a:cs typeface="Times New Roman" pitchFamily="18" charset="0"/>
              </a:rPr>
              <a:t>.</a:t>
            </a:r>
            <a:r>
              <a:rPr lang="zh-TW" altLang="en-US" sz="2000" b="1" dirty="0" smtClean="0">
                <a:latin typeface="Times New Roman" pitchFamily="18" charset="0"/>
                <a:cs typeface="Times New Roman" pitchFamily="18" charset="0"/>
              </a:rPr>
              <a:t>改正結果未完全或未經審核通過，繼續列管追蹤至完全改正為止</a:t>
            </a:r>
            <a:r>
              <a:rPr lang="zh-TW" altLang="en-US" sz="2000" b="1" dirty="0" smtClean="0">
                <a:latin typeface="Times New Roman" pitchFamily="18" charset="0"/>
                <a:cs typeface="Times New Roman" pitchFamily="18" charset="0"/>
              </a:rPr>
              <a:t>。</a:t>
            </a:r>
            <a:endParaRPr lang="en-US" altLang="zh-TW" sz="2000" b="1" dirty="0" smtClean="0">
              <a:latin typeface="Times New Roman" pitchFamily="18" charset="0"/>
              <a:cs typeface="Times New Roman" pitchFamily="18" charset="0"/>
            </a:endParaRPr>
          </a:p>
          <a:p>
            <a:pPr marL="0" indent="0" eaLnBrk="1" hangingPunct="1">
              <a:spcBef>
                <a:spcPts val="600"/>
              </a:spcBef>
              <a:buNone/>
            </a:pPr>
            <a:r>
              <a:rPr lang="zh-TW" altLang="en-US" sz="2000" b="1" dirty="0" smtClean="0">
                <a:latin typeface="Times New Roman" pitchFamily="18" charset="0"/>
                <a:cs typeface="Times New Roman" pitchFamily="18" charset="0"/>
              </a:rPr>
              <a:t>    </a:t>
            </a:r>
            <a:r>
              <a:rPr lang="en-US" altLang="zh-TW" sz="2000" b="1" dirty="0" smtClean="0">
                <a:latin typeface="Times New Roman" pitchFamily="18" charset="0"/>
                <a:cs typeface="Times New Roman" pitchFamily="18" charset="0"/>
              </a:rPr>
              <a:t>4</a:t>
            </a:r>
            <a:r>
              <a:rPr lang="en-US" altLang="zh-TW" sz="2000" b="1" dirty="0" smtClean="0">
                <a:latin typeface="Times New Roman" pitchFamily="18" charset="0"/>
                <a:cs typeface="Times New Roman" pitchFamily="18" charset="0"/>
              </a:rPr>
              <a:t>.</a:t>
            </a:r>
            <a:r>
              <a:rPr lang="zh-TW" altLang="en-US" sz="2000" b="1" dirty="0" smtClean="0">
                <a:latin typeface="Times New Roman" pitchFamily="18" charset="0"/>
                <a:cs typeface="Times New Roman" pitchFamily="18" charset="0"/>
              </a:rPr>
              <a:t>嚴謹審核受稽核機關</a:t>
            </a:r>
            <a:r>
              <a:rPr lang="en-US" altLang="zh-TW" sz="2000" b="1" dirty="0"/>
              <a:t>(</a:t>
            </a:r>
            <a:r>
              <a:rPr lang="zh-TW" altLang="en-US" sz="2000" b="1" dirty="0"/>
              <a:t>構</a:t>
            </a:r>
            <a:r>
              <a:rPr lang="en-US" altLang="zh-TW" sz="2000" b="1" dirty="0"/>
              <a:t>)</a:t>
            </a:r>
            <a:r>
              <a:rPr lang="zh-TW" altLang="en-US" sz="2000" b="1" dirty="0" smtClean="0">
                <a:latin typeface="Times New Roman" pitchFamily="18" charset="0"/>
                <a:cs typeface="Times New Roman" pitchFamily="18" charset="0"/>
              </a:rPr>
              <a:t>之缺失改善情形</a:t>
            </a:r>
            <a:r>
              <a:rPr lang="zh-TW" altLang="en-US" sz="2000" b="1" dirty="0" smtClean="0">
                <a:latin typeface="Times New Roman" pitchFamily="18" charset="0"/>
                <a:cs typeface="Times New Roman" pitchFamily="18" charset="0"/>
              </a:rPr>
              <a:t>。</a:t>
            </a:r>
            <a:endParaRPr lang="en-US" altLang="zh-TW" sz="2000" b="1" dirty="0" smtClean="0">
              <a:latin typeface="Times New Roman" pitchFamily="18" charset="0"/>
              <a:cs typeface="Times New Roman" pitchFamily="18" charset="0"/>
            </a:endParaRPr>
          </a:p>
          <a:p>
            <a:pPr marL="0" indent="0" eaLnBrk="1" hangingPunct="1">
              <a:spcBef>
                <a:spcPts val="600"/>
              </a:spcBef>
              <a:buNone/>
            </a:pPr>
            <a:r>
              <a:rPr lang="zh-TW" altLang="en-US" sz="2000" b="1" dirty="0" smtClean="0">
                <a:latin typeface="Times New Roman" pitchFamily="18" charset="0"/>
                <a:cs typeface="Times New Roman" pitchFamily="18" charset="0"/>
              </a:rPr>
              <a:t>    </a:t>
            </a:r>
            <a:r>
              <a:rPr lang="en-US" altLang="zh-TW" sz="2000" b="1" dirty="0" smtClean="0">
                <a:latin typeface="Times New Roman" pitchFamily="18" charset="0"/>
                <a:cs typeface="Times New Roman" pitchFamily="18" charset="0"/>
              </a:rPr>
              <a:t>5</a:t>
            </a:r>
            <a:r>
              <a:rPr lang="en-US" altLang="zh-TW" sz="2000" b="1" dirty="0" smtClean="0">
                <a:latin typeface="Times New Roman" pitchFamily="18" charset="0"/>
                <a:cs typeface="Times New Roman" pitchFamily="18" charset="0"/>
              </a:rPr>
              <a:t>.</a:t>
            </a:r>
            <a:r>
              <a:rPr lang="zh-TW" altLang="en-US" sz="2000" b="1" dirty="0" smtClean="0">
                <a:latin typeface="Times New Roman" pitchFamily="18" charset="0"/>
                <a:cs typeface="Times New Roman" pitchFamily="18" charset="0"/>
              </a:rPr>
              <a:t>違</a:t>
            </a:r>
            <a:r>
              <a:rPr lang="zh-TW" altLang="en-US" sz="2000" b="1" dirty="0" smtClean="0"/>
              <a:t>反採購法情節重大、有犯罪嫌疑者，移送司法機關處理。</a:t>
            </a:r>
          </a:p>
        </p:txBody>
      </p:sp>
      <p:pic>
        <p:nvPicPr>
          <p:cNvPr id="43012" name="圖片 5"/>
          <p:cNvPicPr>
            <a:picLocks noChangeAspect="1"/>
          </p:cNvPicPr>
          <p:nvPr/>
        </p:nvPicPr>
        <p:blipFill>
          <a:blip r:embed="rId2"/>
          <a:srcRect/>
          <a:stretch>
            <a:fillRect/>
          </a:stretch>
        </p:blipFill>
        <p:spPr bwMode="auto">
          <a:xfrm>
            <a:off x="0" y="6165850"/>
            <a:ext cx="9144000" cy="287338"/>
          </a:xfrm>
          <a:prstGeom prst="rect">
            <a:avLst/>
          </a:prstGeom>
          <a:noFill/>
          <a:ln w="9525">
            <a:noFill/>
            <a:miter lim="800000"/>
            <a:headEnd/>
            <a:tailEnd/>
          </a:ln>
        </p:spPr>
      </p:pic>
      <p:sp>
        <p:nvSpPr>
          <p:cNvPr id="7" name="Text Box 68"/>
          <p:cNvSpPr txBox="1">
            <a:spLocks noChangeArrowheads="1"/>
          </p:cNvSpPr>
          <p:nvPr/>
        </p:nvSpPr>
        <p:spPr bwMode="auto">
          <a:xfrm>
            <a:off x="8359776" y="548852"/>
            <a:ext cx="708848" cy="338554"/>
          </a:xfrm>
          <a:prstGeom prst="rect">
            <a:avLst/>
          </a:prstGeom>
          <a:noFill/>
          <a:ln w="9525">
            <a:noFill/>
            <a:miter lim="800000"/>
            <a:headEnd/>
            <a:tailEnd/>
          </a:ln>
        </p:spPr>
        <p:txBody>
          <a:bodyPr wrap="none">
            <a:spAutoFit/>
          </a:bodyPr>
          <a:lstStyle/>
          <a:p>
            <a:r>
              <a:rPr lang="en-US" altLang="zh-TW" sz="1600" dirty="0" smtClean="0">
                <a:latin typeface="Arial" charset="0"/>
              </a:rPr>
              <a:t>22</a:t>
            </a:r>
            <a:r>
              <a:rPr lang="en-US" altLang="zh-TW" sz="1600" dirty="0" smtClean="0">
                <a:latin typeface="Arial" charset="0"/>
              </a:rPr>
              <a:t>-15</a:t>
            </a:r>
            <a:endParaRPr lang="en-US" altLang="zh-TW" sz="1600" dirty="0">
              <a:latin typeface="Arial" charset="0"/>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 name="投影片編號版面配置區 5"/>
          <p:cNvSpPr>
            <a:spLocks noGrp="1"/>
          </p:cNvSpPr>
          <p:nvPr>
            <p:ph type="sldNum" sz="quarter" idx="12"/>
          </p:nvPr>
        </p:nvSpPr>
        <p:spPr>
          <a:xfrm>
            <a:off x="7148513" y="6237312"/>
            <a:ext cx="1905000" cy="457200"/>
          </a:xfrm>
        </p:spPr>
        <p:txBody>
          <a:bodyPr/>
          <a:lstStyle/>
          <a:p>
            <a:pPr>
              <a:defRPr/>
            </a:pPr>
            <a:fld id="{47F92714-A065-469C-987D-EFA26BB6EA22}" type="slidenum">
              <a:rPr lang="en-US" altLang="zh-TW" smtClean="0"/>
              <a:pPr>
                <a:defRPr/>
              </a:pPr>
              <a:t>19</a:t>
            </a:fld>
            <a:endParaRPr lang="en-US" altLang="zh-TW" dirty="0"/>
          </a:p>
        </p:txBody>
      </p:sp>
      <p:sp>
        <p:nvSpPr>
          <p:cNvPr id="52227" name="Rectangle 3"/>
          <p:cNvSpPr txBox="1">
            <a:spLocks noChangeArrowheads="1"/>
          </p:cNvSpPr>
          <p:nvPr/>
        </p:nvSpPr>
        <p:spPr bwMode="auto">
          <a:xfrm>
            <a:off x="539750" y="506413"/>
            <a:ext cx="5472113" cy="835025"/>
          </a:xfrm>
          <a:prstGeom prst="rect">
            <a:avLst/>
          </a:prstGeom>
          <a:noFill/>
          <a:ln w="9525">
            <a:noFill/>
            <a:miter lim="800000"/>
            <a:headEnd/>
            <a:tailEnd/>
          </a:ln>
        </p:spPr>
        <p:txBody>
          <a:bodyPr/>
          <a:lstStyle/>
          <a:p>
            <a:r>
              <a:rPr kumimoji="0" lang="zh-TW" altLang="en-US" sz="1800" b="1">
                <a:solidFill>
                  <a:srgbClr val="0070C0"/>
                </a:solidFill>
                <a:latin typeface="標楷體" pitchFamily="65" charset="-120"/>
                <a:ea typeface="標楷體" pitchFamily="65" charset="-120"/>
              </a:rPr>
              <a:t>四、稽核小組業務現況</a:t>
            </a:r>
            <a:endParaRPr kumimoji="0" lang="en-US" altLang="zh-TW" sz="1800" b="1">
              <a:solidFill>
                <a:srgbClr val="0070C0"/>
              </a:solidFill>
              <a:latin typeface="標楷體" pitchFamily="65" charset="-120"/>
              <a:ea typeface="標楷體" pitchFamily="65" charset="-120"/>
            </a:endParaRPr>
          </a:p>
          <a:p>
            <a:r>
              <a:rPr lang="zh-TW" altLang="en-US" sz="2800" b="1">
                <a:solidFill>
                  <a:srgbClr val="6600FF"/>
                </a:solidFill>
                <a:latin typeface="標楷體" pitchFamily="65" charset="-120"/>
                <a:ea typeface="標楷體" pitchFamily="65" charset="-120"/>
              </a:rPr>
              <a:t>   </a:t>
            </a:r>
            <a:r>
              <a:rPr lang="en-US" altLang="zh-TW" sz="2400" b="1">
                <a:solidFill>
                  <a:srgbClr val="6600FF"/>
                </a:solidFill>
                <a:latin typeface="標楷體" pitchFamily="65" charset="-120"/>
                <a:ea typeface="標楷體" pitchFamily="65" charset="-120"/>
              </a:rPr>
              <a:t>--102</a:t>
            </a:r>
            <a:r>
              <a:rPr lang="zh-TW" altLang="en-US" sz="2400" b="1">
                <a:solidFill>
                  <a:srgbClr val="6600FF"/>
                </a:solidFill>
                <a:latin typeface="標楷體" pitchFamily="65" charset="-120"/>
                <a:ea typeface="標楷體" pitchFamily="65" charset="-120"/>
              </a:rPr>
              <a:t>年度第</a:t>
            </a:r>
            <a:r>
              <a:rPr lang="en-US" altLang="zh-TW" sz="2400" b="1">
                <a:solidFill>
                  <a:srgbClr val="6600FF"/>
                </a:solidFill>
                <a:latin typeface="標楷體" pitchFamily="65" charset="-120"/>
                <a:ea typeface="標楷體" pitchFamily="65" charset="-120"/>
              </a:rPr>
              <a:t>1</a:t>
            </a:r>
            <a:r>
              <a:rPr lang="zh-TW" altLang="en-US" sz="2400" b="1">
                <a:solidFill>
                  <a:srgbClr val="6600FF"/>
                </a:solidFill>
                <a:latin typeface="標楷體" pitchFamily="65" charset="-120"/>
                <a:ea typeface="標楷體" pitchFamily="65" charset="-120"/>
              </a:rPr>
              <a:t>季採購錯誤行為態樣</a:t>
            </a:r>
          </a:p>
        </p:txBody>
      </p:sp>
      <p:graphicFrame>
        <p:nvGraphicFramePr>
          <p:cNvPr id="3" name="表格 2"/>
          <p:cNvGraphicFramePr>
            <a:graphicFrameLocks noGrp="1"/>
          </p:cNvGraphicFramePr>
          <p:nvPr>
            <p:extLst>
              <p:ext uri="{D42A27DB-BD31-4B8C-83A1-F6EECF244321}">
                <p14:modId xmlns:p14="http://schemas.microsoft.com/office/powerpoint/2010/main" val="1051829229"/>
              </p:ext>
            </p:extLst>
          </p:nvPr>
        </p:nvGraphicFramePr>
        <p:xfrm>
          <a:off x="899592" y="1341444"/>
          <a:ext cx="7416824" cy="5224925"/>
        </p:xfrm>
        <a:graphic>
          <a:graphicData uri="http://schemas.openxmlformats.org/drawingml/2006/table">
            <a:tbl>
              <a:tblPr/>
              <a:tblGrid>
                <a:gridCol w="4873455"/>
                <a:gridCol w="1093062"/>
                <a:gridCol w="1450307"/>
              </a:tblGrid>
              <a:tr h="373759">
                <a:tc>
                  <a:txBody>
                    <a:bodyPr/>
                    <a:lstStyle/>
                    <a:p>
                      <a:pPr marL="0" marR="0" lvl="0" indent="0" algn="ctr" defTabSz="914400" rtl="0" eaLnBrk="1" fontAlgn="base" latinLnBrk="0" hangingPunct="1">
                        <a:lnSpc>
                          <a:spcPts val="2200"/>
                        </a:lnSpc>
                        <a:spcBef>
                          <a:spcPct val="0"/>
                        </a:spcBef>
                        <a:spcAft>
                          <a:spcPct val="0"/>
                        </a:spcAft>
                        <a:buClrTx/>
                        <a:buSzTx/>
                        <a:buFontTx/>
                        <a:buNone/>
                        <a:tabLst/>
                      </a:pPr>
                      <a:r>
                        <a:rPr kumimoji="0" lang="zh-TW" altLang="en-US" sz="2400" b="1" i="0" u="none" strike="noStrike" cap="none" normalizeH="0" baseline="0" dirty="0" smtClean="0">
                          <a:ln>
                            <a:noFill/>
                          </a:ln>
                          <a:solidFill>
                            <a:srgbClr val="000000"/>
                          </a:solidFill>
                          <a:effectLst/>
                          <a:latin typeface="Times New Roman" pitchFamily="18" charset="0"/>
                          <a:ea typeface="標楷體" pitchFamily="65" charset="-120"/>
                          <a:cs typeface="Arial" charset="0"/>
                        </a:rPr>
                        <a:t>採購階段</a:t>
                      </a:r>
                      <a:endParaRPr kumimoji="0" lang="zh-TW" altLang="en-US" sz="2400" b="0" i="0" u="none" strike="noStrike" cap="none" normalizeH="0" baseline="0" dirty="0" smtClean="0">
                        <a:ln>
                          <a:noFill/>
                        </a:ln>
                        <a:solidFill>
                          <a:schemeClr val="tx1"/>
                        </a:solidFill>
                        <a:effectLst/>
                        <a:latin typeface="Times New Roman" pitchFamily="18" charset="0"/>
                        <a:ea typeface="標楷體" pitchFamily="65" charset="-120"/>
                        <a:cs typeface="Arial" charset="0"/>
                      </a:endParaRPr>
                    </a:p>
                  </a:txBody>
                  <a:tcPr marL="64770" marR="64770" marT="762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0E0E0"/>
                    </a:solidFill>
                  </a:tcPr>
                </a:tc>
                <a:tc>
                  <a:txBody>
                    <a:bodyPr/>
                    <a:lstStyle/>
                    <a:p>
                      <a:pPr marL="0" marR="0" lvl="0" indent="0" algn="ctr" defTabSz="914400" rtl="0" eaLnBrk="1" fontAlgn="base" latinLnBrk="0" hangingPunct="1">
                        <a:lnSpc>
                          <a:spcPts val="2200"/>
                        </a:lnSpc>
                        <a:spcBef>
                          <a:spcPct val="0"/>
                        </a:spcBef>
                        <a:spcAft>
                          <a:spcPct val="0"/>
                        </a:spcAft>
                        <a:buClrTx/>
                        <a:buSzTx/>
                        <a:buFontTx/>
                        <a:buNone/>
                        <a:tabLst/>
                      </a:pPr>
                      <a:r>
                        <a:rPr kumimoji="0" lang="zh-TW" altLang="en-US" sz="2400" b="1" i="0" u="none" strike="noStrike" cap="none" normalizeH="0" baseline="0" smtClean="0">
                          <a:ln>
                            <a:noFill/>
                          </a:ln>
                          <a:solidFill>
                            <a:srgbClr val="000000"/>
                          </a:solidFill>
                          <a:effectLst/>
                          <a:latin typeface="Times New Roman" pitchFamily="18" charset="0"/>
                          <a:ea typeface="標楷體" pitchFamily="65" charset="-120"/>
                        </a:rPr>
                        <a:t>件數</a:t>
                      </a:r>
                      <a:endParaRPr kumimoji="0" lang="zh-TW" altLang="en-US" sz="2400" b="0" i="0" u="none" strike="noStrike" cap="none" normalizeH="0" baseline="0" smtClean="0">
                        <a:ln>
                          <a:noFill/>
                        </a:ln>
                        <a:solidFill>
                          <a:schemeClr val="tx1"/>
                        </a:solidFill>
                        <a:effectLst/>
                        <a:latin typeface="Times New Roman" pitchFamily="18" charset="0"/>
                        <a:ea typeface="新細明體" charset="-120"/>
                      </a:endParaRPr>
                    </a:p>
                  </a:txBody>
                  <a:tcPr marL="64770" marR="64770" marT="762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0E0E0"/>
                    </a:solidFill>
                  </a:tcPr>
                </a:tc>
                <a:tc>
                  <a:txBody>
                    <a:bodyPr/>
                    <a:lstStyle/>
                    <a:p>
                      <a:pPr marL="0" marR="0" lvl="0" indent="0" algn="ctr" defTabSz="914400" rtl="0" eaLnBrk="1" fontAlgn="base" latinLnBrk="0" hangingPunct="1">
                        <a:lnSpc>
                          <a:spcPts val="2200"/>
                        </a:lnSpc>
                        <a:spcBef>
                          <a:spcPct val="0"/>
                        </a:spcBef>
                        <a:spcAft>
                          <a:spcPct val="0"/>
                        </a:spcAft>
                        <a:buClrTx/>
                        <a:buSzTx/>
                        <a:buFontTx/>
                        <a:buNone/>
                        <a:tabLst/>
                      </a:pPr>
                      <a:r>
                        <a:rPr kumimoji="0" lang="zh-TW" altLang="en-US" sz="2400" b="1" i="0" u="none" strike="noStrike" cap="none" normalizeH="0" baseline="0" smtClean="0">
                          <a:ln>
                            <a:noFill/>
                          </a:ln>
                          <a:solidFill>
                            <a:srgbClr val="000000"/>
                          </a:solidFill>
                          <a:effectLst/>
                          <a:latin typeface="Times New Roman" pitchFamily="18" charset="0"/>
                          <a:ea typeface="標楷體" pitchFamily="65" charset="-120"/>
                        </a:rPr>
                        <a:t>百分比（％）</a:t>
                      </a:r>
                      <a:endParaRPr kumimoji="0" lang="zh-TW" altLang="en-US" sz="2400" b="0" i="0" u="none" strike="noStrike" cap="none" normalizeH="0" baseline="0" smtClean="0">
                        <a:ln>
                          <a:noFill/>
                        </a:ln>
                        <a:solidFill>
                          <a:schemeClr val="tx1"/>
                        </a:solidFill>
                        <a:effectLst/>
                        <a:latin typeface="Times New Roman" pitchFamily="18" charset="0"/>
                        <a:ea typeface="新細明體" charset="-120"/>
                      </a:endParaRPr>
                    </a:p>
                  </a:txBody>
                  <a:tcPr marL="0" marR="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0E0E0"/>
                    </a:solidFill>
                  </a:tcPr>
                </a:tc>
              </a:tr>
              <a:tr h="373759">
                <a:tc>
                  <a:txBody>
                    <a:bodyPr/>
                    <a:lstStyle/>
                    <a:p>
                      <a:pPr marL="0" marR="0" lvl="0" indent="0" algn="just" defTabSz="914400" rtl="0" eaLnBrk="1" fontAlgn="base" latinLnBrk="0" hangingPunct="1">
                        <a:lnSpc>
                          <a:spcPts val="2200"/>
                        </a:lnSpc>
                        <a:spcBef>
                          <a:spcPct val="0"/>
                        </a:spcBef>
                        <a:spcAft>
                          <a:spcPct val="0"/>
                        </a:spcAft>
                        <a:buClrTx/>
                        <a:buSzTx/>
                        <a:buFontTx/>
                        <a:buNone/>
                        <a:tabLst/>
                      </a:pPr>
                      <a:r>
                        <a:rPr kumimoji="0" lang="zh-TW" altLang="en-US" sz="2400" b="1" i="0" u="none" strike="noStrike" cap="none" normalizeH="0" baseline="0" dirty="0" smtClean="0">
                          <a:ln>
                            <a:noFill/>
                          </a:ln>
                          <a:solidFill>
                            <a:srgbClr val="FF0000"/>
                          </a:solidFill>
                          <a:effectLst/>
                          <a:latin typeface="Times New Roman" pitchFamily="18" charset="0"/>
                          <a:ea typeface="標楷體" pitchFamily="65" charset="-120"/>
                          <a:cs typeface="Arial" charset="0"/>
                        </a:rPr>
                        <a:t>一、採購規劃、簽辦階段</a:t>
                      </a:r>
                      <a:endParaRPr kumimoji="0" lang="zh-TW" altLang="en-US" sz="2400" b="0" i="0" u="none" strike="noStrike" cap="none" normalizeH="0" baseline="0" dirty="0" smtClean="0">
                        <a:ln>
                          <a:noFill/>
                        </a:ln>
                        <a:solidFill>
                          <a:schemeClr val="tx1"/>
                        </a:solidFill>
                        <a:effectLst/>
                        <a:latin typeface="Times New Roman" pitchFamily="18" charset="0"/>
                        <a:ea typeface="標楷體" pitchFamily="65" charset="-120"/>
                        <a:cs typeface="Arial" charset="0"/>
                      </a:endParaRPr>
                    </a:p>
                  </a:txBody>
                  <a:tcPr marL="64770" marR="64770" marT="762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00"/>
                    </a:solidFill>
                  </a:tcPr>
                </a:tc>
                <a:tc>
                  <a:txBody>
                    <a:bodyPr/>
                    <a:lstStyle/>
                    <a:p>
                      <a:pPr marL="0" marR="0" lvl="0" indent="0" algn="ctr" defTabSz="914400" rtl="0" eaLnBrk="1" fontAlgn="base" latinLnBrk="0" hangingPunct="1">
                        <a:lnSpc>
                          <a:spcPts val="2200"/>
                        </a:lnSpc>
                        <a:spcBef>
                          <a:spcPct val="0"/>
                        </a:spcBef>
                        <a:spcAft>
                          <a:spcPct val="0"/>
                        </a:spcAft>
                        <a:buClrTx/>
                        <a:buSzTx/>
                        <a:buFontTx/>
                        <a:buNone/>
                        <a:tabLst/>
                      </a:pPr>
                      <a:r>
                        <a:rPr kumimoji="0" lang="en-US" altLang="zh-TW" sz="2400" b="1" i="0" u="none" strike="noStrike" cap="none" normalizeH="0" baseline="0" smtClean="0">
                          <a:ln>
                            <a:noFill/>
                          </a:ln>
                          <a:solidFill>
                            <a:srgbClr val="FF0000"/>
                          </a:solidFill>
                          <a:effectLst/>
                          <a:latin typeface="Times New Roman" pitchFamily="18" charset="0"/>
                          <a:ea typeface="標楷體" pitchFamily="65" charset="-120"/>
                        </a:rPr>
                        <a:t>39</a:t>
                      </a:r>
                      <a:endParaRPr kumimoji="0" lang="zh-TW" altLang="zh-TW" sz="2400" b="0" i="0" u="none" strike="noStrike" cap="none" normalizeH="0" baseline="0" smtClean="0">
                        <a:ln>
                          <a:noFill/>
                        </a:ln>
                        <a:solidFill>
                          <a:schemeClr val="tx1"/>
                        </a:solidFill>
                        <a:effectLst/>
                        <a:latin typeface="Times New Roman" pitchFamily="18" charset="0"/>
                        <a:ea typeface="新細明體" charset="-120"/>
                      </a:endParaRPr>
                    </a:p>
                  </a:txBody>
                  <a:tcPr marL="64770" marR="64770" marT="762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00"/>
                    </a:solidFill>
                  </a:tcPr>
                </a:tc>
                <a:tc>
                  <a:txBody>
                    <a:bodyPr/>
                    <a:lstStyle/>
                    <a:p>
                      <a:pPr marL="0" marR="0" lvl="0" indent="0" algn="r" defTabSz="914400" rtl="0" eaLnBrk="1" fontAlgn="base" latinLnBrk="0" hangingPunct="1">
                        <a:lnSpc>
                          <a:spcPts val="2200"/>
                        </a:lnSpc>
                        <a:spcBef>
                          <a:spcPct val="0"/>
                        </a:spcBef>
                        <a:spcAft>
                          <a:spcPct val="0"/>
                        </a:spcAft>
                        <a:buClrTx/>
                        <a:buSzTx/>
                        <a:buFontTx/>
                        <a:buNone/>
                        <a:tabLst/>
                      </a:pPr>
                      <a:r>
                        <a:rPr kumimoji="0" lang="en-US" altLang="zh-TW" sz="2400" b="1" i="0" u="none" strike="noStrike" cap="none" normalizeH="0" baseline="0" dirty="0" smtClean="0">
                          <a:ln>
                            <a:noFill/>
                          </a:ln>
                          <a:solidFill>
                            <a:srgbClr val="FF0000"/>
                          </a:solidFill>
                          <a:effectLst/>
                          <a:latin typeface="Times New Roman" pitchFamily="18" charset="0"/>
                          <a:ea typeface="新細明體" charset="-120"/>
                        </a:rPr>
                        <a:t>13.45%</a:t>
                      </a:r>
                      <a:endParaRPr kumimoji="0" lang="zh-TW" altLang="zh-TW" sz="2400" b="0" i="0" u="none" strike="noStrike" cap="none" normalizeH="0" baseline="0" dirty="0" smtClean="0">
                        <a:ln>
                          <a:noFill/>
                        </a:ln>
                        <a:solidFill>
                          <a:schemeClr val="tx1"/>
                        </a:solidFill>
                        <a:effectLst/>
                        <a:latin typeface="Times New Roman" pitchFamily="18" charset="0"/>
                        <a:ea typeface="新細明體" charset="-120"/>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00"/>
                    </a:solidFill>
                  </a:tcPr>
                </a:tc>
              </a:tr>
              <a:tr h="330182">
                <a:tc>
                  <a:txBody>
                    <a:bodyPr/>
                    <a:lstStyle/>
                    <a:p>
                      <a:pPr marL="0" marR="0" lvl="0" indent="0" algn="just" defTabSz="914400" rtl="0" eaLnBrk="1" fontAlgn="base" latinLnBrk="0" hangingPunct="1">
                        <a:lnSpc>
                          <a:spcPts val="2200"/>
                        </a:lnSpc>
                        <a:spcBef>
                          <a:spcPct val="0"/>
                        </a:spcBef>
                        <a:spcAft>
                          <a:spcPct val="0"/>
                        </a:spcAft>
                        <a:buClrTx/>
                        <a:buSzTx/>
                        <a:buFontTx/>
                        <a:buNone/>
                        <a:tabLst/>
                      </a:pPr>
                      <a:r>
                        <a:rPr kumimoji="0" lang="zh-TW" altLang="en-US" sz="2400" b="1" i="0" u="none" strike="noStrike" cap="none" normalizeH="0" baseline="0" dirty="0" smtClean="0">
                          <a:ln>
                            <a:noFill/>
                          </a:ln>
                          <a:solidFill>
                            <a:srgbClr val="FF0000"/>
                          </a:solidFill>
                          <a:effectLst/>
                          <a:latin typeface="Times New Roman" pitchFamily="18" charset="0"/>
                          <a:ea typeface="標楷體" pitchFamily="65" charset="-120"/>
                          <a:cs typeface="Arial" charset="0"/>
                        </a:rPr>
                        <a:t>二、投標廠商資格及規格訂定</a:t>
                      </a:r>
                      <a:endParaRPr kumimoji="0" lang="zh-TW" altLang="en-US" sz="2400" b="0" i="0" u="none" strike="noStrike" cap="none" normalizeH="0" baseline="0" dirty="0" smtClean="0">
                        <a:ln>
                          <a:noFill/>
                        </a:ln>
                        <a:solidFill>
                          <a:schemeClr val="tx1"/>
                        </a:solidFill>
                        <a:effectLst/>
                        <a:latin typeface="Times New Roman" pitchFamily="18" charset="0"/>
                        <a:ea typeface="標楷體" pitchFamily="65" charset="-120"/>
                        <a:cs typeface="Arial" charset="0"/>
                      </a:endParaRPr>
                    </a:p>
                  </a:txBody>
                  <a:tcPr marL="64770" marR="64770" marT="762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00"/>
                    </a:solidFill>
                  </a:tcPr>
                </a:tc>
                <a:tc>
                  <a:txBody>
                    <a:bodyPr/>
                    <a:lstStyle/>
                    <a:p>
                      <a:pPr marL="0" marR="0" lvl="0" indent="0" algn="ctr" defTabSz="914400" rtl="0" eaLnBrk="1" fontAlgn="base" latinLnBrk="0" hangingPunct="1">
                        <a:lnSpc>
                          <a:spcPts val="2200"/>
                        </a:lnSpc>
                        <a:spcBef>
                          <a:spcPct val="0"/>
                        </a:spcBef>
                        <a:spcAft>
                          <a:spcPct val="0"/>
                        </a:spcAft>
                        <a:buClrTx/>
                        <a:buSzTx/>
                        <a:buFontTx/>
                        <a:buNone/>
                        <a:tabLst/>
                      </a:pPr>
                      <a:r>
                        <a:rPr kumimoji="0" lang="en-US" altLang="zh-TW" sz="2400" b="1" i="0" u="none" strike="noStrike" cap="none" normalizeH="0" baseline="0" smtClean="0">
                          <a:ln>
                            <a:noFill/>
                          </a:ln>
                          <a:solidFill>
                            <a:srgbClr val="FF0000"/>
                          </a:solidFill>
                          <a:effectLst/>
                          <a:latin typeface="Times New Roman" pitchFamily="18" charset="0"/>
                          <a:ea typeface="標楷體" pitchFamily="65" charset="-120"/>
                        </a:rPr>
                        <a:t>21</a:t>
                      </a:r>
                      <a:endParaRPr kumimoji="0" lang="zh-TW" altLang="zh-TW" sz="2400" b="0" i="0" u="none" strike="noStrike" cap="none" normalizeH="0" baseline="0" smtClean="0">
                        <a:ln>
                          <a:noFill/>
                        </a:ln>
                        <a:solidFill>
                          <a:schemeClr val="tx1"/>
                        </a:solidFill>
                        <a:effectLst/>
                        <a:latin typeface="Times New Roman" pitchFamily="18" charset="0"/>
                        <a:ea typeface="新細明體" charset="-120"/>
                      </a:endParaRPr>
                    </a:p>
                  </a:txBody>
                  <a:tcPr marL="64770" marR="64770" marT="762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00"/>
                    </a:solidFill>
                  </a:tcPr>
                </a:tc>
                <a:tc>
                  <a:txBody>
                    <a:bodyPr/>
                    <a:lstStyle/>
                    <a:p>
                      <a:pPr marL="0" marR="0" lvl="0" indent="0" algn="r" defTabSz="914400" rtl="0" eaLnBrk="1" fontAlgn="base" latinLnBrk="0" hangingPunct="1">
                        <a:lnSpc>
                          <a:spcPts val="2200"/>
                        </a:lnSpc>
                        <a:spcBef>
                          <a:spcPct val="0"/>
                        </a:spcBef>
                        <a:spcAft>
                          <a:spcPct val="0"/>
                        </a:spcAft>
                        <a:buClrTx/>
                        <a:buSzTx/>
                        <a:buFontTx/>
                        <a:buNone/>
                        <a:tabLst/>
                      </a:pPr>
                      <a:r>
                        <a:rPr kumimoji="0" lang="en-US" altLang="zh-TW" sz="2400" b="1" i="0" u="none" strike="noStrike" cap="none" normalizeH="0" baseline="0" dirty="0" smtClean="0">
                          <a:ln>
                            <a:noFill/>
                          </a:ln>
                          <a:solidFill>
                            <a:srgbClr val="FF0000"/>
                          </a:solidFill>
                          <a:effectLst/>
                          <a:latin typeface="Times New Roman" pitchFamily="18" charset="0"/>
                          <a:ea typeface="新細明體" charset="-120"/>
                        </a:rPr>
                        <a:t>7.24%</a:t>
                      </a:r>
                      <a:endParaRPr kumimoji="0" lang="zh-TW" altLang="zh-TW" sz="2400" b="0" i="0" u="none" strike="noStrike" cap="none" normalizeH="0" baseline="0" dirty="0" smtClean="0">
                        <a:ln>
                          <a:noFill/>
                        </a:ln>
                        <a:solidFill>
                          <a:srgbClr val="FF0000"/>
                        </a:solidFill>
                        <a:effectLst/>
                        <a:latin typeface="Times New Roman" pitchFamily="18" charset="0"/>
                        <a:ea typeface="新細明體" charset="-120"/>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00"/>
                    </a:solidFill>
                  </a:tcPr>
                </a:tc>
              </a:tr>
              <a:tr h="330182">
                <a:tc>
                  <a:txBody>
                    <a:bodyPr/>
                    <a:lstStyle/>
                    <a:p>
                      <a:pPr marL="0" marR="0" lvl="0" indent="0" algn="just" defTabSz="914400" rtl="0" eaLnBrk="1" fontAlgn="base" latinLnBrk="0" hangingPunct="1">
                        <a:lnSpc>
                          <a:spcPts val="2200"/>
                        </a:lnSpc>
                        <a:spcBef>
                          <a:spcPct val="0"/>
                        </a:spcBef>
                        <a:spcAft>
                          <a:spcPct val="0"/>
                        </a:spcAft>
                        <a:buClrTx/>
                        <a:buSzTx/>
                        <a:buFontTx/>
                        <a:buNone/>
                        <a:tabLst/>
                      </a:pPr>
                      <a:r>
                        <a:rPr kumimoji="0" lang="zh-TW" altLang="en-US" sz="2400" b="1" i="0" u="none" strike="noStrike" cap="none" normalizeH="0" baseline="0" dirty="0" smtClean="0">
                          <a:ln>
                            <a:noFill/>
                          </a:ln>
                          <a:solidFill>
                            <a:srgbClr val="FF0000"/>
                          </a:solidFill>
                          <a:effectLst/>
                          <a:latin typeface="Times New Roman" pitchFamily="18" charset="0"/>
                          <a:ea typeface="標楷體" pitchFamily="65" charset="-120"/>
                          <a:cs typeface="Arial" charset="0"/>
                        </a:rPr>
                        <a:t>三、招標公告刊登</a:t>
                      </a:r>
                      <a:endParaRPr kumimoji="0" lang="zh-TW" altLang="en-US" sz="2400" b="0" i="0" u="none" strike="noStrike" cap="none" normalizeH="0" baseline="0" dirty="0" smtClean="0">
                        <a:ln>
                          <a:noFill/>
                        </a:ln>
                        <a:solidFill>
                          <a:schemeClr val="tx1"/>
                        </a:solidFill>
                        <a:effectLst/>
                        <a:latin typeface="Times New Roman" pitchFamily="18" charset="0"/>
                        <a:ea typeface="標楷體" pitchFamily="65" charset="-120"/>
                        <a:cs typeface="Arial" charset="0"/>
                      </a:endParaRPr>
                    </a:p>
                  </a:txBody>
                  <a:tcPr marL="64770" marR="64770" marT="762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00"/>
                    </a:solidFill>
                  </a:tcPr>
                </a:tc>
                <a:tc>
                  <a:txBody>
                    <a:bodyPr/>
                    <a:lstStyle/>
                    <a:p>
                      <a:pPr marL="0" marR="0" lvl="0" indent="0" algn="ctr" defTabSz="914400" rtl="0" eaLnBrk="1" fontAlgn="base" latinLnBrk="0" hangingPunct="1">
                        <a:lnSpc>
                          <a:spcPts val="2200"/>
                        </a:lnSpc>
                        <a:spcBef>
                          <a:spcPct val="0"/>
                        </a:spcBef>
                        <a:spcAft>
                          <a:spcPct val="0"/>
                        </a:spcAft>
                        <a:buClrTx/>
                        <a:buSzTx/>
                        <a:buFontTx/>
                        <a:buNone/>
                        <a:tabLst/>
                      </a:pPr>
                      <a:r>
                        <a:rPr kumimoji="0" lang="en-US" altLang="zh-TW" sz="2400" b="1" i="0" u="none" strike="noStrike" cap="none" normalizeH="0" baseline="0" smtClean="0">
                          <a:ln>
                            <a:noFill/>
                          </a:ln>
                          <a:solidFill>
                            <a:srgbClr val="FF0000"/>
                          </a:solidFill>
                          <a:effectLst/>
                          <a:latin typeface="Times New Roman" pitchFamily="18" charset="0"/>
                          <a:ea typeface="標楷體" pitchFamily="65" charset="-120"/>
                        </a:rPr>
                        <a:t>21</a:t>
                      </a:r>
                      <a:endParaRPr kumimoji="0" lang="zh-TW" altLang="zh-TW" sz="2400" b="0" i="0" u="none" strike="noStrike" cap="none" normalizeH="0" baseline="0" smtClean="0">
                        <a:ln>
                          <a:noFill/>
                        </a:ln>
                        <a:solidFill>
                          <a:schemeClr val="tx1"/>
                        </a:solidFill>
                        <a:effectLst/>
                        <a:latin typeface="Times New Roman" pitchFamily="18" charset="0"/>
                        <a:ea typeface="新細明體" charset="-120"/>
                      </a:endParaRPr>
                    </a:p>
                  </a:txBody>
                  <a:tcPr marL="64770" marR="64770" marT="762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00"/>
                    </a:solidFill>
                  </a:tcPr>
                </a:tc>
                <a:tc>
                  <a:txBody>
                    <a:bodyPr/>
                    <a:lstStyle/>
                    <a:p>
                      <a:pPr marL="0" marR="0" lvl="0" indent="0" algn="r" defTabSz="914400" rtl="0" eaLnBrk="1" fontAlgn="base" latinLnBrk="0" hangingPunct="1">
                        <a:lnSpc>
                          <a:spcPts val="2200"/>
                        </a:lnSpc>
                        <a:spcBef>
                          <a:spcPct val="0"/>
                        </a:spcBef>
                        <a:spcAft>
                          <a:spcPct val="0"/>
                        </a:spcAft>
                        <a:buClrTx/>
                        <a:buSzTx/>
                        <a:buFontTx/>
                        <a:buNone/>
                        <a:tabLst/>
                      </a:pPr>
                      <a:r>
                        <a:rPr kumimoji="0" lang="en-US" altLang="zh-TW" sz="2400" b="1" i="0" u="none" strike="noStrike" cap="none" normalizeH="0" baseline="0" dirty="0" smtClean="0">
                          <a:ln>
                            <a:noFill/>
                          </a:ln>
                          <a:solidFill>
                            <a:srgbClr val="FF0000"/>
                          </a:solidFill>
                          <a:effectLst/>
                          <a:latin typeface="Times New Roman" pitchFamily="18" charset="0"/>
                          <a:ea typeface="新細明體" charset="-120"/>
                        </a:rPr>
                        <a:t>7.24%</a:t>
                      </a:r>
                      <a:endParaRPr kumimoji="0" lang="zh-TW" altLang="zh-TW" sz="2400" b="0" i="0" u="none" strike="noStrike" cap="none" normalizeH="0" baseline="0" dirty="0" smtClean="0">
                        <a:ln>
                          <a:noFill/>
                        </a:ln>
                        <a:solidFill>
                          <a:srgbClr val="FF0000"/>
                        </a:solidFill>
                        <a:effectLst/>
                        <a:latin typeface="Times New Roman" pitchFamily="18" charset="0"/>
                        <a:ea typeface="新細明體" charset="-120"/>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00"/>
                    </a:solidFill>
                  </a:tcPr>
                </a:tc>
              </a:tr>
              <a:tr h="330182">
                <a:tc>
                  <a:txBody>
                    <a:bodyPr/>
                    <a:lstStyle/>
                    <a:p>
                      <a:pPr marL="0" marR="0" lvl="0" indent="0" algn="just" defTabSz="914400" rtl="0" eaLnBrk="1" fontAlgn="base" latinLnBrk="0" hangingPunct="1">
                        <a:lnSpc>
                          <a:spcPts val="2200"/>
                        </a:lnSpc>
                        <a:spcBef>
                          <a:spcPct val="0"/>
                        </a:spcBef>
                        <a:spcAft>
                          <a:spcPct val="0"/>
                        </a:spcAft>
                        <a:buClrTx/>
                        <a:buSzTx/>
                        <a:buFontTx/>
                        <a:buNone/>
                        <a:tabLst/>
                      </a:pPr>
                      <a:r>
                        <a:rPr kumimoji="0" lang="zh-TW" altLang="en-US" sz="2400" b="1" i="0" u="none" strike="noStrike" cap="none" normalizeH="0" baseline="0" dirty="0" smtClean="0">
                          <a:ln>
                            <a:noFill/>
                          </a:ln>
                          <a:solidFill>
                            <a:srgbClr val="FF0000"/>
                          </a:solidFill>
                          <a:effectLst/>
                          <a:latin typeface="Times New Roman" pitchFamily="18" charset="0"/>
                          <a:ea typeface="標楷體" pitchFamily="65" charset="-120"/>
                          <a:cs typeface="Arial" charset="0"/>
                        </a:rPr>
                        <a:t>四、招標文件製作</a:t>
                      </a:r>
                      <a:endParaRPr kumimoji="0" lang="zh-TW" altLang="en-US" sz="2400" b="0" i="0" u="none" strike="noStrike" cap="none" normalizeH="0" baseline="0" dirty="0" smtClean="0">
                        <a:ln>
                          <a:noFill/>
                        </a:ln>
                        <a:solidFill>
                          <a:schemeClr val="tx1"/>
                        </a:solidFill>
                        <a:effectLst/>
                        <a:latin typeface="Times New Roman" pitchFamily="18" charset="0"/>
                        <a:ea typeface="標楷體" pitchFamily="65" charset="-120"/>
                        <a:cs typeface="Arial" charset="0"/>
                      </a:endParaRPr>
                    </a:p>
                  </a:txBody>
                  <a:tcPr marL="64770" marR="64770" marT="762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00"/>
                    </a:solidFill>
                  </a:tcPr>
                </a:tc>
                <a:tc>
                  <a:txBody>
                    <a:bodyPr/>
                    <a:lstStyle/>
                    <a:p>
                      <a:pPr marL="0" marR="0" lvl="0" indent="0" algn="ctr" defTabSz="914400" rtl="0" eaLnBrk="1" fontAlgn="base" latinLnBrk="0" hangingPunct="1">
                        <a:lnSpc>
                          <a:spcPts val="2200"/>
                        </a:lnSpc>
                        <a:spcBef>
                          <a:spcPct val="0"/>
                        </a:spcBef>
                        <a:spcAft>
                          <a:spcPct val="0"/>
                        </a:spcAft>
                        <a:buClrTx/>
                        <a:buSzTx/>
                        <a:buFontTx/>
                        <a:buNone/>
                        <a:tabLst/>
                      </a:pPr>
                      <a:r>
                        <a:rPr kumimoji="0" lang="en-US" altLang="zh-TW" sz="2400" b="1" i="0" u="none" strike="noStrike" cap="none" normalizeH="0" baseline="0" smtClean="0">
                          <a:ln>
                            <a:noFill/>
                          </a:ln>
                          <a:solidFill>
                            <a:srgbClr val="FF0000"/>
                          </a:solidFill>
                          <a:effectLst/>
                          <a:latin typeface="Times New Roman" pitchFamily="18" charset="0"/>
                          <a:ea typeface="標楷體" pitchFamily="65" charset="-120"/>
                        </a:rPr>
                        <a:t>85</a:t>
                      </a:r>
                      <a:endParaRPr kumimoji="0" lang="zh-TW" altLang="zh-TW" sz="2400" b="0" i="0" u="none" strike="noStrike" cap="none" normalizeH="0" baseline="0" smtClean="0">
                        <a:ln>
                          <a:noFill/>
                        </a:ln>
                        <a:solidFill>
                          <a:schemeClr val="tx1"/>
                        </a:solidFill>
                        <a:effectLst/>
                        <a:latin typeface="Times New Roman" pitchFamily="18" charset="0"/>
                        <a:ea typeface="新細明體" charset="-120"/>
                      </a:endParaRPr>
                    </a:p>
                  </a:txBody>
                  <a:tcPr marL="64770" marR="64770" marT="762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00"/>
                    </a:solidFill>
                  </a:tcPr>
                </a:tc>
                <a:tc>
                  <a:txBody>
                    <a:bodyPr/>
                    <a:lstStyle/>
                    <a:p>
                      <a:pPr marL="0" marR="0" lvl="0" indent="0" algn="r" defTabSz="914400" rtl="0" eaLnBrk="1" fontAlgn="base" latinLnBrk="0" hangingPunct="1">
                        <a:lnSpc>
                          <a:spcPts val="2200"/>
                        </a:lnSpc>
                        <a:spcBef>
                          <a:spcPct val="0"/>
                        </a:spcBef>
                        <a:spcAft>
                          <a:spcPct val="0"/>
                        </a:spcAft>
                        <a:buClrTx/>
                        <a:buSzTx/>
                        <a:buFontTx/>
                        <a:buNone/>
                        <a:tabLst/>
                      </a:pPr>
                      <a:r>
                        <a:rPr kumimoji="0" lang="en-US" altLang="zh-TW" sz="2400" b="1" i="0" u="none" strike="noStrike" cap="none" normalizeH="0" baseline="0" dirty="0" smtClean="0">
                          <a:ln>
                            <a:noFill/>
                          </a:ln>
                          <a:solidFill>
                            <a:srgbClr val="FF0000"/>
                          </a:solidFill>
                          <a:effectLst/>
                          <a:latin typeface="Times New Roman" pitchFamily="18" charset="0"/>
                          <a:ea typeface="新細明體" charset="-120"/>
                        </a:rPr>
                        <a:t>29.31%</a:t>
                      </a:r>
                      <a:endParaRPr kumimoji="0" lang="zh-TW" altLang="zh-TW" sz="2400" b="0" i="0" u="none" strike="noStrike" cap="none" normalizeH="0" baseline="0" dirty="0" smtClean="0">
                        <a:ln>
                          <a:noFill/>
                        </a:ln>
                        <a:solidFill>
                          <a:schemeClr val="tx1"/>
                        </a:solidFill>
                        <a:effectLst/>
                        <a:latin typeface="Times New Roman" pitchFamily="18" charset="0"/>
                        <a:ea typeface="新細明體" charset="-120"/>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00"/>
                    </a:solidFill>
                  </a:tcPr>
                </a:tc>
              </a:tr>
              <a:tr h="330182">
                <a:tc>
                  <a:txBody>
                    <a:bodyPr/>
                    <a:lstStyle/>
                    <a:p>
                      <a:pPr marL="0" marR="0" lvl="0" indent="0" algn="just" defTabSz="914400" rtl="0" eaLnBrk="1" fontAlgn="base" latinLnBrk="0" hangingPunct="1">
                        <a:lnSpc>
                          <a:spcPts val="2200"/>
                        </a:lnSpc>
                        <a:spcBef>
                          <a:spcPct val="0"/>
                        </a:spcBef>
                        <a:spcAft>
                          <a:spcPct val="0"/>
                        </a:spcAft>
                        <a:buClrTx/>
                        <a:buSzTx/>
                        <a:buFontTx/>
                        <a:buNone/>
                        <a:tabLst/>
                      </a:pPr>
                      <a:r>
                        <a:rPr kumimoji="0" lang="zh-TW" altLang="en-US" sz="2400" b="1" i="0" u="none" strike="noStrike" cap="none" normalizeH="0" baseline="0" dirty="0" smtClean="0">
                          <a:ln>
                            <a:noFill/>
                          </a:ln>
                          <a:solidFill>
                            <a:srgbClr val="000000"/>
                          </a:solidFill>
                          <a:effectLst/>
                          <a:latin typeface="Times New Roman" pitchFamily="18" charset="0"/>
                          <a:ea typeface="標楷體" pitchFamily="65" charset="-120"/>
                          <a:cs typeface="Arial" charset="0"/>
                        </a:rPr>
                        <a:t>五、押標金保證金暨其他擔保作業</a:t>
                      </a:r>
                      <a:endParaRPr kumimoji="0" lang="zh-TW" altLang="en-US" sz="2400" b="0" i="0" u="none" strike="noStrike" cap="none" normalizeH="0" baseline="0" dirty="0" smtClean="0">
                        <a:ln>
                          <a:noFill/>
                        </a:ln>
                        <a:solidFill>
                          <a:schemeClr val="tx1"/>
                        </a:solidFill>
                        <a:effectLst/>
                        <a:latin typeface="Times New Roman" pitchFamily="18" charset="0"/>
                        <a:ea typeface="標楷體" pitchFamily="65" charset="-120"/>
                        <a:cs typeface="Arial" charset="0"/>
                      </a:endParaRPr>
                    </a:p>
                  </a:txBody>
                  <a:tcPr marL="64770" marR="64770" marT="762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CCFFFF"/>
                    </a:solidFill>
                  </a:tcPr>
                </a:tc>
                <a:tc>
                  <a:txBody>
                    <a:bodyPr/>
                    <a:lstStyle/>
                    <a:p>
                      <a:pPr marL="0" marR="0" lvl="0" indent="0" algn="ctr" defTabSz="914400" rtl="0" eaLnBrk="1" fontAlgn="base" latinLnBrk="0" hangingPunct="1">
                        <a:lnSpc>
                          <a:spcPts val="2200"/>
                        </a:lnSpc>
                        <a:spcBef>
                          <a:spcPct val="0"/>
                        </a:spcBef>
                        <a:spcAft>
                          <a:spcPct val="0"/>
                        </a:spcAft>
                        <a:buClrTx/>
                        <a:buSzTx/>
                        <a:buFontTx/>
                        <a:buNone/>
                        <a:tabLst/>
                      </a:pPr>
                      <a:r>
                        <a:rPr kumimoji="0" lang="en-US" altLang="zh-TW" sz="2400" b="1" i="0" u="none" strike="noStrike" cap="none" normalizeH="0" baseline="0" smtClean="0">
                          <a:ln>
                            <a:noFill/>
                          </a:ln>
                          <a:solidFill>
                            <a:srgbClr val="000000"/>
                          </a:solidFill>
                          <a:effectLst/>
                          <a:latin typeface="Times New Roman" pitchFamily="18" charset="0"/>
                          <a:ea typeface="標楷體" pitchFamily="65" charset="-120"/>
                        </a:rPr>
                        <a:t>6</a:t>
                      </a:r>
                      <a:endParaRPr kumimoji="0" lang="zh-TW" altLang="zh-TW" sz="2400" b="0" i="0" u="none" strike="noStrike" cap="none" normalizeH="0" baseline="0" smtClean="0">
                        <a:ln>
                          <a:noFill/>
                        </a:ln>
                        <a:solidFill>
                          <a:schemeClr val="tx1"/>
                        </a:solidFill>
                        <a:effectLst/>
                        <a:latin typeface="Times New Roman" pitchFamily="18" charset="0"/>
                        <a:ea typeface="新細明體" charset="-120"/>
                      </a:endParaRPr>
                    </a:p>
                  </a:txBody>
                  <a:tcPr marL="64770" marR="64770" marT="762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CCFFFF"/>
                    </a:solidFill>
                  </a:tcPr>
                </a:tc>
                <a:tc>
                  <a:txBody>
                    <a:bodyPr/>
                    <a:lstStyle/>
                    <a:p>
                      <a:pPr marL="0" marR="0" lvl="0" indent="0" algn="r" defTabSz="914400" rtl="0" eaLnBrk="1" fontAlgn="base" latinLnBrk="0" hangingPunct="1">
                        <a:lnSpc>
                          <a:spcPts val="2200"/>
                        </a:lnSpc>
                        <a:spcBef>
                          <a:spcPct val="0"/>
                        </a:spcBef>
                        <a:spcAft>
                          <a:spcPct val="0"/>
                        </a:spcAft>
                        <a:buClrTx/>
                        <a:buSzTx/>
                        <a:buFontTx/>
                        <a:buNone/>
                        <a:tabLst/>
                      </a:pPr>
                      <a:r>
                        <a:rPr kumimoji="0" lang="en-US" altLang="zh-TW" sz="2400" b="1" i="0" u="none" strike="noStrike" cap="none" normalizeH="0" baseline="0" dirty="0" smtClean="0">
                          <a:ln>
                            <a:noFill/>
                          </a:ln>
                          <a:solidFill>
                            <a:srgbClr val="000000"/>
                          </a:solidFill>
                          <a:effectLst/>
                          <a:latin typeface="Times New Roman" pitchFamily="18" charset="0"/>
                          <a:ea typeface="新細明體" charset="-120"/>
                        </a:rPr>
                        <a:t>2.07%</a:t>
                      </a:r>
                      <a:endParaRPr kumimoji="0" lang="zh-TW" altLang="zh-TW" sz="2400" b="0" i="0" u="none" strike="noStrike" cap="none" normalizeH="0" baseline="0" dirty="0" smtClean="0">
                        <a:ln>
                          <a:noFill/>
                        </a:ln>
                        <a:solidFill>
                          <a:schemeClr val="tx1"/>
                        </a:solidFill>
                        <a:effectLst/>
                        <a:latin typeface="Times New Roman" pitchFamily="18" charset="0"/>
                        <a:ea typeface="新細明體" charset="-120"/>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CCFFFF"/>
                    </a:solidFill>
                  </a:tcPr>
                </a:tc>
              </a:tr>
              <a:tr h="330182">
                <a:tc>
                  <a:txBody>
                    <a:bodyPr/>
                    <a:lstStyle/>
                    <a:p>
                      <a:pPr marL="0" marR="0" lvl="0" indent="0" algn="just" defTabSz="914400" rtl="0" eaLnBrk="1" fontAlgn="base" latinLnBrk="0" hangingPunct="1">
                        <a:lnSpc>
                          <a:spcPts val="2200"/>
                        </a:lnSpc>
                        <a:spcBef>
                          <a:spcPct val="0"/>
                        </a:spcBef>
                        <a:spcAft>
                          <a:spcPct val="0"/>
                        </a:spcAft>
                        <a:buClrTx/>
                        <a:buSzTx/>
                        <a:buFontTx/>
                        <a:buNone/>
                        <a:tabLst/>
                      </a:pPr>
                      <a:r>
                        <a:rPr kumimoji="0" lang="zh-TW" altLang="en-US" sz="2400" b="1" i="0" u="none" strike="noStrike" cap="none" normalizeH="0" baseline="0" dirty="0" smtClean="0">
                          <a:ln>
                            <a:noFill/>
                          </a:ln>
                          <a:solidFill>
                            <a:srgbClr val="FF0000"/>
                          </a:solidFill>
                          <a:effectLst/>
                          <a:latin typeface="Times New Roman" pitchFamily="18" charset="0"/>
                          <a:ea typeface="標楷體" pitchFamily="65" charset="-120"/>
                          <a:cs typeface="Arial" charset="0"/>
                        </a:rPr>
                        <a:t>六、底價訂定</a:t>
                      </a:r>
                      <a:endParaRPr kumimoji="0" lang="zh-TW" altLang="en-US" sz="2400" b="0" i="0" u="none" strike="noStrike" cap="none" normalizeH="0" baseline="0" dirty="0" smtClean="0">
                        <a:ln>
                          <a:noFill/>
                        </a:ln>
                        <a:solidFill>
                          <a:schemeClr val="tx1"/>
                        </a:solidFill>
                        <a:effectLst/>
                        <a:latin typeface="Times New Roman" pitchFamily="18" charset="0"/>
                        <a:ea typeface="標楷體" pitchFamily="65" charset="-120"/>
                        <a:cs typeface="Arial" charset="0"/>
                      </a:endParaRPr>
                    </a:p>
                  </a:txBody>
                  <a:tcPr marL="64770" marR="64770" marT="762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00"/>
                    </a:solidFill>
                  </a:tcPr>
                </a:tc>
                <a:tc>
                  <a:txBody>
                    <a:bodyPr/>
                    <a:lstStyle/>
                    <a:p>
                      <a:pPr marL="0" marR="0" lvl="0" indent="0" algn="ctr" defTabSz="914400" rtl="0" eaLnBrk="1" fontAlgn="base" latinLnBrk="0" hangingPunct="1">
                        <a:lnSpc>
                          <a:spcPts val="2200"/>
                        </a:lnSpc>
                        <a:spcBef>
                          <a:spcPct val="0"/>
                        </a:spcBef>
                        <a:spcAft>
                          <a:spcPct val="0"/>
                        </a:spcAft>
                        <a:buClrTx/>
                        <a:buSzTx/>
                        <a:buFontTx/>
                        <a:buNone/>
                        <a:tabLst/>
                      </a:pPr>
                      <a:r>
                        <a:rPr kumimoji="0" lang="en-US" altLang="zh-TW" sz="2400" b="1" i="0" u="none" strike="noStrike" cap="none" normalizeH="0" baseline="0" dirty="0" smtClean="0">
                          <a:ln>
                            <a:noFill/>
                          </a:ln>
                          <a:solidFill>
                            <a:srgbClr val="FF0000"/>
                          </a:solidFill>
                          <a:effectLst/>
                          <a:latin typeface="Times New Roman" pitchFamily="18" charset="0"/>
                          <a:ea typeface="標楷體" pitchFamily="65" charset="-120"/>
                        </a:rPr>
                        <a:t>21</a:t>
                      </a:r>
                      <a:endParaRPr kumimoji="0" lang="zh-TW" altLang="zh-TW" sz="2400" b="0" i="0" u="none" strike="noStrike" cap="none" normalizeH="0" baseline="0" dirty="0" smtClean="0">
                        <a:ln>
                          <a:noFill/>
                        </a:ln>
                        <a:solidFill>
                          <a:schemeClr val="tx1"/>
                        </a:solidFill>
                        <a:effectLst/>
                        <a:latin typeface="Times New Roman" pitchFamily="18" charset="0"/>
                        <a:ea typeface="新細明體" charset="-120"/>
                      </a:endParaRPr>
                    </a:p>
                  </a:txBody>
                  <a:tcPr marL="64770" marR="64770" marT="762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00"/>
                    </a:solidFill>
                  </a:tcPr>
                </a:tc>
                <a:tc>
                  <a:txBody>
                    <a:bodyPr/>
                    <a:lstStyle/>
                    <a:p>
                      <a:pPr marL="0" marR="0" lvl="0" indent="0" algn="r" defTabSz="914400" rtl="0" eaLnBrk="1" fontAlgn="base" latinLnBrk="0" hangingPunct="1">
                        <a:lnSpc>
                          <a:spcPts val="2200"/>
                        </a:lnSpc>
                        <a:spcBef>
                          <a:spcPct val="0"/>
                        </a:spcBef>
                        <a:spcAft>
                          <a:spcPct val="0"/>
                        </a:spcAft>
                        <a:buClrTx/>
                        <a:buSzTx/>
                        <a:buFontTx/>
                        <a:buNone/>
                        <a:tabLst/>
                      </a:pPr>
                      <a:r>
                        <a:rPr kumimoji="0" lang="en-US" altLang="zh-TW" sz="2400" b="1" i="0" u="none" strike="noStrike" cap="none" normalizeH="0" baseline="0" dirty="0" smtClean="0">
                          <a:ln>
                            <a:noFill/>
                          </a:ln>
                          <a:solidFill>
                            <a:srgbClr val="FF0000"/>
                          </a:solidFill>
                          <a:effectLst/>
                          <a:latin typeface="Times New Roman" pitchFamily="18" charset="0"/>
                          <a:ea typeface="新細明體" charset="-120"/>
                        </a:rPr>
                        <a:t>7.24%</a:t>
                      </a:r>
                      <a:endParaRPr kumimoji="0" lang="zh-TW" altLang="zh-TW" sz="2400" b="0" i="0" u="none" strike="noStrike" cap="none" normalizeH="0" baseline="0" dirty="0" smtClean="0">
                        <a:ln>
                          <a:noFill/>
                        </a:ln>
                        <a:solidFill>
                          <a:schemeClr val="tx1"/>
                        </a:solidFill>
                        <a:effectLst/>
                        <a:latin typeface="Times New Roman" pitchFamily="18" charset="0"/>
                        <a:ea typeface="新細明體" charset="-120"/>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00"/>
                    </a:solidFill>
                  </a:tcPr>
                </a:tc>
              </a:tr>
              <a:tr h="330182">
                <a:tc>
                  <a:txBody>
                    <a:bodyPr/>
                    <a:lstStyle/>
                    <a:p>
                      <a:pPr marL="0" marR="0" lvl="0" indent="0" algn="just" defTabSz="914400" rtl="0" eaLnBrk="1" fontAlgn="base" latinLnBrk="0" hangingPunct="1">
                        <a:lnSpc>
                          <a:spcPts val="2200"/>
                        </a:lnSpc>
                        <a:spcBef>
                          <a:spcPct val="0"/>
                        </a:spcBef>
                        <a:spcAft>
                          <a:spcPct val="0"/>
                        </a:spcAft>
                        <a:buClrTx/>
                        <a:buSzTx/>
                        <a:buFontTx/>
                        <a:buNone/>
                        <a:tabLst/>
                      </a:pPr>
                      <a:r>
                        <a:rPr kumimoji="0" lang="zh-TW" altLang="en-US" sz="2400" b="1" i="0" u="none" strike="noStrike" cap="none" normalizeH="0" baseline="0" dirty="0" smtClean="0">
                          <a:ln>
                            <a:noFill/>
                          </a:ln>
                          <a:solidFill>
                            <a:srgbClr val="FF0000"/>
                          </a:solidFill>
                          <a:effectLst/>
                          <a:latin typeface="Times New Roman" pitchFamily="18" charset="0"/>
                          <a:ea typeface="標楷體" pitchFamily="65" charset="-120"/>
                          <a:cs typeface="Arial" charset="0"/>
                        </a:rPr>
                        <a:t>七、開標、審標程序</a:t>
                      </a:r>
                      <a:endParaRPr kumimoji="0" lang="zh-TW" altLang="en-US" sz="2400" b="0" i="0" u="none" strike="noStrike" cap="none" normalizeH="0" baseline="0" dirty="0" smtClean="0">
                        <a:ln>
                          <a:noFill/>
                        </a:ln>
                        <a:solidFill>
                          <a:schemeClr val="tx1"/>
                        </a:solidFill>
                        <a:effectLst/>
                        <a:latin typeface="Times New Roman" pitchFamily="18" charset="0"/>
                        <a:ea typeface="標楷體" pitchFamily="65" charset="-120"/>
                        <a:cs typeface="Arial" charset="0"/>
                      </a:endParaRPr>
                    </a:p>
                  </a:txBody>
                  <a:tcPr marL="64770" marR="64770" marT="762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00"/>
                    </a:solidFill>
                  </a:tcPr>
                </a:tc>
                <a:tc>
                  <a:txBody>
                    <a:bodyPr/>
                    <a:lstStyle/>
                    <a:p>
                      <a:pPr marL="0" marR="0" lvl="0" indent="0" algn="ctr" defTabSz="914400" rtl="0" eaLnBrk="1" fontAlgn="base" latinLnBrk="0" hangingPunct="1">
                        <a:lnSpc>
                          <a:spcPts val="2200"/>
                        </a:lnSpc>
                        <a:spcBef>
                          <a:spcPct val="0"/>
                        </a:spcBef>
                        <a:spcAft>
                          <a:spcPct val="0"/>
                        </a:spcAft>
                        <a:buClrTx/>
                        <a:buSzTx/>
                        <a:buFontTx/>
                        <a:buNone/>
                        <a:tabLst/>
                      </a:pPr>
                      <a:r>
                        <a:rPr kumimoji="0" lang="en-US" altLang="zh-TW" sz="2400" b="1" i="0" u="none" strike="noStrike" cap="none" normalizeH="0" baseline="0" smtClean="0">
                          <a:ln>
                            <a:noFill/>
                          </a:ln>
                          <a:solidFill>
                            <a:srgbClr val="FF0000"/>
                          </a:solidFill>
                          <a:effectLst/>
                          <a:latin typeface="Times New Roman" pitchFamily="18" charset="0"/>
                          <a:ea typeface="標楷體" pitchFamily="65" charset="-120"/>
                        </a:rPr>
                        <a:t>23</a:t>
                      </a:r>
                      <a:endParaRPr kumimoji="0" lang="zh-TW" altLang="zh-TW" sz="2400" b="0" i="0" u="none" strike="noStrike" cap="none" normalizeH="0" baseline="0" smtClean="0">
                        <a:ln>
                          <a:noFill/>
                        </a:ln>
                        <a:solidFill>
                          <a:schemeClr val="tx1"/>
                        </a:solidFill>
                        <a:effectLst/>
                        <a:latin typeface="Times New Roman" pitchFamily="18" charset="0"/>
                        <a:ea typeface="新細明體" charset="-120"/>
                      </a:endParaRPr>
                    </a:p>
                  </a:txBody>
                  <a:tcPr marL="64770" marR="64770" marT="762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00"/>
                    </a:solidFill>
                  </a:tcPr>
                </a:tc>
                <a:tc>
                  <a:txBody>
                    <a:bodyPr/>
                    <a:lstStyle/>
                    <a:p>
                      <a:pPr marL="0" marR="0" lvl="0" indent="0" algn="r" defTabSz="914400" rtl="0" eaLnBrk="1" fontAlgn="base" latinLnBrk="0" hangingPunct="1">
                        <a:lnSpc>
                          <a:spcPts val="2200"/>
                        </a:lnSpc>
                        <a:spcBef>
                          <a:spcPct val="0"/>
                        </a:spcBef>
                        <a:spcAft>
                          <a:spcPct val="0"/>
                        </a:spcAft>
                        <a:buClrTx/>
                        <a:buSzTx/>
                        <a:buFontTx/>
                        <a:buNone/>
                        <a:tabLst/>
                      </a:pPr>
                      <a:r>
                        <a:rPr kumimoji="0" lang="en-US" altLang="zh-TW" sz="2400" b="1" i="0" u="none" strike="noStrike" cap="none" normalizeH="0" baseline="0" dirty="0" smtClean="0">
                          <a:ln>
                            <a:noFill/>
                          </a:ln>
                          <a:solidFill>
                            <a:srgbClr val="FF0000"/>
                          </a:solidFill>
                          <a:effectLst/>
                          <a:latin typeface="Times New Roman" pitchFamily="18" charset="0"/>
                          <a:ea typeface="新細明體" charset="-120"/>
                        </a:rPr>
                        <a:t>7.93%</a:t>
                      </a:r>
                      <a:endParaRPr kumimoji="0" lang="zh-TW" altLang="zh-TW" sz="2400" b="0" i="0" u="none" strike="noStrike" cap="none" normalizeH="0" baseline="0" dirty="0" smtClean="0">
                        <a:ln>
                          <a:noFill/>
                        </a:ln>
                        <a:solidFill>
                          <a:schemeClr val="tx1"/>
                        </a:solidFill>
                        <a:effectLst/>
                        <a:latin typeface="Times New Roman" pitchFamily="18" charset="0"/>
                        <a:ea typeface="新細明體" charset="-120"/>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00"/>
                    </a:solidFill>
                  </a:tcPr>
                </a:tc>
              </a:tr>
              <a:tr h="330182">
                <a:tc>
                  <a:txBody>
                    <a:bodyPr/>
                    <a:lstStyle/>
                    <a:p>
                      <a:pPr marL="0" marR="0" lvl="0" indent="0" algn="just" defTabSz="914400" rtl="0" eaLnBrk="1" fontAlgn="base" latinLnBrk="0" hangingPunct="1">
                        <a:lnSpc>
                          <a:spcPts val="2200"/>
                        </a:lnSpc>
                        <a:spcBef>
                          <a:spcPct val="0"/>
                        </a:spcBef>
                        <a:spcAft>
                          <a:spcPct val="0"/>
                        </a:spcAft>
                        <a:buClrTx/>
                        <a:buSzTx/>
                        <a:buFontTx/>
                        <a:buNone/>
                        <a:tabLst/>
                      </a:pPr>
                      <a:r>
                        <a:rPr kumimoji="0" lang="zh-TW" altLang="en-US" sz="2400" b="1" i="0" u="none" strike="noStrike" cap="none" normalizeH="0" baseline="0" dirty="0" smtClean="0">
                          <a:ln>
                            <a:noFill/>
                          </a:ln>
                          <a:solidFill>
                            <a:srgbClr val="000000"/>
                          </a:solidFill>
                          <a:effectLst/>
                          <a:latin typeface="Times New Roman" pitchFamily="18" charset="0"/>
                          <a:ea typeface="標楷體" pitchFamily="65" charset="-120"/>
                          <a:cs typeface="Arial" charset="0"/>
                        </a:rPr>
                        <a:t>八、監辦作業</a:t>
                      </a:r>
                      <a:endParaRPr kumimoji="0" lang="zh-TW" altLang="en-US" sz="2400" b="0" i="0" u="none" strike="noStrike" cap="none" normalizeH="0" baseline="0" dirty="0" smtClean="0">
                        <a:ln>
                          <a:noFill/>
                        </a:ln>
                        <a:solidFill>
                          <a:schemeClr val="tx1"/>
                        </a:solidFill>
                        <a:effectLst/>
                        <a:latin typeface="Times New Roman" pitchFamily="18" charset="0"/>
                        <a:ea typeface="標楷體" pitchFamily="65" charset="-120"/>
                        <a:cs typeface="Arial" charset="0"/>
                      </a:endParaRPr>
                    </a:p>
                  </a:txBody>
                  <a:tcPr marL="64770" marR="64770" marT="762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CCFFFF"/>
                    </a:solidFill>
                  </a:tcPr>
                </a:tc>
                <a:tc>
                  <a:txBody>
                    <a:bodyPr/>
                    <a:lstStyle/>
                    <a:p>
                      <a:pPr marL="0" marR="0" lvl="0" indent="0" algn="ctr" defTabSz="914400" rtl="0" eaLnBrk="1" fontAlgn="base" latinLnBrk="0" hangingPunct="1">
                        <a:lnSpc>
                          <a:spcPts val="2200"/>
                        </a:lnSpc>
                        <a:spcBef>
                          <a:spcPct val="0"/>
                        </a:spcBef>
                        <a:spcAft>
                          <a:spcPct val="0"/>
                        </a:spcAft>
                        <a:buClrTx/>
                        <a:buSzTx/>
                        <a:buFontTx/>
                        <a:buNone/>
                        <a:tabLst/>
                      </a:pPr>
                      <a:r>
                        <a:rPr kumimoji="0" lang="en-US" altLang="zh-TW" sz="2400" b="1" i="0" u="none" strike="noStrike" cap="none" normalizeH="0" baseline="0" smtClean="0">
                          <a:ln>
                            <a:noFill/>
                          </a:ln>
                          <a:solidFill>
                            <a:srgbClr val="000000"/>
                          </a:solidFill>
                          <a:effectLst/>
                          <a:latin typeface="Times New Roman" pitchFamily="18" charset="0"/>
                          <a:ea typeface="標楷體" pitchFamily="65" charset="-120"/>
                        </a:rPr>
                        <a:t>5</a:t>
                      </a:r>
                      <a:endParaRPr kumimoji="0" lang="zh-TW" altLang="zh-TW" sz="2400" b="0" i="0" u="none" strike="noStrike" cap="none" normalizeH="0" baseline="0" smtClean="0">
                        <a:ln>
                          <a:noFill/>
                        </a:ln>
                        <a:solidFill>
                          <a:schemeClr val="tx1"/>
                        </a:solidFill>
                        <a:effectLst/>
                        <a:latin typeface="Times New Roman" pitchFamily="18" charset="0"/>
                        <a:ea typeface="新細明體" charset="-120"/>
                      </a:endParaRPr>
                    </a:p>
                  </a:txBody>
                  <a:tcPr marL="64770" marR="64770" marT="762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CCFFFF"/>
                    </a:solidFill>
                  </a:tcPr>
                </a:tc>
                <a:tc>
                  <a:txBody>
                    <a:bodyPr/>
                    <a:lstStyle/>
                    <a:p>
                      <a:pPr marL="0" marR="0" lvl="0" indent="0" algn="r" defTabSz="914400" rtl="0" eaLnBrk="1" fontAlgn="base" latinLnBrk="0" hangingPunct="1">
                        <a:lnSpc>
                          <a:spcPts val="2200"/>
                        </a:lnSpc>
                        <a:spcBef>
                          <a:spcPct val="0"/>
                        </a:spcBef>
                        <a:spcAft>
                          <a:spcPct val="0"/>
                        </a:spcAft>
                        <a:buClrTx/>
                        <a:buSzTx/>
                        <a:buFontTx/>
                        <a:buNone/>
                        <a:tabLst/>
                      </a:pPr>
                      <a:r>
                        <a:rPr kumimoji="0" lang="en-US" altLang="zh-TW" sz="2400" b="1" i="0" u="none" strike="noStrike" cap="none" normalizeH="0" baseline="0" dirty="0" smtClean="0">
                          <a:ln>
                            <a:noFill/>
                          </a:ln>
                          <a:solidFill>
                            <a:srgbClr val="000000"/>
                          </a:solidFill>
                          <a:effectLst/>
                          <a:latin typeface="Times New Roman" pitchFamily="18" charset="0"/>
                          <a:ea typeface="新細明體" charset="-120"/>
                        </a:rPr>
                        <a:t>1.72%</a:t>
                      </a:r>
                      <a:endParaRPr kumimoji="0" lang="zh-TW" altLang="zh-TW" sz="2400" b="0" i="0" u="none" strike="noStrike" cap="none" normalizeH="0" baseline="0" dirty="0" smtClean="0">
                        <a:ln>
                          <a:noFill/>
                        </a:ln>
                        <a:solidFill>
                          <a:schemeClr val="tx1"/>
                        </a:solidFill>
                        <a:effectLst/>
                        <a:latin typeface="Times New Roman" pitchFamily="18" charset="0"/>
                        <a:ea typeface="新細明體" charset="-120"/>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CCFFFF"/>
                    </a:solidFill>
                  </a:tcPr>
                </a:tc>
              </a:tr>
              <a:tr h="330182">
                <a:tc>
                  <a:txBody>
                    <a:bodyPr/>
                    <a:lstStyle/>
                    <a:p>
                      <a:pPr marL="0" marR="0" lvl="0" indent="0" algn="just" defTabSz="914400" rtl="0" eaLnBrk="1" fontAlgn="base" latinLnBrk="0" hangingPunct="1">
                        <a:lnSpc>
                          <a:spcPts val="2200"/>
                        </a:lnSpc>
                        <a:spcBef>
                          <a:spcPct val="0"/>
                        </a:spcBef>
                        <a:spcAft>
                          <a:spcPct val="0"/>
                        </a:spcAft>
                        <a:buClrTx/>
                        <a:buSzTx/>
                        <a:buFontTx/>
                        <a:buNone/>
                        <a:tabLst/>
                      </a:pPr>
                      <a:r>
                        <a:rPr kumimoji="0" lang="zh-TW" altLang="en-US" sz="2400" b="1" i="0" u="none" strike="noStrike" cap="none" normalizeH="0" baseline="0" dirty="0" smtClean="0">
                          <a:ln>
                            <a:noFill/>
                          </a:ln>
                          <a:solidFill>
                            <a:srgbClr val="000000"/>
                          </a:solidFill>
                          <a:effectLst/>
                          <a:latin typeface="Times New Roman" pitchFamily="18" charset="0"/>
                          <a:ea typeface="標楷體" pitchFamily="65" charset="-120"/>
                          <a:cs typeface="Arial" charset="0"/>
                        </a:rPr>
                        <a:t>九、評選</a:t>
                      </a:r>
                      <a:r>
                        <a:rPr kumimoji="0" lang="en-US" altLang="zh-TW" sz="2400" b="1" i="0" u="none" strike="noStrike" cap="none" normalizeH="0" baseline="0" dirty="0" smtClean="0">
                          <a:ln>
                            <a:noFill/>
                          </a:ln>
                          <a:solidFill>
                            <a:srgbClr val="000000"/>
                          </a:solidFill>
                          <a:effectLst/>
                          <a:latin typeface="Times New Roman" pitchFamily="18" charset="0"/>
                          <a:ea typeface="標楷體" pitchFamily="65" charset="-120"/>
                          <a:cs typeface="Arial" charset="0"/>
                        </a:rPr>
                        <a:t>/</a:t>
                      </a:r>
                      <a:r>
                        <a:rPr kumimoji="0" lang="zh-TW" altLang="en-US" sz="2400" b="1" i="0" u="none" strike="noStrike" cap="none" normalizeH="0" baseline="0" dirty="0" smtClean="0">
                          <a:ln>
                            <a:noFill/>
                          </a:ln>
                          <a:solidFill>
                            <a:srgbClr val="000000"/>
                          </a:solidFill>
                          <a:effectLst/>
                          <a:latin typeface="Times New Roman" pitchFamily="18" charset="0"/>
                          <a:ea typeface="標楷體" pitchFamily="65" charset="-120"/>
                          <a:cs typeface="Arial" charset="0"/>
                        </a:rPr>
                        <a:t>評審</a:t>
                      </a:r>
                      <a:r>
                        <a:rPr kumimoji="0" lang="en-US" altLang="zh-TW" sz="2400" b="1" i="0" u="none" strike="noStrike" cap="none" normalizeH="0" baseline="0" dirty="0" smtClean="0">
                          <a:ln>
                            <a:noFill/>
                          </a:ln>
                          <a:solidFill>
                            <a:srgbClr val="000000"/>
                          </a:solidFill>
                          <a:effectLst/>
                          <a:latin typeface="Times New Roman" pitchFamily="18" charset="0"/>
                          <a:ea typeface="標楷體" pitchFamily="65" charset="-120"/>
                          <a:cs typeface="Arial" charset="0"/>
                        </a:rPr>
                        <a:t>/</a:t>
                      </a:r>
                      <a:r>
                        <a:rPr kumimoji="0" lang="zh-TW" altLang="en-US" sz="2400" b="1" i="0" u="none" strike="noStrike" cap="none" normalizeH="0" baseline="0" dirty="0" smtClean="0">
                          <a:ln>
                            <a:noFill/>
                          </a:ln>
                          <a:solidFill>
                            <a:srgbClr val="000000"/>
                          </a:solidFill>
                          <a:effectLst/>
                          <a:latin typeface="Times New Roman" pitchFamily="18" charset="0"/>
                          <a:ea typeface="標楷體" pitchFamily="65" charset="-120"/>
                          <a:cs typeface="Arial" charset="0"/>
                        </a:rPr>
                        <a:t>審查作業</a:t>
                      </a:r>
                      <a:endParaRPr kumimoji="0" lang="zh-TW" altLang="en-US" sz="2400" b="0" i="0" u="none" strike="noStrike" cap="none" normalizeH="0" baseline="0" dirty="0" smtClean="0">
                        <a:ln>
                          <a:noFill/>
                        </a:ln>
                        <a:solidFill>
                          <a:schemeClr val="tx1"/>
                        </a:solidFill>
                        <a:effectLst/>
                        <a:latin typeface="Times New Roman" pitchFamily="18" charset="0"/>
                        <a:ea typeface="標楷體" pitchFamily="65" charset="-120"/>
                        <a:cs typeface="Arial" charset="0"/>
                      </a:endParaRPr>
                    </a:p>
                  </a:txBody>
                  <a:tcPr marL="64770" marR="64770" marT="762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CCFFFF"/>
                    </a:solidFill>
                  </a:tcPr>
                </a:tc>
                <a:tc>
                  <a:txBody>
                    <a:bodyPr/>
                    <a:lstStyle/>
                    <a:p>
                      <a:pPr marL="0" marR="0" lvl="0" indent="0" algn="ctr" defTabSz="914400" rtl="0" eaLnBrk="1" fontAlgn="base" latinLnBrk="0" hangingPunct="1">
                        <a:lnSpc>
                          <a:spcPts val="2200"/>
                        </a:lnSpc>
                        <a:spcBef>
                          <a:spcPct val="0"/>
                        </a:spcBef>
                        <a:spcAft>
                          <a:spcPct val="0"/>
                        </a:spcAft>
                        <a:buClrTx/>
                        <a:buSzTx/>
                        <a:buFontTx/>
                        <a:buNone/>
                        <a:tabLst/>
                      </a:pPr>
                      <a:r>
                        <a:rPr kumimoji="0" lang="en-US" altLang="zh-TW" sz="2400" b="1" i="0" u="none" strike="noStrike" cap="none" normalizeH="0" baseline="0" smtClean="0">
                          <a:ln>
                            <a:noFill/>
                          </a:ln>
                          <a:solidFill>
                            <a:srgbClr val="000000"/>
                          </a:solidFill>
                          <a:effectLst/>
                          <a:latin typeface="Times New Roman" pitchFamily="18" charset="0"/>
                          <a:ea typeface="標楷體" pitchFamily="65" charset="-120"/>
                        </a:rPr>
                        <a:t>10</a:t>
                      </a:r>
                      <a:endParaRPr kumimoji="0" lang="zh-TW" altLang="zh-TW" sz="2400" b="0" i="0" u="none" strike="noStrike" cap="none" normalizeH="0" baseline="0" smtClean="0">
                        <a:ln>
                          <a:noFill/>
                        </a:ln>
                        <a:solidFill>
                          <a:schemeClr val="tx1"/>
                        </a:solidFill>
                        <a:effectLst/>
                        <a:latin typeface="Times New Roman" pitchFamily="18" charset="0"/>
                        <a:ea typeface="新細明體" charset="-120"/>
                      </a:endParaRPr>
                    </a:p>
                  </a:txBody>
                  <a:tcPr marL="64770" marR="64770" marT="762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CCFFFF"/>
                    </a:solidFill>
                  </a:tcPr>
                </a:tc>
                <a:tc>
                  <a:txBody>
                    <a:bodyPr/>
                    <a:lstStyle/>
                    <a:p>
                      <a:pPr marL="0" marR="0" lvl="0" indent="0" algn="r" defTabSz="914400" rtl="0" eaLnBrk="1" fontAlgn="base" latinLnBrk="0" hangingPunct="1">
                        <a:lnSpc>
                          <a:spcPts val="2200"/>
                        </a:lnSpc>
                        <a:spcBef>
                          <a:spcPct val="0"/>
                        </a:spcBef>
                        <a:spcAft>
                          <a:spcPct val="0"/>
                        </a:spcAft>
                        <a:buClrTx/>
                        <a:buSzTx/>
                        <a:buFontTx/>
                        <a:buNone/>
                        <a:tabLst/>
                      </a:pPr>
                      <a:r>
                        <a:rPr kumimoji="0" lang="en-US" altLang="zh-TW" sz="2400" b="1" i="0" u="none" strike="noStrike" cap="none" normalizeH="0" baseline="0" dirty="0" smtClean="0">
                          <a:ln>
                            <a:noFill/>
                          </a:ln>
                          <a:solidFill>
                            <a:srgbClr val="000000"/>
                          </a:solidFill>
                          <a:effectLst/>
                          <a:latin typeface="Times New Roman" pitchFamily="18" charset="0"/>
                          <a:ea typeface="新細明體" charset="-120"/>
                        </a:rPr>
                        <a:t>3.45%</a:t>
                      </a:r>
                      <a:endParaRPr kumimoji="0" lang="zh-TW" altLang="zh-TW" sz="2400" b="0" i="0" u="none" strike="noStrike" cap="none" normalizeH="0" baseline="0" dirty="0" smtClean="0">
                        <a:ln>
                          <a:noFill/>
                        </a:ln>
                        <a:solidFill>
                          <a:schemeClr val="tx1"/>
                        </a:solidFill>
                        <a:effectLst/>
                        <a:latin typeface="Times New Roman" pitchFamily="18" charset="0"/>
                        <a:ea typeface="新細明體" charset="-120"/>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CCFFFF"/>
                    </a:solidFill>
                  </a:tcPr>
                </a:tc>
              </a:tr>
              <a:tr h="330182">
                <a:tc>
                  <a:txBody>
                    <a:bodyPr/>
                    <a:lstStyle/>
                    <a:p>
                      <a:pPr marL="0" marR="0" lvl="0" indent="0" algn="just" defTabSz="914400" rtl="0" eaLnBrk="1" fontAlgn="base" latinLnBrk="0" hangingPunct="1">
                        <a:lnSpc>
                          <a:spcPts val="2200"/>
                        </a:lnSpc>
                        <a:spcBef>
                          <a:spcPct val="0"/>
                        </a:spcBef>
                        <a:spcAft>
                          <a:spcPct val="0"/>
                        </a:spcAft>
                        <a:buClrTx/>
                        <a:buSzTx/>
                        <a:buFontTx/>
                        <a:buNone/>
                        <a:tabLst/>
                      </a:pPr>
                      <a:r>
                        <a:rPr kumimoji="0" lang="zh-TW" altLang="en-US" sz="2400" b="1" i="0" u="none" strike="noStrike" cap="none" normalizeH="0" baseline="0" dirty="0" smtClean="0">
                          <a:ln>
                            <a:noFill/>
                          </a:ln>
                          <a:solidFill>
                            <a:srgbClr val="FF0000"/>
                          </a:solidFill>
                          <a:effectLst/>
                          <a:latin typeface="Times New Roman" pitchFamily="18" charset="0"/>
                          <a:ea typeface="標楷體" pitchFamily="65" charset="-120"/>
                          <a:cs typeface="Arial" charset="0"/>
                        </a:rPr>
                        <a:t>十、決標程序</a:t>
                      </a:r>
                      <a:endParaRPr kumimoji="0" lang="zh-TW" altLang="en-US" sz="2400" b="0" i="0" u="none" strike="noStrike" cap="none" normalizeH="0" baseline="0" dirty="0" smtClean="0">
                        <a:ln>
                          <a:noFill/>
                        </a:ln>
                        <a:solidFill>
                          <a:schemeClr val="tx1"/>
                        </a:solidFill>
                        <a:effectLst/>
                        <a:latin typeface="Times New Roman" pitchFamily="18" charset="0"/>
                        <a:ea typeface="標楷體" pitchFamily="65" charset="-120"/>
                        <a:cs typeface="Arial" charset="0"/>
                      </a:endParaRPr>
                    </a:p>
                  </a:txBody>
                  <a:tcPr marL="64770" marR="64770" marT="762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00"/>
                    </a:solidFill>
                  </a:tcPr>
                </a:tc>
                <a:tc>
                  <a:txBody>
                    <a:bodyPr/>
                    <a:lstStyle/>
                    <a:p>
                      <a:pPr marL="0" marR="0" lvl="0" indent="0" algn="ctr" defTabSz="914400" rtl="0" eaLnBrk="1" fontAlgn="base" latinLnBrk="0" hangingPunct="1">
                        <a:lnSpc>
                          <a:spcPts val="2200"/>
                        </a:lnSpc>
                        <a:spcBef>
                          <a:spcPct val="0"/>
                        </a:spcBef>
                        <a:spcAft>
                          <a:spcPct val="0"/>
                        </a:spcAft>
                        <a:buClrTx/>
                        <a:buSzTx/>
                        <a:buFontTx/>
                        <a:buNone/>
                        <a:tabLst/>
                      </a:pPr>
                      <a:r>
                        <a:rPr kumimoji="0" lang="en-US" altLang="zh-TW" sz="2400" b="1" i="0" u="none" strike="noStrike" cap="none" normalizeH="0" baseline="0" smtClean="0">
                          <a:ln>
                            <a:noFill/>
                          </a:ln>
                          <a:solidFill>
                            <a:srgbClr val="FF0000"/>
                          </a:solidFill>
                          <a:effectLst/>
                          <a:latin typeface="Times New Roman" pitchFamily="18" charset="0"/>
                          <a:ea typeface="標楷體" pitchFamily="65" charset="-120"/>
                        </a:rPr>
                        <a:t>36</a:t>
                      </a:r>
                      <a:endParaRPr kumimoji="0" lang="zh-TW" altLang="zh-TW" sz="2400" b="0" i="0" u="none" strike="noStrike" cap="none" normalizeH="0" baseline="0" smtClean="0">
                        <a:ln>
                          <a:noFill/>
                        </a:ln>
                        <a:solidFill>
                          <a:schemeClr val="tx1"/>
                        </a:solidFill>
                        <a:effectLst/>
                        <a:latin typeface="Times New Roman" pitchFamily="18" charset="0"/>
                        <a:ea typeface="新細明體" charset="-120"/>
                      </a:endParaRPr>
                    </a:p>
                  </a:txBody>
                  <a:tcPr marL="64770" marR="64770" marT="762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00"/>
                    </a:solidFill>
                  </a:tcPr>
                </a:tc>
                <a:tc>
                  <a:txBody>
                    <a:bodyPr/>
                    <a:lstStyle/>
                    <a:p>
                      <a:pPr marL="0" marR="0" lvl="0" indent="0" algn="r" defTabSz="914400" rtl="0" eaLnBrk="1" fontAlgn="base" latinLnBrk="0" hangingPunct="1">
                        <a:lnSpc>
                          <a:spcPts val="2200"/>
                        </a:lnSpc>
                        <a:spcBef>
                          <a:spcPct val="0"/>
                        </a:spcBef>
                        <a:spcAft>
                          <a:spcPct val="0"/>
                        </a:spcAft>
                        <a:buClrTx/>
                        <a:buSzTx/>
                        <a:buFontTx/>
                        <a:buNone/>
                        <a:tabLst/>
                      </a:pPr>
                      <a:r>
                        <a:rPr kumimoji="0" lang="en-US" altLang="zh-TW" sz="2400" b="1" i="0" u="none" strike="noStrike" cap="none" normalizeH="0" baseline="0" dirty="0" smtClean="0">
                          <a:ln>
                            <a:noFill/>
                          </a:ln>
                          <a:solidFill>
                            <a:srgbClr val="FF0000"/>
                          </a:solidFill>
                          <a:effectLst/>
                          <a:latin typeface="Times New Roman" pitchFamily="18" charset="0"/>
                          <a:ea typeface="新細明體" charset="-120"/>
                        </a:rPr>
                        <a:t>12.41%</a:t>
                      </a:r>
                      <a:endParaRPr kumimoji="0" lang="zh-TW" altLang="zh-TW" sz="2400" b="0" i="0" u="none" strike="noStrike" cap="none" normalizeH="0" baseline="0" dirty="0" smtClean="0">
                        <a:ln>
                          <a:noFill/>
                        </a:ln>
                        <a:solidFill>
                          <a:schemeClr val="tx1"/>
                        </a:solidFill>
                        <a:effectLst/>
                        <a:latin typeface="Times New Roman" pitchFamily="18" charset="0"/>
                        <a:ea typeface="新細明體" charset="-120"/>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00"/>
                    </a:solidFill>
                  </a:tcPr>
                </a:tc>
              </a:tr>
              <a:tr h="330182">
                <a:tc>
                  <a:txBody>
                    <a:bodyPr/>
                    <a:lstStyle/>
                    <a:p>
                      <a:pPr marL="0" marR="0" lvl="0" indent="0" algn="just" defTabSz="914400" rtl="0" eaLnBrk="1" fontAlgn="base" latinLnBrk="0" hangingPunct="1">
                        <a:lnSpc>
                          <a:spcPts val="2200"/>
                        </a:lnSpc>
                        <a:spcBef>
                          <a:spcPct val="0"/>
                        </a:spcBef>
                        <a:spcAft>
                          <a:spcPct val="0"/>
                        </a:spcAft>
                        <a:buClrTx/>
                        <a:buSzTx/>
                        <a:buFontTx/>
                        <a:buNone/>
                        <a:tabLst/>
                      </a:pPr>
                      <a:r>
                        <a:rPr kumimoji="0" lang="zh-TW" altLang="en-US" sz="2400" b="1" i="0" u="none" strike="noStrike" cap="none" normalizeH="0" baseline="0" dirty="0" smtClean="0">
                          <a:ln>
                            <a:noFill/>
                          </a:ln>
                          <a:solidFill>
                            <a:srgbClr val="000000"/>
                          </a:solidFill>
                          <a:effectLst/>
                          <a:latin typeface="Times New Roman" pitchFamily="18" charset="0"/>
                          <a:ea typeface="標楷體" pitchFamily="65" charset="-120"/>
                          <a:cs typeface="Arial" charset="0"/>
                        </a:rPr>
                        <a:t>十一、履約及契約變更</a:t>
                      </a:r>
                      <a:endParaRPr kumimoji="0" lang="zh-TW" altLang="en-US" sz="2400" b="0" i="0" u="none" strike="noStrike" cap="none" normalizeH="0" baseline="0" dirty="0" smtClean="0">
                        <a:ln>
                          <a:noFill/>
                        </a:ln>
                        <a:solidFill>
                          <a:schemeClr val="tx1"/>
                        </a:solidFill>
                        <a:effectLst/>
                        <a:latin typeface="Times New Roman" pitchFamily="18" charset="0"/>
                        <a:ea typeface="標楷體" pitchFamily="65" charset="-120"/>
                        <a:cs typeface="Arial" charset="0"/>
                      </a:endParaRPr>
                    </a:p>
                  </a:txBody>
                  <a:tcPr marL="64770" marR="64770" marT="762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CCFFFF"/>
                    </a:solidFill>
                  </a:tcPr>
                </a:tc>
                <a:tc>
                  <a:txBody>
                    <a:bodyPr/>
                    <a:lstStyle/>
                    <a:p>
                      <a:pPr marL="0" marR="0" lvl="0" indent="0" algn="ctr" defTabSz="914400" rtl="0" eaLnBrk="1" fontAlgn="base" latinLnBrk="0" hangingPunct="1">
                        <a:lnSpc>
                          <a:spcPts val="2200"/>
                        </a:lnSpc>
                        <a:spcBef>
                          <a:spcPct val="0"/>
                        </a:spcBef>
                        <a:spcAft>
                          <a:spcPct val="0"/>
                        </a:spcAft>
                        <a:buClrTx/>
                        <a:buSzTx/>
                        <a:buFontTx/>
                        <a:buNone/>
                        <a:tabLst/>
                      </a:pPr>
                      <a:r>
                        <a:rPr kumimoji="0" lang="en-US" altLang="zh-TW" sz="2400" b="1" i="0" u="none" strike="noStrike" cap="none" normalizeH="0" baseline="0" smtClean="0">
                          <a:ln>
                            <a:noFill/>
                          </a:ln>
                          <a:solidFill>
                            <a:srgbClr val="000000"/>
                          </a:solidFill>
                          <a:effectLst/>
                          <a:latin typeface="Times New Roman" pitchFamily="18" charset="0"/>
                          <a:ea typeface="標楷體" pitchFamily="65" charset="-120"/>
                        </a:rPr>
                        <a:t>12</a:t>
                      </a:r>
                      <a:endParaRPr kumimoji="0" lang="zh-TW" altLang="zh-TW" sz="2400" b="0" i="0" u="none" strike="noStrike" cap="none" normalizeH="0" baseline="0" smtClean="0">
                        <a:ln>
                          <a:noFill/>
                        </a:ln>
                        <a:solidFill>
                          <a:schemeClr val="tx1"/>
                        </a:solidFill>
                        <a:effectLst/>
                        <a:latin typeface="Times New Roman" pitchFamily="18" charset="0"/>
                        <a:ea typeface="新細明體" charset="-120"/>
                      </a:endParaRPr>
                    </a:p>
                  </a:txBody>
                  <a:tcPr marL="64770" marR="64770" marT="762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CCFFFF"/>
                    </a:solidFill>
                  </a:tcPr>
                </a:tc>
                <a:tc>
                  <a:txBody>
                    <a:bodyPr/>
                    <a:lstStyle/>
                    <a:p>
                      <a:pPr marL="0" marR="0" lvl="0" indent="0" algn="r" defTabSz="914400" rtl="0" eaLnBrk="1" fontAlgn="base" latinLnBrk="0" hangingPunct="1">
                        <a:lnSpc>
                          <a:spcPts val="2200"/>
                        </a:lnSpc>
                        <a:spcBef>
                          <a:spcPct val="0"/>
                        </a:spcBef>
                        <a:spcAft>
                          <a:spcPct val="0"/>
                        </a:spcAft>
                        <a:buClrTx/>
                        <a:buSzTx/>
                        <a:buFontTx/>
                        <a:buNone/>
                        <a:tabLst/>
                      </a:pPr>
                      <a:r>
                        <a:rPr kumimoji="0" lang="en-US" altLang="zh-TW" sz="2400" b="1" i="0" u="none" strike="noStrike" cap="none" normalizeH="0" baseline="0" dirty="0" smtClean="0">
                          <a:ln>
                            <a:noFill/>
                          </a:ln>
                          <a:solidFill>
                            <a:srgbClr val="000000"/>
                          </a:solidFill>
                          <a:effectLst/>
                          <a:latin typeface="Times New Roman" pitchFamily="18" charset="0"/>
                          <a:ea typeface="新細明體" charset="-120"/>
                        </a:rPr>
                        <a:t>4.14%</a:t>
                      </a:r>
                      <a:endParaRPr kumimoji="0" lang="zh-TW" altLang="zh-TW" sz="2400" b="0" i="0" u="none" strike="noStrike" cap="none" normalizeH="0" baseline="0" dirty="0" smtClean="0">
                        <a:ln>
                          <a:noFill/>
                        </a:ln>
                        <a:solidFill>
                          <a:schemeClr val="tx1"/>
                        </a:solidFill>
                        <a:effectLst/>
                        <a:latin typeface="Times New Roman" pitchFamily="18" charset="0"/>
                        <a:ea typeface="新細明體" charset="-120"/>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CCFFFF"/>
                    </a:solidFill>
                  </a:tcPr>
                </a:tc>
              </a:tr>
              <a:tr h="330182">
                <a:tc>
                  <a:txBody>
                    <a:bodyPr/>
                    <a:lstStyle/>
                    <a:p>
                      <a:pPr marL="0" marR="0" lvl="0" indent="0" algn="just" defTabSz="914400" rtl="0" eaLnBrk="1" fontAlgn="base" latinLnBrk="0" hangingPunct="1">
                        <a:lnSpc>
                          <a:spcPts val="2200"/>
                        </a:lnSpc>
                        <a:spcBef>
                          <a:spcPct val="0"/>
                        </a:spcBef>
                        <a:spcAft>
                          <a:spcPct val="0"/>
                        </a:spcAft>
                        <a:buClrTx/>
                        <a:buSzTx/>
                        <a:buFontTx/>
                        <a:buNone/>
                        <a:tabLst/>
                      </a:pPr>
                      <a:r>
                        <a:rPr kumimoji="0" lang="zh-TW" altLang="en-US" sz="2400" b="1" i="0" u="none" strike="noStrike" cap="none" normalizeH="0" baseline="0" dirty="0" smtClean="0">
                          <a:ln>
                            <a:noFill/>
                          </a:ln>
                          <a:solidFill>
                            <a:srgbClr val="000000"/>
                          </a:solidFill>
                          <a:effectLst/>
                          <a:latin typeface="Times New Roman" pitchFamily="18" charset="0"/>
                          <a:ea typeface="標楷體" pitchFamily="65" charset="-120"/>
                          <a:cs typeface="Arial" charset="0"/>
                        </a:rPr>
                        <a:t>十二、驗收作業</a:t>
                      </a:r>
                      <a:endParaRPr kumimoji="0" lang="zh-TW" altLang="en-US" sz="2400" b="0" i="0" u="none" strike="noStrike" cap="none" normalizeH="0" baseline="0" dirty="0" smtClean="0">
                        <a:ln>
                          <a:noFill/>
                        </a:ln>
                        <a:solidFill>
                          <a:schemeClr val="tx1"/>
                        </a:solidFill>
                        <a:effectLst/>
                        <a:latin typeface="Times New Roman" pitchFamily="18" charset="0"/>
                        <a:ea typeface="標楷體" pitchFamily="65" charset="-120"/>
                        <a:cs typeface="Arial" charset="0"/>
                      </a:endParaRPr>
                    </a:p>
                  </a:txBody>
                  <a:tcPr marL="64770" marR="64770" marT="762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CCFFFF"/>
                    </a:solidFill>
                  </a:tcPr>
                </a:tc>
                <a:tc>
                  <a:txBody>
                    <a:bodyPr/>
                    <a:lstStyle/>
                    <a:p>
                      <a:pPr marL="0" marR="0" lvl="0" indent="0" algn="ctr" defTabSz="914400" rtl="0" eaLnBrk="1" fontAlgn="base" latinLnBrk="0" hangingPunct="1">
                        <a:lnSpc>
                          <a:spcPts val="2200"/>
                        </a:lnSpc>
                        <a:spcBef>
                          <a:spcPct val="0"/>
                        </a:spcBef>
                        <a:spcAft>
                          <a:spcPct val="0"/>
                        </a:spcAft>
                        <a:buClrTx/>
                        <a:buSzTx/>
                        <a:buFontTx/>
                        <a:buNone/>
                        <a:tabLst/>
                      </a:pPr>
                      <a:r>
                        <a:rPr kumimoji="0" lang="en-US" altLang="zh-TW" sz="2400" b="1" i="0" u="none" strike="noStrike" cap="none" normalizeH="0" baseline="0" dirty="0" smtClean="0">
                          <a:ln>
                            <a:noFill/>
                          </a:ln>
                          <a:solidFill>
                            <a:srgbClr val="000000"/>
                          </a:solidFill>
                          <a:effectLst/>
                          <a:latin typeface="Times New Roman" pitchFamily="18" charset="0"/>
                          <a:ea typeface="標楷體" pitchFamily="65" charset="-120"/>
                        </a:rPr>
                        <a:t>11</a:t>
                      </a:r>
                      <a:endParaRPr kumimoji="0" lang="zh-TW" altLang="zh-TW" sz="2400" b="0" i="0" u="none" strike="noStrike" cap="none" normalizeH="0" baseline="0" dirty="0" smtClean="0">
                        <a:ln>
                          <a:noFill/>
                        </a:ln>
                        <a:solidFill>
                          <a:schemeClr val="tx1"/>
                        </a:solidFill>
                        <a:effectLst/>
                        <a:latin typeface="Times New Roman" pitchFamily="18" charset="0"/>
                        <a:ea typeface="新細明體" charset="-120"/>
                      </a:endParaRPr>
                    </a:p>
                  </a:txBody>
                  <a:tcPr marL="64770" marR="64770" marT="762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CCFFFF"/>
                    </a:solidFill>
                  </a:tcPr>
                </a:tc>
                <a:tc>
                  <a:txBody>
                    <a:bodyPr/>
                    <a:lstStyle/>
                    <a:p>
                      <a:pPr marL="0" marR="0" lvl="0" indent="0" algn="r" defTabSz="914400" rtl="0" eaLnBrk="1" fontAlgn="base" latinLnBrk="0" hangingPunct="1">
                        <a:lnSpc>
                          <a:spcPts val="2200"/>
                        </a:lnSpc>
                        <a:spcBef>
                          <a:spcPct val="0"/>
                        </a:spcBef>
                        <a:spcAft>
                          <a:spcPct val="0"/>
                        </a:spcAft>
                        <a:buClrTx/>
                        <a:buSzTx/>
                        <a:buFontTx/>
                        <a:buNone/>
                        <a:tabLst/>
                      </a:pPr>
                      <a:r>
                        <a:rPr kumimoji="0" lang="en-US" altLang="zh-TW" sz="2400" b="1" i="0" u="none" strike="noStrike" cap="none" normalizeH="0" baseline="0" dirty="0" smtClean="0">
                          <a:ln>
                            <a:noFill/>
                          </a:ln>
                          <a:solidFill>
                            <a:srgbClr val="000000"/>
                          </a:solidFill>
                          <a:effectLst/>
                          <a:latin typeface="Times New Roman" pitchFamily="18" charset="0"/>
                          <a:ea typeface="新細明體" charset="-120"/>
                        </a:rPr>
                        <a:t>3.79%</a:t>
                      </a:r>
                      <a:endParaRPr kumimoji="0" lang="zh-TW" altLang="zh-TW" sz="2400" b="0" i="0" u="none" strike="noStrike" cap="none" normalizeH="0" baseline="0" dirty="0" smtClean="0">
                        <a:ln>
                          <a:noFill/>
                        </a:ln>
                        <a:solidFill>
                          <a:schemeClr val="tx1"/>
                        </a:solidFill>
                        <a:effectLst/>
                        <a:latin typeface="Times New Roman" pitchFamily="18" charset="0"/>
                        <a:ea typeface="新細明體" charset="-120"/>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CCFFFF"/>
                    </a:solidFill>
                  </a:tcPr>
                </a:tc>
              </a:tr>
              <a:tr h="330182">
                <a:tc>
                  <a:txBody>
                    <a:bodyPr/>
                    <a:lstStyle/>
                    <a:p>
                      <a:pPr marL="0" marR="0" lvl="0" indent="0" algn="just" defTabSz="914400" rtl="0" eaLnBrk="1" fontAlgn="base" latinLnBrk="0" hangingPunct="1">
                        <a:lnSpc>
                          <a:spcPts val="2200"/>
                        </a:lnSpc>
                        <a:spcBef>
                          <a:spcPct val="0"/>
                        </a:spcBef>
                        <a:spcAft>
                          <a:spcPct val="0"/>
                        </a:spcAft>
                        <a:buClrTx/>
                        <a:buSzTx/>
                        <a:buFontTx/>
                        <a:buNone/>
                        <a:tabLst/>
                      </a:pPr>
                      <a:r>
                        <a:rPr kumimoji="0" lang="zh-TW" altLang="en-US" sz="2400" b="1" i="0" u="none" strike="noStrike" cap="none" normalizeH="0" baseline="0" smtClean="0">
                          <a:ln>
                            <a:noFill/>
                          </a:ln>
                          <a:solidFill>
                            <a:srgbClr val="000000"/>
                          </a:solidFill>
                          <a:effectLst/>
                          <a:latin typeface="Times New Roman" pitchFamily="18" charset="0"/>
                          <a:ea typeface="標楷體" pitchFamily="65" charset="-120"/>
                          <a:cs typeface="Arial" charset="0"/>
                        </a:rPr>
                        <a:t>十三、統包</a:t>
                      </a:r>
                      <a:endParaRPr kumimoji="0" lang="zh-TW" altLang="en-US" sz="2400" b="0" i="0" u="none" strike="noStrike" cap="none" normalizeH="0" baseline="0" smtClean="0">
                        <a:ln>
                          <a:noFill/>
                        </a:ln>
                        <a:solidFill>
                          <a:schemeClr val="tx1"/>
                        </a:solidFill>
                        <a:effectLst/>
                        <a:latin typeface="Times New Roman" pitchFamily="18" charset="0"/>
                        <a:ea typeface="標楷體" pitchFamily="65" charset="-120"/>
                        <a:cs typeface="Arial" charset="0"/>
                      </a:endParaRPr>
                    </a:p>
                  </a:txBody>
                  <a:tcPr marL="64770" marR="64770" marT="762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CCFFFF"/>
                    </a:solidFill>
                  </a:tcPr>
                </a:tc>
                <a:tc>
                  <a:txBody>
                    <a:bodyPr/>
                    <a:lstStyle/>
                    <a:p>
                      <a:pPr marL="0" marR="0" lvl="0" indent="0" algn="ctr" defTabSz="914400" rtl="0" eaLnBrk="1" fontAlgn="base" latinLnBrk="0" hangingPunct="1">
                        <a:lnSpc>
                          <a:spcPts val="2200"/>
                        </a:lnSpc>
                        <a:spcBef>
                          <a:spcPct val="0"/>
                        </a:spcBef>
                        <a:spcAft>
                          <a:spcPct val="0"/>
                        </a:spcAft>
                        <a:buClrTx/>
                        <a:buSzTx/>
                        <a:buFontTx/>
                        <a:buNone/>
                        <a:tabLst/>
                      </a:pPr>
                      <a:r>
                        <a:rPr kumimoji="0" lang="en-US" altLang="zh-TW" sz="2400" b="1" i="0" u="none" strike="noStrike" cap="none" normalizeH="0" baseline="0" dirty="0" smtClean="0">
                          <a:ln>
                            <a:noFill/>
                          </a:ln>
                          <a:solidFill>
                            <a:srgbClr val="000000"/>
                          </a:solidFill>
                          <a:effectLst/>
                          <a:latin typeface="Times New Roman" pitchFamily="18" charset="0"/>
                          <a:ea typeface="標楷體" pitchFamily="65" charset="-120"/>
                        </a:rPr>
                        <a:t>0</a:t>
                      </a:r>
                      <a:endParaRPr kumimoji="0" lang="zh-TW" altLang="zh-TW" sz="2400" b="0" i="0" u="none" strike="noStrike" cap="none" normalizeH="0" baseline="0" dirty="0" smtClean="0">
                        <a:ln>
                          <a:noFill/>
                        </a:ln>
                        <a:solidFill>
                          <a:schemeClr val="tx1"/>
                        </a:solidFill>
                        <a:effectLst/>
                        <a:latin typeface="Times New Roman" pitchFamily="18" charset="0"/>
                        <a:ea typeface="新細明體" charset="-120"/>
                      </a:endParaRPr>
                    </a:p>
                  </a:txBody>
                  <a:tcPr marL="64770" marR="64770" marT="762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CCFFFF"/>
                    </a:solidFill>
                  </a:tcPr>
                </a:tc>
                <a:tc>
                  <a:txBody>
                    <a:bodyPr/>
                    <a:lstStyle/>
                    <a:p>
                      <a:pPr marL="0" marR="0" lvl="0" indent="0" algn="r" defTabSz="914400" rtl="0" eaLnBrk="1" fontAlgn="base" latinLnBrk="0" hangingPunct="1">
                        <a:lnSpc>
                          <a:spcPts val="2200"/>
                        </a:lnSpc>
                        <a:spcBef>
                          <a:spcPct val="0"/>
                        </a:spcBef>
                        <a:spcAft>
                          <a:spcPct val="0"/>
                        </a:spcAft>
                        <a:buClrTx/>
                        <a:buSzTx/>
                        <a:buFontTx/>
                        <a:buNone/>
                        <a:tabLst/>
                      </a:pPr>
                      <a:r>
                        <a:rPr kumimoji="0" lang="en-US" altLang="zh-TW" sz="2400" b="1" i="0" u="none" strike="noStrike" cap="none" normalizeH="0" baseline="0" dirty="0" smtClean="0">
                          <a:ln>
                            <a:noFill/>
                          </a:ln>
                          <a:solidFill>
                            <a:srgbClr val="000000"/>
                          </a:solidFill>
                          <a:effectLst/>
                          <a:latin typeface="Times New Roman" pitchFamily="18" charset="0"/>
                          <a:ea typeface="新細明體" charset="-120"/>
                        </a:rPr>
                        <a:t>0%</a:t>
                      </a:r>
                      <a:endParaRPr kumimoji="0" lang="zh-TW" altLang="zh-TW" sz="2400" b="0" i="0" u="none" strike="noStrike" cap="none" normalizeH="0" baseline="0" dirty="0" smtClean="0">
                        <a:ln>
                          <a:noFill/>
                        </a:ln>
                        <a:solidFill>
                          <a:schemeClr val="tx1"/>
                        </a:solidFill>
                        <a:effectLst/>
                        <a:latin typeface="Times New Roman" pitchFamily="18" charset="0"/>
                        <a:ea typeface="新細明體" charset="-120"/>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CCFFFF"/>
                    </a:solidFill>
                  </a:tcPr>
                </a:tc>
              </a:tr>
              <a:tr h="330182">
                <a:tc>
                  <a:txBody>
                    <a:bodyPr/>
                    <a:lstStyle/>
                    <a:p>
                      <a:pPr marL="0" marR="0" lvl="0" indent="0" algn="ctr" defTabSz="914400" rtl="0" eaLnBrk="1" fontAlgn="base" latinLnBrk="0" hangingPunct="1">
                        <a:lnSpc>
                          <a:spcPts val="2200"/>
                        </a:lnSpc>
                        <a:spcBef>
                          <a:spcPct val="0"/>
                        </a:spcBef>
                        <a:spcAft>
                          <a:spcPct val="0"/>
                        </a:spcAft>
                        <a:buClrTx/>
                        <a:buSzTx/>
                        <a:buFontTx/>
                        <a:buNone/>
                        <a:tabLst/>
                      </a:pPr>
                      <a:r>
                        <a:rPr kumimoji="0" lang="zh-TW" altLang="en-US" sz="2400" b="1" i="0" u="none" strike="noStrike" cap="none" normalizeH="0" baseline="0" smtClean="0">
                          <a:ln>
                            <a:noFill/>
                          </a:ln>
                          <a:solidFill>
                            <a:srgbClr val="000000"/>
                          </a:solidFill>
                          <a:effectLst/>
                          <a:latin typeface="Times New Roman" pitchFamily="18" charset="0"/>
                          <a:ea typeface="標楷體" pitchFamily="65" charset="-120"/>
                          <a:cs typeface="Arial" charset="0"/>
                        </a:rPr>
                        <a:t>合</a:t>
                      </a:r>
                      <a:r>
                        <a:rPr kumimoji="0" lang="en-US" sz="2400" b="1" i="0" u="none" strike="noStrike" cap="none" normalizeH="0" baseline="0" smtClean="0">
                          <a:ln>
                            <a:noFill/>
                          </a:ln>
                          <a:solidFill>
                            <a:srgbClr val="000000"/>
                          </a:solidFill>
                          <a:effectLst/>
                          <a:latin typeface="Times New Roman" pitchFamily="18" charset="0"/>
                          <a:ea typeface="標楷體" pitchFamily="65" charset="-120"/>
                          <a:cs typeface="Arial" charset="0"/>
                        </a:rPr>
                        <a:t>        </a:t>
                      </a:r>
                      <a:r>
                        <a:rPr kumimoji="0" lang="zh-TW" altLang="en-US" sz="2400" b="1" i="0" u="none" strike="noStrike" cap="none" normalizeH="0" baseline="0" smtClean="0">
                          <a:ln>
                            <a:noFill/>
                          </a:ln>
                          <a:solidFill>
                            <a:srgbClr val="000000"/>
                          </a:solidFill>
                          <a:effectLst/>
                          <a:latin typeface="Times New Roman" pitchFamily="18" charset="0"/>
                          <a:ea typeface="標楷體" pitchFamily="65" charset="-120"/>
                          <a:cs typeface="Arial" charset="0"/>
                        </a:rPr>
                        <a:t>計</a:t>
                      </a:r>
                      <a:endParaRPr kumimoji="0" lang="zh-TW" altLang="en-US" sz="2400" b="0" i="0" u="none" strike="noStrike" cap="none" normalizeH="0" baseline="0" smtClean="0">
                        <a:ln>
                          <a:noFill/>
                        </a:ln>
                        <a:solidFill>
                          <a:schemeClr val="tx1"/>
                        </a:solidFill>
                        <a:effectLst/>
                        <a:latin typeface="Times New Roman" pitchFamily="18" charset="0"/>
                        <a:ea typeface="標楷體" pitchFamily="65" charset="-120"/>
                        <a:cs typeface="Arial" charset="0"/>
                      </a:endParaRPr>
                    </a:p>
                  </a:txBody>
                  <a:tcPr marL="64770" marR="64770" marT="762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CCFFFF"/>
                    </a:solidFill>
                  </a:tcPr>
                </a:tc>
                <a:tc>
                  <a:txBody>
                    <a:bodyPr/>
                    <a:lstStyle/>
                    <a:p>
                      <a:pPr marL="0" marR="0" lvl="0" indent="0" algn="ctr" defTabSz="914400" rtl="0" eaLnBrk="1" fontAlgn="base" latinLnBrk="0" hangingPunct="1">
                        <a:lnSpc>
                          <a:spcPts val="2200"/>
                        </a:lnSpc>
                        <a:spcBef>
                          <a:spcPct val="0"/>
                        </a:spcBef>
                        <a:spcAft>
                          <a:spcPct val="0"/>
                        </a:spcAft>
                        <a:buClrTx/>
                        <a:buSzTx/>
                        <a:buFontTx/>
                        <a:buNone/>
                        <a:tabLst/>
                      </a:pPr>
                      <a:r>
                        <a:rPr kumimoji="0" lang="en-US" altLang="zh-TW" sz="2400" b="1" i="0" u="none" strike="noStrike" cap="none" normalizeH="0" baseline="0" smtClean="0">
                          <a:ln>
                            <a:noFill/>
                          </a:ln>
                          <a:solidFill>
                            <a:srgbClr val="000000"/>
                          </a:solidFill>
                          <a:effectLst/>
                          <a:latin typeface="Times New Roman" pitchFamily="18" charset="0"/>
                          <a:ea typeface="標楷體" pitchFamily="65" charset="-120"/>
                        </a:rPr>
                        <a:t>290</a:t>
                      </a:r>
                      <a:endParaRPr kumimoji="0" lang="zh-TW" altLang="zh-TW" sz="2400" b="0" i="0" u="none" strike="noStrike" cap="none" normalizeH="0" baseline="0" smtClean="0">
                        <a:ln>
                          <a:noFill/>
                        </a:ln>
                        <a:solidFill>
                          <a:schemeClr val="tx1"/>
                        </a:solidFill>
                        <a:effectLst/>
                        <a:latin typeface="Times New Roman" pitchFamily="18" charset="0"/>
                        <a:ea typeface="新細明體" charset="-120"/>
                      </a:endParaRPr>
                    </a:p>
                  </a:txBody>
                  <a:tcPr marL="64770" marR="64770" marT="762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CCFFFF"/>
                    </a:solidFill>
                  </a:tcPr>
                </a:tc>
                <a:tc>
                  <a:txBody>
                    <a:bodyPr/>
                    <a:lstStyle/>
                    <a:p>
                      <a:pPr marL="0" marR="0" lvl="0" indent="0" algn="r" defTabSz="914400" rtl="0" eaLnBrk="1" fontAlgn="base" latinLnBrk="0" hangingPunct="1">
                        <a:lnSpc>
                          <a:spcPts val="2200"/>
                        </a:lnSpc>
                        <a:spcBef>
                          <a:spcPct val="0"/>
                        </a:spcBef>
                        <a:spcAft>
                          <a:spcPct val="0"/>
                        </a:spcAft>
                        <a:buClrTx/>
                        <a:buSzTx/>
                        <a:buFontTx/>
                        <a:buNone/>
                        <a:tabLst/>
                      </a:pPr>
                      <a:r>
                        <a:rPr kumimoji="0" lang="en-US" altLang="zh-TW" sz="2400" b="1" i="0" u="none" strike="noStrike" cap="none" normalizeH="0" baseline="0" dirty="0" smtClean="0">
                          <a:ln>
                            <a:noFill/>
                          </a:ln>
                          <a:solidFill>
                            <a:srgbClr val="000000"/>
                          </a:solidFill>
                          <a:effectLst/>
                          <a:latin typeface="Times New Roman" pitchFamily="18" charset="0"/>
                          <a:ea typeface="標楷體" pitchFamily="65" charset="-120"/>
                        </a:rPr>
                        <a:t>100%</a:t>
                      </a:r>
                      <a:endParaRPr kumimoji="0" lang="zh-TW" altLang="zh-TW" sz="2400" b="0" i="0" u="none" strike="noStrike" cap="none" normalizeH="0" baseline="0" dirty="0" smtClean="0">
                        <a:ln>
                          <a:noFill/>
                        </a:ln>
                        <a:solidFill>
                          <a:schemeClr val="tx1"/>
                        </a:solidFill>
                        <a:effectLst/>
                        <a:latin typeface="Times New Roman" pitchFamily="18" charset="0"/>
                        <a:ea typeface="新細明體" charset="-120"/>
                      </a:endParaRPr>
                    </a:p>
                  </a:txBody>
                  <a:tcPr marL="0" marR="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CCFFFF"/>
                    </a:solidFill>
                  </a:tcPr>
                </a:tc>
              </a:tr>
            </a:tbl>
          </a:graphicData>
        </a:graphic>
      </p:graphicFrame>
      <p:sp>
        <p:nvSpPr>
          <p:cNvPr id="6" name="Text Box 68"/>
          <p:cNvSpPr txBox="1">
            <a:spLocks noChangeArrowheads="1"/>
          </p:cNvSpPr>
          <p:nvPr/>
        </p:nvSpPr>
        <p:spPr bwMode="auto">
          <a:xfrm>
            <a:off x="8359776" y="548852"/>
            <a:ext cx="708848" cy="338554"/>
          </a:xfrm>
          <a:prstGeom prst="rect">
            <a:avLst/>
          </a:prstGeom>
          <a:noFill/>
          <a:ln w="9525">
            <a:noFill/>
            <a:miter lim="800000"/>
            <a:headEnd/>
            <a:tailEnd/>
          </a:ln>
        </p:spPr>
        <p:txBody>
          <a:bodyPr wrap="none">
            <a:spAutoFit/>
          </a:bodyPr>
          <a:lstStyle/>
          <a:p>
            <a:r>
              <a:rPr lang="en-US" altLang="zh-TW" sz="1600" dirty="0" smtClean="0">
                <a:latin typeface="Arial" charset="0"/>
              </a:rPr>
              <a:t>22</a:t>
            </a:r>
            <a:r>
              <a:rPr lang="en-US" altLang="zh-TW" sz="1600" dirty="0" smtClean="0">
                <a:latin typeface="Arial" charset="0"/>
              </a:rPr>
              <a:t>-22</a:t>
            </a:r>
            <a:endParaRPr lang="en-US" altLang="zh-TW" sz="1600" dirty="0">
              <a:latin typeface="Arial" charset="0"/>
            </a:endParaRPr>
          </a:p>
        </p:txBody>
      </p:sp>
    </p:spTree>
  </p:cSld>
  <p:clrMapOvr>
    <a:masterClrMapping/>
  </p:clrMapOvr>
  <p:transition spd="slow"/>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17409" name="圖片 1"/>
          <p:cNvPicPr>
            <a:picLocks noChangeAspect="1"/>
          </p:cNvPicPr>
          <p:nvPr/>
        </p:nvPicPr>
        <p:blipFill>
          <a:blip r:embed="rId2"/>
          <a:srcRect/>
          <a:stretch>
            <a:fillRect/>
          </a:stretch>
        </p:blipFill>
        <p:spPr bwMode="auto">
          <a:xfrm>
            <a:off x="0" y="0"/>
            <a:ext cx="9144000" cy="6858000"/>
          </a:xfrm>
          <a:prstGeom prst="rect">
            <a:avLst/>
          </a:prstGeom>
          <a:noFill/>
          <a:ln w="9525">
            <a:noFill/>
            <a:miter lim="800000"/>
            <a:headEnd/>
            <a:tailEnd/>
          </a:ln>
        </p:spPr>
      </p:pic>
      <p:sp>
        <p:nvSpPr>
          <p:cNvPr id="74756" name="Rectangle 1028"/>
          <p:cNvSpPr>
            <a:spLocks noGrp="1" noChangeArrowheads="1"/>
          </p:cNvSpPr>
          <p:nvPr>
            <p:ph type="title"/>
          </p:nvPr>
        </p:nvSpPr>
        <p:spPr>
          <a:xfrm>
            <a:off x="1403350" y="549275"/>
            <a:ext cx="6264275" cy="727075"/>
          </a:xfrm>
          <a:gradFill flip="none" rotWithShape="1">
            <a:gsLst>
              <a:gs pos="0">
                <a:schemeClr val="accent1">
                  <a:shade val="30000"/>
                  <a:satMod val="115000"/>
                </a:schemeClr>
              </a:gs>
              <a:gs pos="50000">
                <a:schemeClr val="accent1">
                  <a:shade val="67500"/>
                  <a:satMod val="115000"/>
                </a:schemeClr>
              </a:gs>
              <a:gs pos="100000">
                <a:schemeClr val="accent1">
                  <a:shade val="100000"/>
                  <a:satMod val="115000"/>
                </a:schemeClr>
              </a:gs>
            </a:gsLst>
            <a:lin ang="16200000" scaled="1"/>
            <a:tileRect/>
          </a:gradFill>
        </p:spPr>
        <p:txBody>
          <a:bodyPr>
            <a:normAutofit/>
          </a:bodyPr>
          <a:lstStyle/>
          <a:p>
            <a:pPr algn="ctr" eaLnBrk="1" fontAlgn="auto" hangingPunct="1">
              <a:spcAft>
                <a:spcPts val="0"/>
              </a:spcAft>
              <a:defRPr/>
            </a:pPr>
            <a:r>
              <a:rPr lang="zh-TW" altLang="en-US" sz="4000" b="1" dirty="0">
                <a:solidFill>
                  <a:srgbClr val="FFCCFF"/>
                </a:solidFill>
                <a:latin typeface="華康新特明體" pitchFamily="49" charset="-120"/>
                <a:ea typeface="華康新特明體" pitchFamily="49" charset="-120"/>
              </a:rPr>
              <a:t>簡   報   大   綱</a:t>
            </a:r>
          </a:p>
        </p:txBody>
      </p:sp>
      <p:sp>
        <p:nvSpPr>
          <p:cNvPr id="74755" name="Rectangle 1027"/>
          <p:cNvSpPr>
            <a:spLocks noGrp="1" noChangeArrowheads="1"/>
          </p:cNvSpPr>
          <p:nvPr>
            <p:ph idx="1"/>
          </p:nvPr>
        </p:nvSpPr>
        <p:spPr>
          <a:xfrm>
            <a:off x="1403350" y="1593850"/>
            <a:ext cx="2951163" cy="3594100"/>
          </a:xfrm>
          <a:gradFill flip="none" rotWithShape="1">
            <a:gsLst>
              <a:gs pos="0">
                <a:schemeClr val="accent1">
                  <a:tint val="66000"/>
                  <a:satMod val="160000"/>
                  <a:alpha val="13000"/>
                  <a:lumMod val="20000"/>
                  <a:lumOff val="80000"/>
                </a:schemeClr>
              </a:gs>
              <a:gs pos="50000">
                <a:schemeClr val="accent1">
                  <a:tint val="44500"/>
                  <a:satMod val="160000"/>
                  <a:alpha val="43000"/>
                </a:schemeClr>
              </a:gs>
              <a:gs pos="100000">
                <a:schemeClr val="accent1">
                  <a:tint val="23500"/>
                  <a:satMod val="160000"/>
                </a:schemeClr>
              </a:gs>
            </a:gsLst>
            <a:lin ang="10800000" scaled="1"/>
            <a:tileRect/>
          </a:gradFill>
        </p:spPr>
        <p:txBody>
          <a:bodyPr>
            <a:normAutofit/>
          </a:bodyPr>
          <a:lstStyle/>
          <a:p>
            <a:pPr marL="274320" indent="-274320" eaLnBrk="1" fontAlgn="auto" hangingPunct="1">
              <a:spcAft>
                <a:spcPts val="0"/>
              </a:spcAft>
              <a:buClr>
                <a:schemeClr val="accent3"/>
              </a:buClr>
              <a:buFont typeface="Wingdings 2"/>
              <a:buBlip>
                <a:blip r:embed="rId3"/>
              </a:buBlip>
              <a:defRPr/>
            </a:pPr>
            <a:r>
              <a:rPr lang="zh-TW" altLang="en-US" sz="2400" b="1" dirty="0">
                <a:solidFill>
                  <a:srgbClr val="9900CC"/>
                </a:solidFill>
                <a:latin typeface="微軟正黑體" pitchFamily="34" charset="-120"/>
                <a:ea typeface="微軟正黑體" pitchFamily="34" charset="-120"/>
              </a:rPr>
              <a:t>採購稽核小組組織</a:t>
            </a:r>
            <a:endParaRPr lang="en-US" altLang="zh-TW" sz="2400" b="1" dirty="0">
              <a:solidFill>
                <a:srgbClr val="9900CC"/>
              </a:solidFill>
              <a:latin typeface="微軟正黑體" pitchFamily="34" charset="-120"/>
              <a:ea typeface="微軟正黑體" pitchFamily="34" charset="-120"/>
            </a:endParaRPr>
          </a:p>
          <a:p>
            <a:pPr marL="274320" indent="-274320" eaLnBrk="1" fontAlgn="auto" hangingPunct="1">
              <a:spcAft>
                <a:spcPts val="0"/>
              </a:spcAft>
              <a:buClr>
                <a:schemeClr val="accent3"/>
              </a:buClr>
              <a:buFont typeface="Wingdings 2"/>
              <a:buBlip>
                <a:blip r:embed="rId3"/>
              </a:buBlip>
              <a:defRPr/>
            </a:pPr>
            <a:endParaRPr lang="en-US" altLang="zh-TW" sz="2400" b="1" dirty="0">
              <a:solidFill>
                <a:srgbClr val="9900CC"/>
              </a:solidFill>
              <a:latin typeface="微軟正黑體" pitchFamily="34" charset="-120"/>
              <a:ea typeface="微軟正黑體" pitchFamily="34" charset="-120"/>
            </a:endParaRPr>
          </a:p>
          <a:p>
            <a:pPr marL="274320" indent="-274320" eaLnBrk="1" fontAlgn="auto" hangingPunct="1">
              <a:spcAft>
                <a:spcPts val="0"/>
              </a:spcAft>
              <a:buClr>
                <a:schemeClr val="accent3"/>
              </a:buClr>
              <a:buFont typeface="Wingdings 2"/>
              <a:buBlip>
                <a:blip r:embed="rId3"/>
              </a:buBlip>
              <a:defRPr/>
            </a:pPr>
            <a:r>
              <a:rPr lang="zh-TW" altLang="en-US" sz="2400" b="1" dirty="0" smtClean="0">
                <a:solidFill>
                  <a:srgbClr val="9900CC"/>
                </a:solidFill>
                <a:latin typeface="微軟正黑體" pitchFamily="34" charset="-120"/>
                <a:ea typeface="微軟正黑體" pitchFamily="34" charset="-120"/>
              </a:rPr>
              <a:t>稽核</a:t>
            </a:r>
            <a:r>
              <a:rPr lang="zh-TW" altLang="en-US" sz="2400" b="1" dirty="0">
                <a:solidFill>
                  <a:srgbClr val="9900CC"/>
                </a:solidFill>
                <a:latin typeface="微軟正黑體" pitchFamily="34" charset="-120"/>
                <a:ea typeface="微軟正黑體" pitchFamily="34" charset="-120"/>
              </a:rPr>
              <a:t>委員專長</a:t>
            </a:r>
            <a:endParaRPr lang="en-US" altLang="zh-TW" sz="2400" b="1" dirty="0">
              <a:solidFill>
                <a:srgbClr val="9900CC"/>
              </a:solidFill>
              <a:latin typeface="微軟正黑體" pitchFamily="34" charset="-120"/>
              <a:ea typeface="微軟正黑體" pitchFamily="34" charset="-120"/>
            </a:endParaRPr>
          </a:p>
          <a:p>
            <a:pPr marL="274320" indent="-274320" eaLnBrk="1" fontAlgn="auto" hangingPunct="1">
              <a:spcAft>
                <a:spcPts val="0"/>
              </a:spcAft>
              <a:buClr>
                <a:schemeClr val="accent3"/>
              </a:buClr>
              <a:buFont typeface="Wingdings 2"/>
              <a:buBlip>
                <a:blip r:embed="rId3"/>
              </a:buBlip>
              <a:defRPr/>
            </a:pPr>
            <a:endParaRPr lang="en-US" altLang="zh-TW" sz="2400" b="1" dirty="0">
              <a:solidFill>
                <a:srgbClr val="9900CC"/>
              </a:solidFill>
              <a:latin typeface="微軟正黑體" pitchFamily="34" charset="-120"/>
              <a:ea typeface="微軟正黑體" pitchFamily="34" charset="-120"/>
            </a:endParaRPr>
          </a:p>
          <a:p>
            <a:pPr marL="274320" indent="-274320" eaLnBrk="1" fontAlgn="auto" hangingPunct="1">
              <a:spcAft>
                <a:spcPts val="0"/>
              </a:spcAft>
              <a:buClr>
                <a:schemeClr val="accent3"/>
              </a:buClr>
              <a:buFont typeface="Wingdings 2"/>
              <a:buBlip>
                <a:blip r:embed="rId3"/>
              </a:buBlip>
              <a:defRPr/>
            </a:pPr>
            <a:r>
              <a:rPr lang="zh-TW" altLang="en-US" sz="2400" b="1" dirty="0" smtClean="0">
                <a:solidFill>
                  <a:srgbClr val="9900CC"/>
                </a:solidFill>
                <a:latin typeface="微軟正黑體" pitchFamily="34" charset="-120"/>
                <a:ea typeface="微軟正黑體" pitchFamily="34" charset="-120"/>
              </a:rPr>
              <a:t>稽查</a:t>
            </a:r>
            <a:r>
              <a:rPr lang="zh-TW" altLang="en-US" sz="2400" b="1" dirty="0">
                <a:solidFill>
                  <a:srgbClr val="9900CC"/>
                </a:solidFill>
                <a:latin typeface="微軟正黑體" pitchFamily="34" charset="-120"/>
                <a:ea typeface="微軟正黑體" pitchFamily="34" charset="-120"/>
              </a:rPr>
              <a:t>人員專長</a:t>
            </a:r>
            <a:endParaRPr lang="en-US" altLang="zh-TW" sz="2400" b="1" dirty="0">
              <a:solidFill>
                <a:srgbClr val="9900CC"/>
              </a:solidFill>
              <a:latin typeface="微軟正黑體" pitchFamily="34" charset="-120"/>
              <a:ea typeface="微軟正黑體" pitchFamily="34" charset="-120"/>
            </a:endParaRPr>
          </a:p>
          <a:p>
            <a:pPr marL="274320" indent="-274320" eaLnBrk="1" fontAlgn="auto" hangingPunct="1">
              <a:spcAft>
                <a:spcPts val="0"/>
              </a:spcAft>
              <a:buClr>
                <a:schemeClr val="accent3"/>
              </a:buClr>
              <a:buFont typeface="Wingdings 2"/>
              <a:buBlip>
                <a:blip r:embed="rId3"/>
              </a:buBlip>
              <a:defRPr/>
            </a:pPr>
            <a:endParaRPr lang="en-US" altLang="zh-TW" sz="2400" b="1" dirty="0">
              <a:solidFill>
                <a:srgbClr val="9900CC"/>
              </a:solidFill>
              <a:latin typeface="微軟正黑體" pitchFamily="34" charset="-120"/>
              <a:ea typeface="微軟正黑體" pitchFamily="34" charset="-120"/>
            </a:endParaRPr>
          </a:p>
          <a:p>
            <a:pPr marL="274320" indent="-274320" eaLnBrk="1" fontAlgn="auto" hangingPunct="1">
              <a:spcAft>
                <a:spcPts val="0"/>
              </a:spcAft>
              <a:buClr>
                <a:schemeClr val="accent3"/>
              </a:buClr>
              <a:buFont typeface="Wingdings 2"/>
              <a:buBlip>
                <a:blip r:embed="rId3"/>
              </a:buBlip>
              <a:defRPr/>
            </a:pPr>
            <a:r>
              <a:rPr lang="zh-TW" altLang="en-US" sz="2400" b="1" dirty="0">
                <a:solidFill>
                  <a:srgbClr val="9900CC"/>
                </a:solidFill>
                <a:latin typeface="微軟正黑體" pitchFamily="34" charset="-120"/>
                <a:ea typeface="微軟正黑體" pitchFamily="34" charset="-120"/>
              </a:rPr>
              <a:t>稽核小組業務現況</a:t>
            </a:r>
          </a:p>
        </p:txBody>
      </p:sp>
      <p:sp>
        <p:nvSpPr>
          <p:cNvPr id="5" name="Rectangle 1027"/>
          <p:cNvSpPr txBox="1">
            <a:spLocks noChangeArrowheads="1"/>
          </p:cNvSpPr>
          <p:nvPr/>
        </p:nvSpPr>
        <p:spPr>
          <a:xfrm>
            <a:off x="4683125" y="1595438"/>
            <a:ext cx="2951163" cy="3592512"/>
          </a:xfrm>
          <a:prstGeom prst="rect">
            <a:avLst/>
          </a:prstGeom>
          <a:gradFill flip="none" rotWithShape="1">
            <a:gsLst>
              <a:gs pos="0">
                <a:schemeClr val="accent1">
                  <a:tint val="66000"/>
                  <a:satMod val="160000"/>
                  <a:lumMod val="34000"/>
                  <a:lumOff val="66000"/>
                  <a:alpha val="10000"/>
                </a:schemeClr>
              </a:gs>
              <a:gs pos="50000">
                <a:schemeClr val="accent1">
                  <a:tint val="44500"/>
                  <a:satMod val="160000"/>
                </a:schemeClr>
              </a:gs>
              <a:gs pos="100000">
                <a:schemeClr val="accent1">
                  <a:tint val="23500"/>
                  <a:satMod val="160000"/>
                </a:schemeClr>
              </a:gs>
            </a:gsLst>
            <a:lin ang="0" scaled="1"/>
            <a:tileRect/>
          </a:gradFill>
          <a:ln>
            <a:noFill/>
          </a:ln>
        </p:spPr>
        <p:txBody>
          <a:bodyPr/>
          <a:lstStyle>
            <a:defPPr>
              <a:defRPr lang="zh-TW"/>
            </a:defPPr>
            <a:lvl1pPr marL="274320" indent="-274320" eaLnBrk="1" fontAlgn="auto" latinLnBrk="0" hangingPunct="1">
              <a:spcBef>
                <a:spcPct val="20000"/>
              </a:spcBef>
              <a:spcAft>
                <a:spcPts val="0"/>
              </a:spcAft>
              <a:buClr>
                <a:schemeClr val="accent3"/>
              </a:buClr>
              <a:buSzPct val="95000"/>
              <a:buFont typeface="Wingdings 2"/>
              <a:buBlip>
                <a:blip r:embed="rId3"/>
              </a:buBlip>
              <a:defRPr kumimoji="0" sz="2600" b="1">
                <a:latin typeface="標楷體" pitchFamily="65" charset="-120"/>
                <a:ea typeface="標楷體" pitchFamily="65" charset="-120"/>
              </a:defRPr>
            </a:lvl1pPr>
            <a:lvl2pPr marL="640080" indent="-246888" eaLnBrk="1" latinLnBrk="0" hangingPunct="1">
              <a:spcBef>
                <a:spcPct val="20000"/>
              </a:spcBef>
              <a:buClr>
                <a:schemeClr val="accent1"/>
              </a:buClr>
              <a:buSzPct val="85000"/>
              <a:buFont typeface="Wingdings 2"/>
              <a:buChar char=""/>
              <a:defRPr kumimoji="0" sz="2400">
                <a:latin typeface="+mn-lt"/>
                <a:ea typeface="+mn-ea"/>
              </a:defRPr>
            </a:lvl2pPr>
            <a:lvl3pPr indent="-246888" eaLnBrk="1" latinLnBrk="0" hangingPunct="1">
              <a:spcBef>
                <a:spcPct val="20000"/>
              </a:spcBef>
              <a:buClr>
                <a:schemeClr val="accent2"/>
              </a:buClr>
              <a:buSzPct val="70000"/>
              <a:buFont typeface="Wingdings 2"/>
              <a:buChar char=""/>
              <a:defRPr kumimoji="0" sz="2100">
                <a:latin typeface="+mn-lt"/>
                <a:ea typeface="+mn-ea"/>
              </a:defRPr>
            </a:lvl3pPr>
            <a:lvl4pPr marL="1188720" indent="-210312" eaLnBrk="1" latinLnBrk="0" hangingPunct="1">
              <a:spcBef>
                <a:spcPct val="20000"/>
              </a:spcBef>
              <a:buClr>
                <a:schemeClr val="accent3"/>
              </a:buClr>
              <a:buSzPct val="65000"/>
              <a:buFont typeface="Wingdings 2"/>
              <a:buChar char=""/>
              <a:defRPr kumimoji="0" sz="2000">
                <a:latin typeface="+mn-lt"/>
                <a:ea typeface="+mn-ea"/>
              </a:defRPr>
            </a:lvl4pPr>
            <a:lvl5pPr marL="1463040" indent="-210312" eaLnBrk="1" latinLnBrk="0" hangingPunct="1">
              <a:spcBef>
                <a:spcPct val="20000"/>
              </a:spcBef>
              <a:buClr>
                <a:schemeClr val="accent4"/>
              </a:buClr>
              <a:buSzPct val="65000"/>
              <a:buFont typeface="Wingdings 2"/>
              <a:buChar char=""/>
              <a:defRPr kumimoji="0" sz="2000">
                <a:latin typeface="+mn-lt"/>
                <a:ea typeface="+mn-ea"/>
              </a:defRPr>
            </a:lvl5pPr>
            <a:lvl6pPr marL="1737360" indent="-210312">
              <a:spcBef>
                <a:spcPct val="20000"/>
              </a:spcBef>
              <a:buClr>
                <a:schemeClr val="accent5"/>
              </a:buClr>
              <a:buSzPct val="80000"/>
              <a:buFont typeface="Wingdings 2"/>
              <a:buChar char=""/>
              <a:defRPr kumimoji="0" sz="1800">
                <a:latin typeface="+mn-lt"/>
                <a:ea typeface="+mn-ea"/>
              </a:defRPr>
            </a:lvl6pPr>
            <a:lvl7pPr marL="1920240" indent="-182880">
              <a:spcBef>
                <a:spcPct val="20000"/>
              </a:spcBef>
              <a:buClr>
                <a:schemeClr val="accent6"/>
              </a:buClr>
              <a:buSzPct val="80000"/>
              <a:buFont typeface="Wingdings 2"/>
              <a:buChar char=""/>
              <a:defRPr kumimoji="0" sz="1600" baseline="0">
                <a:latin typeface="+mn-lt"/>
                <a:ea typeface="+mn-ea"/>
              </a:defRPr>
            </a:lvl7pPr>
            <a:lvl8pPr marL="2194560" indent="-182880">
              <a:spcBef>
                <a:spcPct val="20000"/>
              </a:spcBef>
              <a:buClr>
                <a:schemeClr val="tx2"/>
              </a:buClr>
              <a:buChar char="•"/>
              <a:defRPr kumimoji="0" sz="1600">
                <a:latin typeface="+mn-lt"/>
                <a:ea typeface="+mn-ea"/>
              </a:defRPr>
            </a:lvl8pPr>
            <a:lvl9pPr marL="2468880" indent="-182880">
              <a:spcBef>
                <a:spcPct val="20000"/>
              </a:spcBef>
              <a:buClr>
                <a:schemeClr val="tx2"/>
              </a:buClr>
              <a:buFontTx/>
              <a:buChar char="•"/>
              <a:defRPr kumimoji="0" sz="1400" baseline="0">
                <a:latin typeface="+mn-lt"/>
                <a:ea typeface="+mn-ea"/>
              </a:defRPr>
            </a:lvl9pPr>
          </a:lstStyle>
          <a:p>
            <a:pPr>
              <a:defRPr/>
            </a:pPr>
            <a:r>
              <a:rPr lang="zh-TW" altLang="en-US" sz="2400" dirty="0">
                <a:solidFill>
                  <a:srgbClr val="9900CC"/>
                </a:solidFill>
                <a:latin typeface="微軟正黑體" pitchFamily="34" charset="-120"/>
                <a:ea typeface="微軟正黑體" pitchFamily="34" charset="-120"/>
              </a:rPr>
              <a:t>近期</a:t>
            </a:r>
            <a:r>
              <a:rPr lang="zh-TW" altLang="en-US" sz="2400" dirty="0" smtClean="0">
                <a:solidFill>
                  <a:srgbClr val="9900CC"/>
                </a:solidFill>
                <a:latin typeface="微軟正黑體" pitchFamily="34" charset="-120"/>
                <a:ea typeface="微軟正黑體" pitchFamily="34" charset="-120"/>
              </a:rPr>
              <a:t>稽核重點</a:t>
            </a:r>
            <a:endParaRPr lang="en-US" altLang="zh-TW" sz="2400" dirty="0" smtClean="0">
              <a:solidFill>
                <a:srgbClr val="9900CC"/>
              </a:solidFill>
              <a:latin typeface="微軟正黑體" pitchFamily="34" charset="-120"/>
              <a:ea typeface="微軟正黑體" pitchFamily="34" charset="-120"/>
            </a:endParaRPr>
          </a:p>
          <a:p>
            <a:pPr marL="0" indent="0">
              <a:buNone/>
              <a:defRPr/>
            </a:pPr>
            <a:r>
              <a:rPr lang="zh-TW" altLang="en-US" sz="2400" dirty="0">
                <a:solidFill>
                  <a:srgbClr val="9900CC"/>
                </a:solidFill>
                <a:latin typeface="微軟正黑體" pitchFamily="34" charset="-120"/>
                <a:ea typeface="微軟正黑體" pitchFamily="34" charset="-120"/>
              </a:rPr>
              <a:t> </a:t>
            </a:r>
            <a:r>
              <a:rPr lang="zh-TW" altLang="en-US" sz="2400" dirty="0" smtClean="0">
                <a:solidFill>
                  <a:srgbClr val="9900CC"/>
                </a:solidFill>
                <a:latin typeface="微軟正黑體" pitchFamily="34" charset="-120"/>
                <a:ea typeface="微軟正黑體" pitchFamily="34" charset="-120"/>
              </a:rPr>
              <a:t>   及興革措施</a:t>
            </a:r>
            <a:endParaRPr lang="en-US" altLang="zh-TW" sz="2400" dirty="0" smtClean="0">
              <a:solidFill>
                <a:srgbClr val="9900CC"/>
              </a:solidFill>
              <a:latin typeface="微軟正黑體" pitchFamily="34" charset="-120"/>
              <a:ea typeface="微軟正黑體" pitchFamily="34" charset="-120"/>
            </a:endParaRPr>
          </a:p>
          <a:p>
            <a:pPr marL="0" indent="0">
              <a:buFont typeface="Wingdings 2"/>
              <a:buNone/>
              <a:defRPr/>
            </a:pPr>
            <a:endParaRPr lang="en-US" altLang="zh-TW" sz="2400" dirty="0" smtClean="0">
              <a:solidFill>
                <a:srgbClr val="9900CC"/>
              </a:solidFill>
              <a:latin typeface="微軟正黑體" pitchFamily="34" charset="-120"/>
              <a:ea typeface="微軟正黑體" pitchFamily="34" charset="-120"/>
            </a:endParaRPr>
          </a:p>
          <a:p>
            <a:pPr>
              <a:defRPr/>
            </a:pPr>
            <a:r>
              <a:rPr lang="zh-TW" altLang="en-US" sz="2400" dirty="0" smtClean="0">
                <a:solidFill>
                  <a:srgbClr val="9900CC"/>
                </a:solidFill>
                <a:latin typeface="微軟正黑體" pitchFamily="34" charset="-120"/>
                <a:ea typeface="微軟正黑體" pitchFamily="34" charset="-120"/>
              </a:rPr>
              <a:t>未來展望</a:t>
            </a:r>
            <a:endParaRPr lang="en-US" altLang="zh-TW" sz="2400" dirty="0" smtClean="0">
              <a:solidFill>
                <a:srgbClr val="9900CC"/>
              </a:solidFill>
              <a:latin typeface="微軟正黑體" pitchFamily="34" charset="-120"/>
              <a:ea typeface="微軟正黑體" pitchFamily="34" charset="-120"/>
            </a:endParaRPr>
          </a:p>
          <a:p>
            <a:pPr marL="0" indent="0">
              <a:buFont typeface="Wingdings 2"/>
              <a:buNone/>
              <a:defRPr/>
            </a:pPr>
            <a:endParaRPr lang="en-US" altLang="zh-TW" sz="2400" dirty="0" smtClean="0">
              <a:solidFill>
                <a:srgbClr val="9900CC"/>
              </a:solidFill>
              <a:latin typeface="微軟正黑體" pitchFamily="34" charset="-120"/>
              <a:ea typeface="微軟正黑體" pitchFamily="34" charset="-120"/>
            </a:endParaRPr>
          </a:p>
          <a:p>
            <a:pPr>
              <a:defRPr/>
            </a:pPr>
            <a:r>
              <a:rPr lang="zh-TW" altLang="en-US" sz="2400" dirty="0">
                <a:solidFill>
                  <a:srgbClr val="9900CC"/>
                </a:solidFill>
                <a:latin typeface="微軟正黑體" pitchFamily="34" charset="-120"/>
                <a:ea typeface="微軟正黑體" pitchFamily="34" charset="-120"/>
              </a:rPr>
              <a:t>結語</a:t>
            </a:r>
            <a:endParaRPr lang="en-US" altLang="zh-TW" sz="2400" dirty="0" smtClean="0">
              <a:solidFill>
                <a:srgbClr val="9900CC"/>
              </a:solidFill>
              <a:latin typeface="微軟正黑體" pitchFamily="34" charset="-120"/>
              <a:ea typeface="微軟正黑體" pitchFamily="34" charset="-120"/>
            </a:endParaRPr>
          </a:p>
          <a:p>
            <a:pPr marL="0" indent="0">
              <a:buFont typeface="Wingdings 2"/>
              <a:buNone/>
              <a:defRPr/>
            </a:pPr>
            <a:endParaRPr lang="zh-TW" altLang="en-US" sz="2400" dirty="0">
              <a:solidFill>
                <a:srgbClr val="9900CC"/>
              </a:solidFill>
              <a:latin typeface="微軟正黑體" pitchFamily="34" charset="-120"/>
              <a:ea typeface="微軟正黑體" pitchFamily="34" charset="-120"/>
            </a:endParaRPr>
          </a:p>
        </p:txBody>
      </p:sp>
      <p:sp>
        <p:nvSpPr>
          <p:cNvPr id="6" name="Text Box 11"/>
          <p:cNvSpPr txBox="1">
            <a:spLocks noChangeArrowheads="1"/>
          </p:cNvSpPr>
          <p:nvPr/>
        </p:nvSpPr>
        <p:spPr bwMode="auto">
          <a:xfrm>
            <a:off x="899592" y="116632"/>
            <a:ext cx="2270125" cy="3008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9779" tIns="49890" rIns="99779" bIns="49890">
            <a:spAutoFit/>
          </a:bodyPr>
          <a:lstStyle>
            <a:lvl1pPr defTabSz="998538" eaLnBrk="0" hangingPunct="0">
              <a:defRPr kumimoji="1" sz="2000" b="1">
                <a:solidFill>
                  <a:schemeClr val="tx1"/>
                </a:solidFill>
                <a:latin typeface="Arial" pitchFamily="34" charset="0"/>
                <a:ea typeface="新細明體" pitchFamily="18" charset="-120"/>
              </a:defRPr>
            </a:lvl1pPr>
            <a:lvl2pPr marL="742950" indent="-285750" defTabSz="998538" eaLnBrk="0" hangingPunct="0">
              <a:defRPr kumimoji="1" sz="2000" b="1">
                <a:solidFill>
                  <a:schemeClr val="tx1"/>
                </a:solidFill>
                <a:latin typeface="Arial" pitchFamily="34" charset="0"/>
                <a:ea typeface="新細明體" pitchFamily="18" charset="-120"/>
              </a:defRPr>
            </a:lvl2pPr>
            <a:lvl3pPr marL="1143000" indent="-228600" defTabSz="998538" eaLnBrk="0" hangingPunct="0">
              <a:defRPr kumimoji="1" sz="2000" b="1">
                <a:solidFill>
                  <a:schemeClr val="tx1"/>
                </a:solidFill>
                <a:latin typeface="Arial" pitchFamily="34" charset="0"/>
                <a:ea typeface="新細明體" pitchFamily="18" charset="-120"/>
              </a:defRPr>
            </a:lvl3pPr>
            <a:lvl4pPr marL="1600200" indent="-228600" defTabSz="998538" eaLnBrk="0" hangingPunct="0">
              <a:defRPr kumimoji="1" sz="2000" b="1">
                <a:solidFill>
                  <a:schemeClr val="tx1"/>
                </a:solidFill>
                <a:latin typeface="Arial" pitchFamily="34" charset="0"/>
                <a:ea typeface="新細明體" pitchFamily="18" charset="-120"/>
              </a:defRPr>
            </a:lvl4pPr>
            <a:lvl5pPr marL="2057400" indent="-228600" defTabSz="998538" eaLnBrk="0" hangingPunct="0">
              <a:defRPr kumimoji="1" sz="2000" b="1">
                <a:solidFill>
                  <a:schemeClr val="tx1"/>
                </a:solidFill>
                <a:latin typeface="Arial" pitchFamily="34" charset="0"/>
                <a:ea typeface="新細明體" pitchFamily="18" charset="-120"/>
              </a:defRPr>
            </a:lvl5pPr>
            <a:lvl6pPr marL="2514600" indent="-228600" defTabSz="998538" eaLnBrk="0" fontAlgn="base" hangingPunct="0">
              <a:spcBef>
                <a:spcPct val="0"/>
              </a:spcBef>
              <a:spcAft>
                <a:spcPct val="0"/>
              </a:spcAft>
              <a:defRPr kumimoji="1" sz="2000" b="1">
                <a:solidFill>
                  <a:schemeClr val="tx1"/>
                </a:solidFill>
                <a:latin typeface="Arial" pitchFamily="34" charset="0"/>
                <a:ea typeface="新細明體" pitchFamily="18" charset="-120"/>
              </a:defRPr>
            </a:lvl6pPr>
            <a:lvl7pPr marL="2971800" indent="-228600" defTabSz="998538" eaLnBrk="0" fontAlgn="base" hangingPunct="0">
              <a:spcBef>
                <a:spcPct val="0"/>
              </a:spcBef>
              <a:spcAft>
                <a:spcPct val="0"/>
              </a:spcAft>
              <a:defRPr kumimoji="1" sz="2000" b="1">
                <a:solidFill>
                  <a:schemeClr val="tx1"/>
                </a:solidFill>
                <a:latin typeface="Arial" pitchFamily="34" charset="0"/>
                <a:ea typeface="新細明體" pitchFamily="18" charset="-120"/>
              </a:defRPr>
            </a:lvl7pPr>
            <a:lvl8pPr marL="3429000" indent="-228600" defTabSz="998538" eaLnBrk="0" fontAlgn="base" hangingPunct="0">
              <a:spcBef>
                <a:spcPct val="0"/>
              </a:spcBef>
              <a:spcAft>
                <a:spcPct val="0"/>
              </a:spcAft>
              <a:defRPr kumimoji="1" sz="2000" b="1">
                <a:solidFill>
                  <a:schemeClr val="tx1"/>
                </a:solidFill>
                <a:latin typeface="Arial" pitchFamily="34" charset="0"/>
                <a:ea typeface="新細明體" pitchFamily="18" charset="-120"/>
              </a:defRPr>
            </a:lvl8pPr>
            <a:lvl9pPr marL="3886200" indent="-228600" defTabSz="998538" eaLnBrk="0" fontAlgn="base" hangingPunct="0">
              <a:spcBef>
                <a:spcPct val="0"/>
              </a:spcBef>
              <a:spcAft>
                <a:spcPct val="0"/>
              </a:spcAft>
              <a:defRPr kumimoji="1" sz="2000" b="1">
                <a:solidFill>
                  <a:schemeClr val="tx1"/>
                </a:solidFill>
                <a:latin typeface="Arial" pitchFamily="34" charset="0"/>
                <a:ea typeface="新細明體" pitchFamily="18" charset="-120"/>
              </a:defRPr>
            </a:lvl9pPr>
          </a:lstStyle>
          <a:p>
            <a:pPr eaLnBrk="1" hangingPunct="1">
              <a:spcBef>
                <a:spcPct val="50000"/>
              </a:spcBef>
            </a:pPr>
            <a:r>
              <a:rPr lang="zh-TW" altLang="en-US" sz="1300" b="0" dirty="0" smtClean="0">
                <a:ea typeface="中國龍新楷書"/>
                <a:cs typeface="中國龍新楷書"/>
              </a:rPr>
              <a:t>衛生福利部採購</a:t>
            </a:r>
            <a:r>
              <a:rPr lang="zh-TW" altLang="en-US" sz="1300" b="0" dirty="0">
                <a:ea typeface="中國龍新楷書"/>
                <a:cs typeface="中國龍新楷書"/>
              </a:rPr>
              <a:t>稽核小組</a:t>
            </a:r>
          </a:p>
        </p:txBody>
      </p:sp>
      <p:pic>
        <p:nvPicPr>
          <p:cNvPr id="37890" name="Picture 7"/>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95536" y="91595"/>
            <a:ext cx="504056" cy="4959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編號版面配置區 1"/>
          <p:cNvSpPr>
            <a:spLocks noGrp="1"/>
          </p:cNvSpPr>
          <p:nvPr>
            <p:ph type="sldNum" sz="quarter" idx="12"/>
          </p:nvPr>
        </p:nvSpPr>
        <p:spPr/>
        <p:txBody>
          <a:bodyPr/>
          <a:lstStyle/>
          <a:p>
            <a:pPr>
              <a:defRPr/>
            </a:pPr>
            <a:fld id="{D71DF852-E49A-4802-BF09-700E72531426}" type="slidenum">
              <a:rPr lang="en-US" altLang="zh-TW" smtClean="0"/>
              <a:pPr>
                <a:defRPr/>
              </a:pPr>
              <a:t>20</a:t>
            </a:fld>
            <a:endParaRPr lang="en-US" altLang="zh-TW"/>
          </a:p>
        </p:txBody>
      </p:sp>
      <p:sp>
        <p:nvSpPr>
          <p:cNvPr id="53250" name="Rectangle 3"/>
          <p:cNvSpPr txBox="1">
            <a:spLocks noChangeArrowheads="1"/>
          </p:cNvSpPr>
          <p:nvPr/>
        </p:nvSpPr>
        <p:spPr bwMode="auto">
          <a:xfrm>
            <a:off x="468313" y="454025"/>
            <a:ext cx="7343775" cy="742950"/>
          </a:xfrm>
          <a:prstGeom prst="rect">
            <a:avLst/>
          </a:prstGeom>
          <a:noFill/>
          <a:ln w="9525">
            <a:noFill/>
            <a:miter lim="800000"/>
            <a:headEnd/>
            <a:tailEnd/>
          </a:ln>
        </p:spPr>
        <p:txBody>
          <a:bodyPr/>
          <a:lstStyle/>
          <a:p>
            <a:r>
              <a:rPr kumimoji="0" lang="zh-TW" altLang="en-US" sz="1800" b="1" dirty="0">
                <a:solidFill>
                  <a:srgbClr val="0070C0"/>
                </a:solidFill>
                <a:latin typeface="標楷體" pitchFamily="65" charset="-120"/>
                <a:ea typeface="標楷體" pitchFamily="65" charset="-120"/>
              </a:rPr>
              <a:t>五、近期稽核重點及興革措施</a:t>
            </a:r>
            <a:endParaRPr kumimoji="0" lang="en-US" altLang="zh-TW" sz="1800" b="1" dirty="0">
              <a:solidFill>
                <a:srgbClr val="0070C0"/>
              </a:solidFill>
              <a:latin typeface="標楷體" pitchFamily="65" charset="-120"/>
              <a:ea typeface="標楷體" pitchFamily="65" charset="-120"/>
            </a:endParaRPr>
          </a:p>
          <a:p>
            <a:r>
              <a:rPr lang="en-US" altLang="zh-TW" sz="2400" b="1" dirty="0">
                <a:solidFill>
                  <a:srgbClr val="6600FF"/>
                </a:solidFill>
                <a:latin typeface="標楷體" pitchFamily="65" charset="-120"/>
                <a:ea typeface="標楷體" pitchFamily="65" charset="-120"/>
              </a:rPr>
              <a:t>   --</a:t>
            </a:r>
            <a:r>
              <a:rPr lang="zh-TW" altLang="zh-TW" sz="2400" b="1" dirty="0">
                <a:solidFill>
                  <a:srgbClr val="6600FF"/>
                </a:solidFill>
                <a:latin typeface="標楷體" pitchFamily="65" charset="-120"/>
                <a:ea typeface="標楷體" pitchFamily="65" charset="-120"/>
              </a:rPr>
              <a:t>工程會指示採購稽核小組加強稽核</a:t>
            </a:r>
            <a:r>
              <a:rPr lang="zh-TW" altLang="zh-TW" sz="2400" b="1" dirty="0" smtClean="0">
                <a:solidFill>
                  <a:srgbClr val="6600FF"/>
                </a:solidFill>
                <a:latin typeface="標楷體" pitchFamily="65" charset="-120"/>
                <a:ea typeface="標楷體" pitchFamily="65" charset="-120"/>
              </a:rPr>
              <a:t>重點</a:t>
            </a:r>
            <a:r>
              <a:rPr lang="en-US" altLang="zh-TW" sz="2400" b="1" dirty="0" smtClean="0">
                <a:solidFill>
                  <a:srgbClr val="6600FF"/>
                </a:solidFill>
                <a:latin typeface="標楷體" pitchFamily="65" charset="-120"/>
                <a:ea typeface="標楷體" pitchFamily="65" charset="-120"/>
              </a:rPr>
              <a:t>(1/3)</a:t>
            </a:r>
            <a:endParaRPr lang="zh-TW" altLang="zh-TW" sz="2400" b="1" dirty="0">
              <a:solidFill>
                <a:srgbClr val="6600FF"/>
              </a:solidFill>
              <a:latin typeface="標楷體" pitchFamily="65" charset="-120"/>
              <a:ea typeface="標楷體" pitchFamily="65" charset="-120"/>
            </a:endParaRPr>
          </a:p>
          <a:p>
            <a:endParaRPr kumimoji="0" lang="en-US" altLang="zh-TW" sz="1800" b="1" dirty="0">
              <a:solidFill>
                <a:srgbClr val="0070C0"/>
              </a:solidFill>
              <a:latin typeface="標楷體" pitchFamily="65" charset="-120"/>
              <a:ea typeface="標楷體" pitchFamily="65" charset="-120"/>
            </a:endParaRPr>
          </a:p>
        </p:txBody>
      </p:sp>
      <p:sp>
        <p:nvSpPr>
          <p:cNvPr id="53251" name="矩形 4"/>
          <p:cNvSpPr>
            <a:spLocks noChangeArrowheads="1"/>
          </p:cNvSpPr>
          <p:nvPr/>
        </p:nvSpPr>
        <p:spPr bwMode="auto">
          <a:xfrm>
            <a:off x="468313" y="1773238"/>
            <a:ext cx="7991475" cy="4216539"/>
          </a:xfrm>
          <a:prstGeom prst="rect">
            <a:avLst/>
          </a:prstGeom>
          <a:noFill/>
          <a:ln w="9525">
            <a:noFill/>
            <a:miter lim="800000"/>
            <a:headEnd/>
            <a:tailEnd/>
          </a:ln>
        </p:spPr>
        <p:txBody>
          <a:bodyPr>
            <a:spAutoFit/>
          </a:bodyPr>
          <a:lstStyle/>
          <a:p>
            <a:pPr marL="342900" indent="-342900">
              <a:spcBef>
                <a:spcPts val="600"/>
              </a:spcBef>
              <a:spcAft>
                <a:spcPts val="600"/>
              </a:spcAft>
              <a:buFontTx/>
              <a:buBlip>
                <a:blip r:embed="rId2"/>
              </a:buBlip>
            </a:pPr>
            <a:r>
              <a:rPr lang="zh-TW" altLang="zh-TW" sz="2000" b="1" u="sng" dirty="0">
                <a:solidFill>
                  <a:srgbClr val="FF0000"/>
                </a:solidFill>
              </a:rPr>
              <a:t>建築工程</a:t>
            </a:r>
            <a:r>
              <a:rPr lang="zh-TW" altLang="zh-TW" sz="2000" dirty="0"/>
              <a:t>應一併注意稽核是否依「</a:t>
            </a:r>
            <a:r>
              <a:rPr lang="zh-TW" altLang="zh-TW" sz="2000" b="1" u="sng" dirty="0">
                <a:solidFill>
                  <a:srgbClr val="FF0000"/>
                </a:solidFill>
              </a:rPr>
              <a:t>水管、電氣與建築工程合併或分開招標原則</a:t>
            </a:r>
            <a:r>
              <a:rPr lang="zh-TW" altLang="zh-TW" sz="2000" dirty="0"/>
              <a:t>」辦理。</a:t>
            </a:r>
            <a:r>
              <a:rPr lang="zh-TW" altLang="zh-TW" sz="1600" dirty="0"/>
              <a:t>（工程企字第</a:t>
            </a:r>
            <a:r>
              <a:rPr lang="en-US" altLang="zh-TW" sz="1600" dirty="0"/>
              <a:t> 10000490030 </a:t>
            </a:r>
            <a:r>
              <a:rPr lang="zh-TW" altLang="zh-TW" sz="1600" dirty="0"/>
              <a:t>號函附監察院調查意見</a:t>
            </a:r>
            <a:r>
              <a:rPr lang="zh-TW" altLang="zh-TW" sz="1600" dirty="0" smtClean="0"/>
              <a:t>）</a:t>
            </a:r>
            <a:endParaRPr lang="en-US" altLang="zh-TW" sz="1600" dirty="0" smtClean="0"/>
          </a:p>
          <a:p>
            <a:pPr marL="342900" indent="-342900">
              <a:spcBef>
                <a:spcPts val="600"/>
              </a:spcBef>
              <a:spcAft>
                <a:spcPts val="600"/>
              </a:spcAft>
              <a:buFontTx/>
              <a:buBlip>
                <a:blip r:embed="rId2"/>
              </a:buBlip>
            </a:pPr>
            <a:endParaRPr lang="zh-TW" altLang="zh-TW" sz="1600" dirty="0"/>
          </a:p>
          <a:p>
            <a:pPr marL="342900" indent="-342900">
              <a:spcBef>
                <a:spcPts val="600"/>
              </a:spcBef>
              <a:spcAft>
                <a:spcPts val="600"/>
              </a:spcAft>
              <a:buFontTx/>
              <a:buBlip>
                <a:blip r:embed="rId2"/>
              </a:buBlip>
            </a:pPr>
            <a:r>
              <a:rPr lang="zh-TW" altLang="zh-TW" sz="2000" dirty="0"/>
              <a:t>特別注意機關於訂立</a:t>
            </a:r>
            <a:r>
              <a:rPr lang="zh-TW" altLang="zh-TW" sz="2000" b="1" u="sng" dirty="0">
                <a:solidFill>
                  <a:srgbClr val="FF0000"/>
                </a:solidFill>
              </a:rPr>
              <a:t>廠商基本資格時是否有不當限制</a:t>
            </a:r>
            <a:r>
              <a:rPr lang="zh-TW" altLang="zh-TW" sz="2000" dirty="0"/>
              <a:t>之情事。</a:t>
            </a:r>
            <a:r>
              <a:rPr lang="en-US" altLang="zh-TW" sz="1600" dirty="0"/>
              <a:t>(</a:t>
            </a:r>
            <a:r>
              <a:rPr lang="zh-TW" altLang="zh-TW" sz="1600" dirty="0"/>
              <a:t>工程稽字第</a:t>
            </a:r>
            <a:r>
              <a:rPr lang="en-US" altLang="zh-TW" sz="1600" dirty="0"/>
              <a:t>10100082140 </a:t>
            </a:r>
            <a:r>
              <a:rPr lang="zh-TW" altLang="zh-TW" sz="1600" dirty="0"/>
              <a:t>號函</a:t>
            </a:r>
            <a:r>
              <a:rPr lang="en-US" altLang="zh-TW" sz="1600" dirty="0" smtClean="0"/>
              <a:t>)</a:t>
            </a:r>
          </a:p>
          <a:p>
            <a:pPr marL="342900" indent="-342900">
              <a:spcBef>
                <a:spcPts val="600"/>
              </a:spcBef>
              <a:spcAft>
                <a:spcPts val="600"/>
              </a:spcAft>
              <a:buFontTx/>
              <a:buBlip>
                <a:blip r:embed="rId2"/>
              </a:buBlip>
            </a:pPr>
            <a:endParaRPr lang="en-US" altLang="zh-TW" sz="1600" dirty="0"/>
          </a:p>
          <a:p>
            <a:pPr marL="342900" indent="-342900">
              <a:spcBef>
                <a:spcPts val="600"/>
              </a:spcBef>
              <a:spcAft>
                <a:spcPts val="600"/>
              </a:spcAft>
              <a:buFontTx/>
              <a:buBlip>
                <a:blip r:embed="rId2"/>
              </a:buBlip>
            </a:pPr>
            <a:r>
              <a:rPr lang="zh-TW" altLang="zh-TW" sz="2000" dirty="0"/>
              <a:t>稽核公共工程之規劃設計、監造或專案管理委託技術服務等採購案，注意</a:t>
            </a:r>
            <a:r>
              <a:rPr lang="zh-TW" altLang="zh-TW" sz="2000" b="1" u="sng" dirty="0">
                <a:solidFill>
                  <a:srgbClr val="FF0000"/>
                </a:solidFill>
              </a:rPr>
              <a:t>機關及受託之技術服務廠商是否有設計成果抄襲或沿用特定廠商之規格資料</a:t>
            </a:r>
            <a:r>
              <a:rPr lang="zh-TW" altLang="zh-TW" sz="2000" dirty="0"/>
              <a:t>、</a:t>
            </a:r>
            <a:r>
              <a:rPr lang="zh-TW" altLang="zh-TW" sz="2000" b="1" u="sng" dirty="0">
                <a:solidFill>
                  <a:srgbClr val="FF0000"/>
                </a:solidFill>
              </a:rPr>
              <a:t>訂定超出需求或與需求無關之規格</a:t>
            </a:r>
            <a:r>
              <a:rPr lang="zh-TW" altLang="zh-TW" sz="2000" dirty="0"/>
              <a:t>；</a:t>
            </a:r>
            <a:r>
              <a:rPr lang="zh-TW" altLang="zh-TW" sz="2000" b="1" u="sng" dirty="0">
                <a:solidFill>
                  <a:srgbClr val="FF0000"/>
                </a:solidFill>
              </a:rPr>
              <a:t>限制取得正字標記而未允許同等品競標</a:t>
            </a:r>
            <a:r>
              <a:rPr lang="zh-TW" altLang="zh-TW" sz="2000" dirty="0"/>
              <a:t>；</a:t>
            </a:r>
            <a:r>
              <a:rPr lang="zh-TW" altLang="zh-TW" sz="2000" b="1" u="sng" dirty="0">
                <a:solidFill>
                  <a:srgbClr val="FF0000"/>
                </a:solidFill>
              </a:rPr>
              <a:t>未依個案需求量身訂製相關工程技術規範</a:t>
            </a:r>
            <a:r>
              <a:rPr lang="zh-TW" altLang="zh-TW" sz="2000" dirty="0"/>
              <a:t>；</a:t>
            </a:r>
            <a:r>
              <a:rPr lang="zh-TW" altLang="zh-TW" sz="2000" b="1" u="sng" dirty="0">
                <a:solidFill>
                  <a:srgbClr val="FF0000"/>
                </a:solidFill>
              </a:rPr>
              <a:t>預算書部分項目單價未採量化計價</a:t>
            </a:r>
            <a:r>
              <a:rPr lang="zh-TW" altLang="zh-TW" sz="2000" dirty="0"/>
              <a:t>；</a:t>
            </a:r>
            <a:r>
              <a:rPr lang="zh-TW" altLang="zh-TW" sz="2000" b="1" u="sng" dirty="0">
                <a:solidFill>
                  <a:srgbClr val="FF0000"/>
                </a:solidFill>
              </a:rPr>
              <a:t>未落實設計書圖審查機制</a:t>
            </a:r>
            <a:r>
              <a:rPr lang="zh-TW" altLang="zh-TW" sz="2000" dirty="0"/>
              <a:t>等缺失。</a:t>
            </a:r>
            <a:r>
              <a:rPr lang="en-US" altLang="zh-TW" sz="1600" dirty="0"/>
              <a:t>(</a:t>
            </a:r>
            <a:r>
              <a:rPr lang="zh-TW" altLang="zh-TW" sz="1600" dirty="0"/>
              <a:t>工程稽字第</a:t>
            </a:r>
            <a:r>
              <a:rPr lang="en-US" altLang="zh-TW" sz="1600" dirty="0"/>
              <a:t>10100442330</a:t>
            </a:r>
            <a:r>
              <a:rPr lang="zh-TW" altLang="zh-TW" sz="1600" dirty="0"/>
              <a:t>號函</a:t>
            </a:r>
            <a:r>
              <a:rPr lang="en-US" altLang="zh-TW" sz="1600" dirty="0"/>
              <a:t>)</a:t>
            </a:r>
          </a:p>
        </p:txBody>
      </p:sp>
      <p:sp>
        <p:nvSpPr>
          <p:cNvPr id="53252" name="Text Box 68"/>
          <p:cNvSpPr txBox="1">
            <a:spLocks noChangeArrowheads="1"/>
          </p:cNvSpPr>
          <p:nvPr/>
        </p:nvSpPr>
        <p:spPr bwMode="auto">
          <a:xfrm>
            <a:off x="8413057" y="502170"/>
            <a:ext cx="595035" cy="338554"/>
          </a:xfrm>
          <a:prstGeom prst="rect">
            <a:avLst/>
          </a:prstGeom>
          <a:noFill/>
          <a:ln w="9525">
            <a:noFill/>
            <a:miter lim="800000"/>
            <a:headEnd/>
            <a:tailEnd/>
          </a:ln>
        </p:spPr>
        <p:txBody>
          <a:bodyPr wrap="none">
            <a:spAutoFit/>
          </a:bodyPr>
          <a:lstStyle/>
          <a:p>
            <a:r>
              <a:rPr lang="en-US" altLang="zh-TW" sz="1600" dirty="0" smtClean="0">
                <a:latin typeface="Arial" charset="0"/>
              </a:rPr>
              <a:t>25</a:t>
            </a:r>
            <a:r>
              <a:rPr lang="en-US" altLang="zh-TW" sz="1600" dirty="0" smtClean="0">
                <a:latin typeface="Arial" charset="0"/>
              </a:rPr>
              <a:t>-1</a:t>
            </a:r>
            <a:endParaRPr lang="en-US" altLang="zh-TW" sz="1600" dirty="0">
              <a:latin typeface="Arial" charset="0"/>
            </a:endParaRP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編號版面配置區 1"/>
          <p:cNvSpPr>
            <a:spLocks noGrp="1"/>
          </p:cNvSpPr>
          <p:nvPr>
            <p:ph type="sldNum" sz="quarter" idx="12"/>
          </p:nvPr>
        </p:nvSpPr>
        <p:spPr/>
        <p:txBody>
          <a:bodyPr/>
          <a:lstStyle/>
          <a:p>
            <a:pPr>
              <a:defRPr/>
            </a:pPr>
            <a:fld id="{FB409BF2-0EA4-4A2F-A08F-574B65FA44A9}" type="slidenum">
              <a:rPr lang="en-US" altLang="zh-TW" smtClean="0"/>
              <a:pPr>
                <a:defRPr/>
              </a:pPr>
              <a:t>21</a:t>
            </a:fld>
            <a:endParaRPr lang="en-US" altLang="zh-TW"/>
          </a:p>
        </p:txBody>
      </p:sp>
      <p:sp>
        <p:nvSpPr>
          <p:cNvPr id="54274" name="Rectangle 3"/>
          <p:cNvSpPr txBox="1">
            <a:spLocks noChangeArrowheads="1"/>
          </p:cNvSpPr>
          <p:nvPr/>
        </p:nvSpPr>
        <p:spPr bwMode="auto">
          <a:xfrm>
            <a:off x="611188" y="484188"/>
            <a:ext cx="7345362" cy="744537"/>
          </a:xfrm>
          <a:prstGeom prst="rect">
            <a:avLst/>
          </a:prstGeom>
          <a:noFill/>
          <a:ln w="9525">
            <a:noFill/>
            <a:miter lim="800000"/>
            <a:headEnd/>
            <a:tailEnd/>
          </a:ln>
        </p:spPr>
        <p:txBody>
          <a:bodyPr/>
          <a:lstStyle/>
          <a:p>
            <a:r>
              <a:rPr kumimoji="0" lang="zh-TW" altLang="en-US" sz="1800" b="1" dirty="0">
                <a:solidFill>
                  <a:srgbClr val="0070C0"/>
                </a:solidFill>
                <a:latin typeface="標楷體" pitchFamily="65" charset="-120"/>
                <a:ea typeface="標楷體" pitchFamily="65" charset="-120"/>
              </a:rPr>
              <a:t>五、近期稽核重點及興革措施</a:t>
            </a:r>
            <a:endParaRPr kumimoji="0" lang="en-US" altLang="zh-TW" sz="1800" b="1" dirty="0">
              <a:solidFill>
                <a:srgbClr val="0070C0"/>
              </a:solidFill>
              <a:latin typeface="標楷體" pitchFamily="65" charset="-120"/>
              <a:ea typeface="標楷體" pitchFamily="65" charset="-120"/>
            </a:endParaRPr>
          </a:p>
          <a:p>
            <a:r>
              <a:rPr lang="en-US" altLang="zh-TW" sz="2400" b="1" dirty="0">
                <a:solidFill>
                  <a:srgbClr val="6600FF"/>
                </a:solidFill>
                <a:latin typeface="標楷體" pitchFamily="65" charset="-120"/>
                <a:ea typeface="標楷體" pitchFamily="65" charset="-120"/>
              </a:rPr>
              <a:t>   --</a:t>
            </a:r>
            <a:r>
              <a:rPr lang="zh-TW" altLang="zh-TW" sz="2400" b="1" dirty="0">
                <a:solidFill>
                  <a:srgbClr val="6600FF"/>
                </a:solidFill>
                <a:latin typeface="標楷體" pitchFamily="65" charset="-120"/>
                <a:ea typeface="標楷體" pitchFamily="65" charset="-120"/>
              </a:rPr>
              <a:t>工程會指示採購稽核小組加強稽核重點</a:t>
            </a:r>
            <a:r>
              <a:rPr lang="en-US" altLang="zh-TW" sz="2400" b="1" dirty="0" smtClean="0">
                <a:solidFill>
                  <a:srgbClr val="6600FF"/>
                </a:solidFill>
                <a:latin typeface="標楷體" pitchFamily="65" charset="-120"/>
                <a:ea typeface="標楷體" pitchFamily="65" charset="-120"/>
              </a:rPr>
              <a:t>(2/3</a:t>
            </a:r>
            <a:r>
              <a:rPr lang="en-US" altLang="zh-TW" sz="2400" b="1" dirty="0">
                <a:solidFill>
                  <a:srgbClr val="6600FF"/>
                </a:solidFill>
                <a:latin typeface="標楷體" pitchFamily="65" charset="-120"/>
                <a:ea typeface="標楷體" pitchFamily="65" charset="-120"/>
              </a:rPr>
              <a:t>)</a:t>
            </a:r>
            <a:endParaRPr lang="zh-TW" altLang="zh-TW" sz="2400" b="1" dirty="0">
              <a:solidFill>
                <a:srgbClr val="6600FF"/>
              </a:solidFill>
              <a:latin typeface="標楷體" pitchFamily="65" charset="-120"/>
              <a:ea typeface="標楷體" pitchFamily="65" charset="-120"/>
            </a:endParaRPr>
          </a:p>
          <a:p>
            <a:endParaRPr kumimoji="0" lang="en-US" altLang="zh-TW" sz="1800" b="1" dirty="0">
              <a:solidFill>
                <a:srgbClr val="0070C0"/>
              </a:solidFill>
              <a:latin typeface="標楷體" pitchFamily="65" charset="-120"/>
              <a:ea typeface="標楷體" pitchFamily="65" charset="-120"/>
            </a:endParaRPr>
          </a:p>
        </p:txBody>
      </p:sp>
      <p:sp>
        <p:nvSpPr>
          <p:cNvPr id="4" name="矩形 3"/>
          <p:cNvSpPr/>
          <p:nvPr/>
        </p:nvSpPr>
        <p:spPr>
          <a:xfrm>
            <a:off x="755650" y="1484313"/>
            <a:ext cx="7993063" cy="5293757"/>
          </a:xfrm>
          <a:prstGeom prst="rect">
            <a:avLst/>
          </a:prstGeom>
        </p:spPr>
        <p:txBody>
          <a:bodyPr>
            <a:spAutoFit/>
          </a:bodyPr>
          <a:lstStyle/>
          <a:p>
            <a:pPr marL="342900" indent="-342900">
              <a:spcBef>
                <a:spcPts val="400"/>
              </a:spcBef>
              <a:spcAft>
                <a:spcPts val="400"/>
              </a:spcAft>
              <a:buFontTx/>
              <a:buBlip>
                <a:blip r:embed="rId2"/>
              </a:buBlip>
              <a:defRPr/>
            </a:pPr>
            <a:r>
              <a:rPr lang="zh-TW" altLang="zh-TW" sz="2000" dirty="0"/>
              <a:t>參考各機關、學校辦理營養午餐及校外教學採購</a:t>
            </a:r>
            <a:r>
              <a:rPr lang="zh-TW" altLang="zh-TW" sz="2000" dirty="0" smtClean="0"/>
              <a:t>案缺失</a:t>
            </a:r>
            <a:r>
              <a:rPr lang="zh-TW" altLang="zh-TW" sz="2000" dirty="0"/>
              <a:t>（如</a:t>
            </a:r>
            <a:r>
              <a:rPr lang="zh-TW" altLang="zh-TW" sz="2000" b="1" u="sng" dirty="0">
                <a:solidFill>
                  <a:srgbClr val="FF0000"/>
                </a:solidFill>
              </a:rPr>
              <a:t>不當增列法規所無規定</a:t>
            </a:r>
            <a:r>
              <a:rPr lang="zh-TW" altLang="zh-TW" sz="2000" dirty="0"/>
              <a:t>、招標文件資料錯誤、</a:t>
            </a:r>
            <a:r>
              <a:rPr lang="zh-TW" altLang="zh-TW" sz="2000" b="1" u="sng" dirty="0">
                <a:solidFill>
                  <a:srgbClr val="FF0000"/>
                </a:solidFill>
              </a:rPr>
              <a:t>公告內容與招標文件不一致</a:t>
            </a:r>
            <a:r>
              <a:rPr lang="zh-TW" altLang="zh-TW" sz="2000" dirty="0"/>
              <a:t>、</a:t>
            </a:r>
            <a:r>
              <a:rPr lang="zh-TW" altLang="zh-TW" sz="2000" b="1" u="sng" dirty="0">
                <a:solidFill>
                  <a:srgbClr val="FF0000"/>
                </a:solidFill>
              </a:rPr>
              <a:t>限非屬法規規定之團體會員方可投標</a:t>
            </a:r>
            <a:r>
              <a:rPr lang="zh-TW" altLang="zh-TW" sz="2000" dirty="0"/>
              <a:t>等）加強稽核類案。</a:t>
            </a:r>
            <a:r>
              <a:rPr lang="en-US" altLang="zh-TW" sz="1600" dirty="0"/>
              <a:t>(</a:t>
            </a:r>
            <a:r>
              <a:rPr lang="zh-TW" altLang="zh-TW" sz="1600" dirty="0"/>
              <a:t>工程稽字第</a:t>
            </a:r>
            <a:r>
              <a:rPr lang="en-US" altLang="zh-TW" sz="1600" dirty="0"/>
              <a:t>10200012030</a:t>
            </a:r>
            <a:r>
              <a:rPr lang="zh-TW" altLang="zh-TW" sz="1600" dirty="0"/>
              <a:t>號函</a:t>
            </a:r>
            <a:r>
              <a:rPr lang="en-US" altLang="zh-TW" sz="1600" dirty="0" smtClean="0"/>
              <a:t>)</a:t>
            </a:r>
          </a:p>
          <a:p>
            <a:pPr marL="342900" indent="-342900">
              <a:spcBef>
                <a:spcPts val="400"/>
              </a:spcBef>
              <a:spcAft>
                <a:spcPts val="400"/>
              </a:spcAft>
              <a:buFontTx/>
              <a:buBlip>
                <a:blip r:embed="rId2"/>
              </a:buBlip>
              <a:defRPr/>
            </a:pPr>
            <a:endParaRPr lang="en-US" altLang="zh-TW" sz="2000" dirty="0"/>
          </a:p>
          <a:p>
            <a:pPr marL="342900" indent="-342900">
              <a:spcBef>
                <a:spcPts val="400"/>
              </a:spcBef>
              <a:spcAft>
                <a:spcPts val="400"/>
              </a:spcAft>
              <a:buFontTx/>
              <a:buBlip>
                <a:blip r:embed="rId2"/>
              </a:buBlip>
              <a:defRPr/>
            </a:pPr>
            <a:r>
              <a:rPr lang="zh-TW" altLang="zh-TW" sz="2000" dirty="0" smtClean="0"/>
              <a:t>招標</a:t>
            </a:r>
            <a:r>
              <a:rPr lang="zh-TW" altLang="zh-TW" sz="2000" dirty="0"/>
              <a:t>機關下載工程會各項招標文件範本辦理採購時，加強注意</a:t>
            </a:r>
            <a:r>
              <a:rPr lang="zh-TW" altLang="zh-TW" sz="2000" b="1" u="sng" dirty="0">
                <a:solidFill>
                  <a:srgbClr val="FF0000"/>
                </a:solidFill>
              </a:rPr>
              <a:t>下載時間及版次</a:t>
            </a:r>
            <a:r>
              <a:rPr lang="zh-TW" altLang="zh-TW" sz="2000" dirty="0"/>
              <a:t>，</a:t>
            </a:r>
            <a:r>
              <a:rPr lang="zh-TW" altLang="zh-TW" sz="2000" b="1" u="sng" dirty="0">
                <a:solidFill>
                  <a:srgbClr val="FF0000"/>
                </a:solidFill>
              </a:rPr>
              <a:t>避免引用過時之招標文件資料</a:t>
            </a:r>
            <a:r>
              <a:rPr lang="zh-TW" altLang="zh-TW" sz="2000" dirty="0"/>
              <a:t>。</a:t>
            </a:r>
            <a:r>
              <a:rPr lang="en-US" altLang="zh-TW" sz="1600" dirty="0"/>
              <a:t>(</a:t>
            </a:r>
            <a:r>
              <a:rPr lang="zh-TW" altLang="zh-TW" sz="1600" dirty="0"/>
              <a:t>工程稽字第</a:t>
            </a:r>
            <a:r>
              <a:rPr lang="en-US" altLang="zh-TW" sz="1600" dirty="0"/>
              <a:t>10200169940</a:t>
            </a:r>
            <a:r>
              <a:rPr lang="zh-TW" altLang="zh-TW" sz="1600" dirty="0"/>
              <a:t>號函</a:t>
            </a:r>
            <a:r>
              <a:rPr lang="en-US" altLang="zh-TW" sz="1600" dirty="0" smtClean="0"/>
              <a:t>)</a:t>
            </a:r>
          </a:p>
          <a:p>
            <a:pPr marL="342900" indent="-342900">
              <a:spcBef>
                <a:spcPts val="400"/>
              </a:spcBef>
              <a:spcAft>
                <a:spcPts val="400"/>
              </a:spcAft>
              <a:buFontTx/>
              <a:buBlip>
                <a:blip r:embed="rId2"/>
              </a:buBlip>
              <a:defRPr/>
            </a:pPr>
            <a:endParaRPr lang="en-US" altLang="zh-TW" sz="1600" dirty="0"/>
          </a:p>
          <a:p>
            <a:pPr marL="342900" indent="-342900">
              <a:spcBef>
                <a:spcPts val="400"/>
              </a:spcBef>
              <a:spcAft>
                <a:spcPts val="400"/>
              </a:spcAft>
              <a:buFontTx/>
              <a:buBlip>
                <a:blip r:embed="rId2"/>
              </a:buBlip>
              <a:defRPr/>
            </a:pPr>
            <a:r>
              <a:rPr lang="zh-TW" altLang="zh-TW" sz="2000" b="1" u="sng" dirty="0">
                <a:solidFill>
                  <a:srgbClr val="0000CC"/>
                </a:solidFill>
              </a:rPr>
              <a:t>特殊或巨額之工程採購</a:t>
            </a:r>
            <a:r>
              <a:rPr lang="zh-TW" altLang="en-US" sz="2000" dirty="0">
                <a:latin typeface="新細明體"/>
                <a:ea typeface="新細明體"/>
              </a:rPr>
              <a:t>：</a:t>
            </a:r>
            <a:r>
              <a:rPr lang="zh-TW" altLang="zh-TW" sz="2000" dirty="0"/>
              <a:t>應依</a:t>
            </a:r>
            <a:r>
              <a:rPr lang="zh-TW" altLang="zh-TW" sz="2000" b="1" u="sng" dirty="0">
                <a:solidFill>
                  <a:srgbClr val="0000CC"/>
                </a:solidFill>
              </a:rPr>
              <a:t>採購法第</a:t>
            </a:r>
            <a:r>
              <a:rPr lang="en-US" altLang="zh-TW" sz="2000" b="1" u="sng" dirty="0">
                <a:solidFill>
                  <a:srgbClr val="0000CC"/>
                </a:solidFill>
              </a:rPr>
              <a:t>36</a:t>
            </a:r>
            <a:r>
              <a:rPr lang="zh-TW" altLang="zh-TW" sz="2000" b="1" u="sng" dirty="0">
                <a:solidFill>
                  <a:srgbClr val="0000CC"/>
                </a:solidFill>
              </a:rPr>
              <a:t>條第</a:t>
            </a:r>
            <a:r>
              <a:rPr lang="en-US" altLang="zh-TW" sz="2000" b="1" u="sng" dirty="0">
                <a:solidFill>
                  <a:srgbClr val="0000CC"/>
                </a:solidFill>
              </a:rPr>
              <a:t>2</a:t>
            </a:r>
            <a:r>
              <a:rPr lang="zh-TW" altLang="zh-TW" sz="2000" b="1" u="sng" dirty="0">
                <a:solidFill>
                  <a:srgbClr val="0000CC"/>
                </a:solidFill>
              </a:rPr>
              <a:t>項</a:t>
            </a:r>
            <a:r>
              <a:rPr lang="zh-TW" altLang="zh-TW" sz="2000" dirty="0"/>
              <a:t>及「</a:t>
            </a:r>
            <a:r>
              <a:rPr lang="zh-TW" altLang="zh-TW" sz="2000" b="1" u="sng" dirty="0">
                <a:solidFill>
                  <a:srgbClr val="0000CC"/>
                </a:solidFill>
              </a:rPr>
              <a:t>投標廠商資格與特殊或巨額採購認定標準</a:t>
            </a:r>
            <a:r>
              <a:rPr lang="zh-TW" altLang="zh-TW" sz="2000" dirty="0"/>
              <a:t>」</a:t>
            </a:r>
            <a:r>
              <a:rPr lang="zh-TW" altLang="zh-TW" sz="2000" b="1" u="sng" dirty="0">
                <a:solidFill>
                  <a:srgbClr val="0000CC"/>
                </a:solidFill>
              </a:rPr>
              <a:t>第</a:t>
            </a:r>
            <a:r>
              <a:rPr lang="en-US" altLang="zh-TW" sz="2000" b="1" u="sng" dirty="0">
                <a:solidFill>
                  <a:srgbClr val="0000CC"/>
                </a:solidFill>
              </a:rPr>
              <a:t>5</a:t>
            </a:r>
            <a:r>
              <a:rPr lang="zh-TW" altLang="zh-TW" sz="2000" b="1" u="sng" dirty="0">
                <a:solidFill>
                  <a:srgbClr val="0000CC"/>
                </a:solidFill>
              </a:rPr>
              <a:t>條</a:t>
            </a:r>
            <a:r>
              <a:rPr lang="zh-TW" altLang="zh-TW" sz="2000" dirty="0"/>
              <a:t>、</a:t>
            </a:r>
            <a:r>
              <a:rPr lang="zh-TW" altLang="zh-TW" sz="2000" b="1" u="sng" dirty="0">
                <a:solidFill>
                  <a:srgbClr val="0000CC"/>
                </a:solidFill>
              </a:rPr>
              <a:t>第</a:t>
            </a:r>
            <a:r>
              <a:rPr lang="en-US" altLang="zh-TW" sz="2000" b="1" u="sng" dirty="0">
                <a:solidFill>
                  <a:srgbClr val="0000CC"/>
                </a:solidFill>
              </a:rPr>
              <a:t>6</a:t>
            </a:r>
            <a:r>
              <a:rPr lang="zh-TW" altLang="zh-TW" sz="2000" b="1" u="sng" dirty="0">
                <a:solidFill>
                  <a:srgbClr val="0000CC"/>
                </a:solidFill>
              </a:rPr>
              <a:t>條、第</a:t>
            </a:r>
            <a:r>
              <a:rPr lang="en-US" altLang="zh-TW" sz="2000" b="1" u="sng" dirty="0">
                <a:solidFill>
                  <a:srgbClr val="0000CC"/>
                </a:solidFill>
              </a:rPr>
              <a:t>8</a:t>
            </a:r>
            <a:r>
              <a:rPr lang="zh-TW" altLang="zh-TW" sz="2000" b="1" u="sng" dirty="0">
                <a:solidFill>
                  <a:srgbClr val="0000CC"/>
                </a:solidFill>
              </a:rPr>
              <a:t>條、第</a:t>
            </a:r>
            <a:r>
              <a:rPr lang="en-US" altLang="zh-TW" sz="2000" b="1" u="sng" dirty="0">
                <a:solidFill>
                  <a:srgbClr val="0000CC"/>
                </a:solidFill>
              </a:rPr>
              <a:t>13</a:t>
            </a:r>
            <a:r>
              <a:rPr lang="zh-TW" altLang="zh-TW" sz="2000" b="1" u="sng" dirty="0">
                <a:solidFill>
                  <a:srgbClr val="0000CC"/>
                </a:solidFill>
              </a:rPr>
              <a:t>條</a:t>
            </a:r>
            <a:r>
              <a:rPr lang="zh-TW" altLang="zh-TW" sz="2000" dirty="0"/>
              <a:t>等相關規定，妥適訂定投標廠商之「</a:t>
            </a:r>
            <a:r>
              <a:rPr lang="zh-TW" altLang="zh-TW" sz="2000" b="1" u="sng" dirty="0">
                <a:solidFill>
                  <a:srgbClr val="FF0000"/>
                </a:solidFill>
              </a:rPr>
              <a:t>特定資格</a:t>
            </a:r>
            <a:r>
              <a:rPr lang="zh-TW" altLang="zh-TW" sz="2000" dirty="0"/>
              <a:t>」，由具相當經驗或實績之廠商參與投標，以避免影響工程品質及進度。機關辦理前開採購，</a:t>
            </a:r>
            <a:r>
              <a:rPr lang="zh-TW" altLang="zh-TW" sz="2000" b="1" u="sng" dirty="0"/>
              <a:t>應考量投標廠商承攬能力</a:t>
            </a:r>
            <a:r>
              <a:rPr lang="en-US" altLang="zh-TW" sz="1600" dirty="0"/>
              <a:t>(</a:t>
            </a:r>
            <a:r>
              <a:rPr lang="zh-TW" altLang="zh-TW" sz="1600" dirty="0"/>
              <a:t>工程會</a:t>
            </a:r>
            <a:r>
              <a:rPr lang="en-US" altLang="zh-TW" sz="1600" dirty="0"/>
              <a:t>102</a:t>
            </a:r>
            <a:r>
              <a:rPr lang="zh-TW" altLang="zh-TW" sz="1600" dirty="0"/>
              <a:t>年</a:t>
            </a:r>
            <a:r>
              <a:rPr lang="en-US" altLang="zh-TW" sz="1600" dirty="0"/>
              <a:t>2</a:t>
            </a:r>
            <a:r>
              <a:rPr lang="zh-TW" altLang="zh-TW" sz="1600" dirty="0"/>
              <a:t>月</a:t>
            </a:r>
            <a:r>
              <a:rPr lang="en-US" altLang="zh-TW" sz="1600" dirty="0"/>
              <a:t>26</a:t>
            </a:r>
            <a:r>
              <a:rPr lang="zh-TW" altLang="zh-TW" sz="1600" dirty="0"/>
              <a:t>日工程企字第</a:t>
            </a:r>
            <a:r>
              <a:rPr lang="en-US" altLang="zh-TW" sz="1600" dirty="0"/>
              <a:t>10200066980</a:t>
            </a:r>
            <a:r>
              <a:rPr lang="zh-TW" altLang="zh-TW" sz="1600" dirty="0"/>
              <a:t>號函</a:t>
            </a:r>
            <a:r>
              <a:rPr lang="en-US" altLang="zh-TW" sz="1600" dirty="0"/>
              <a:t>)</a:t>
            </a:r>
          </a:p>
          <a:p>
            <a:pPr>
              <a:defRPr/>
            </a:pPr>
            <a:endParaRPr lang="zh-TW" altLang="zh-TW" sz="2400" dirty="0"/>
          </a:p>
        </p:txBody>
      </p:sp>
      <p:pic>
        <p:nvPicPr>
          <p:cNvPr id="54276" name="圖片 4"/>
          <p:cNvPicPr>
            <a:picLocks noChangeAspect="1"/>
          </p:cNvPicPr>
          <p:nvPr/>
        </p:nvPicPr>
        <p:blipFill>
          <a:blip r:embed="rId3"/>
          <a:srcRect/>
          <a:stretch>
            <a:fillRect/>
          </a:stretch>
        </p:blipFill>
        <p:spPr bwMode="auto">
          <a:xfrm>
            <a:off x="0" y="6309519"/>
            <a:ext cx="9144000" cy="287338"/>
          </a:xfrm>
          <a:prstGeom prst="rect">
            <a:avLst/>
          </a:prstGeom>
          <a:noFill/>
          <a:ln w="9525">
            <a:noFill/>
            <a:miter lim="800000"/>
            <a:headEnd/>
            <a:tailEnd/>
          </a:ln>
        </p:spPr>
      </p:pic>
      <p:sp>
        <p:nvSpPr>
          <p:cNvPr id="7" name="Text Box 68"/>
          <p:cNvSpPr txBox="1">
            <a:spLocks noChangeArrowheads="1"/>
          </p:cNvSpPr>
          <p:nvPr/>
        </p:nvSpPr>
        <p:spPr bwMode="auto">
          <a:xfrm>
            <a:off x="8413057" y="502170"/>
            <a:ext cx="595035" cy="338554"/>
          </a:xfrm>
          <a:prstGeom prst="rect">
            <a:avLst/>
          </a:prstGeom>
          <a:noFill/>
          <a:ln w="9525">
            <a:noFill/>
            <a:miter lim="800000"/>
            <a:headEnd/>
            <a:tailEnd/>
          </a:ln>
        </p:spPr>
        <p:txBody>
          <a:bodyPr wrap="none">
            <a:spAutoFit/>
          </a:bodyPr>
          <a:lstStyle/>
          <a:p>
            <a:r>
              <a:rPr lang="en-US" altLang="zh-TW" sz="1600" dirty="0" smtClean="0">
                <a:latin typeface="Arial" charset="0"/>
              </a:rPr>
              <a:t>25</a:t>
            </a:r>
            <a:r>
              <a:rPr lang="en-US" altLang="zh-TW" sz="1600" dirty="0" smtClean="0">
                <a:latin typeface="Arial" charset="0"/>
              </a:rPr>
              <a:t>-2</a:t>
            </a:r>
            <a:endParaRPr lang="en-US" altLang="zh-TW" sz="1600" dirty="0">
              <a:latin typeface="Arial" charset="0"/>
            </a:endParaRP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編號版面配置區 1"/>
          <p:cNvSpPr>
            <a:spLocks noGrp="1"/>
          </p:cNvSpPr>
          <p:nvPr>
            <p:ph type="sldNum" sz="quarter" idx="12"/>
          </p:nvPr>
        </p:nvSpPr>
        <p:spPr/>
        <p:txBody>
          <a:bodyPr/>
          <a:lstStyle/>
          <a:p>
            <a:pPr>
              <a:defRPr/>
            </a:pPr>
            <a:fld id="{7A768FCE-1C56-46A0-987F-7FD29F3E889E}" type="slidenum">
              <a:rPr lang="en-US" altLang="zh-TW" smtClean="0"/>
              <a:pPr>
                <a:defRPr/>
              </a:pPr>
              <a:t>22</a:t>
            </a:fld>
            <a:endParaRPr lang="en-US" altLang="zh-TW"/>
          </a:p>
        </p:txBody>
      </p:sp>
      <p:sp>
        <p:nvSpPr>
          <p:cNvPr id="55298" name="Rectangle 3"/>
          <p:cNvSpPr txBox="1">
            <a:spLocks noChangeArrowheads="1"/>
          </p:cNvSpPr>
          <p:nvPr/>
        </p:nvSpPr>
        <p:spPr bwMode="auto">
          <a:xfrm>
            <a:off x="611188" y="484188"/>
            <a:ext cx="7345362" cy="744537"/>
          </a:xfrm>
          <a:prstGeom prst="rect">
            <a:avLst/>
          </a:prstGeom>
          <a:noFill/>
          <a:ln w="9525">
            <a:noFill/>
            <a:miter lim="800000"/>
            <a:headEnd/>
            <a:tailEnd/>
          </a:ln>
        </p:spPr>
        <p:txBody>
          <a:bodyPr/>
          <a:lstStyle/>
          <a:p>
            <a:r>
              <a:rPr kumimoji="0" lang="zh-TW" altLang="en-US" sz="1800" b="1" dirty="0">
                <a:solidFill>
                  <a:srgbClr val="0070C0"/>
                </a:solidFill>
                <a:latin typeface="標楷體" pitchFamily="65" charset="-120"/>
                <a:ea typeface="標楷體" pitchFamily="65" charset="-120"/>
              </a:rPr>
              <a:t>五、近期稽核重點及興革措施</a:t>
            </a:r>
            <a:endParaRPr kumimoji="0" lang="en-US" altLang="zh-TW" sz="1800" b="1" dirty="0">
              <a:solidFill>
                <a:srgbClr val="0070C0"/>
              </a:solidFill>
              <a:latin typeface="標楷體" pitchFamily="65" charset="-120"/>
              <a:ea typeface="標楷體" pitchFamily="65" charset="-120"/>
            </a:endParaRPr>
          </a:p>
          <a:p>
            <a:r>
              <a:rPr lang="en-US" altLang="zh-TW" sz="2400" b="1" dirty="0">
                <a:solidFill>
                  <a:srgbClr val="6600FF"/>
                </a:solidFill>
                <a:latin typeface="標楷體" pitchFamily="65" charset="-120"/>
                <a:ea typeface="標楷體" pitchFamily="65" charset="-120"/>
              </a:rPr>
              <a:t>   --</a:t>
            </a:r>
            <a:r>
              <a:rPr lang="zh-TW" altLang="zh-TW" sz="2400" b="1" dirty="0">
                <a:solidFill>
                  <a:srgbClr val="6600FF"/>
                </a:solidFill>
                <a:latin typeface="標楷體" pitchFamily="65" charset="-120"/>
                <a:ea typeface="標楷體" pitchFamily="65" charset="-120"/>
              </a:rPr>
              <a:t>工程會指示採購稽核小組加強稽核重點</a:t>
            </a:r>
            <a:r>
              <a:rPr lang="en-US" altLang="zh-TW" sz="2400" b="1" dirty="0" smtClean="0">
                <a:solidFill>
                  <a:srgbClr val="6600FF"/>
                </a:solidFill>
                <a:latin typeface="標楷體" pitchFamily="65" charset="-120"/>
                <a:ea typeface="標楷體" pitchFamily="65" charset="-120"/>
              </a:rPr>
              <a:t>(3/3</a:t>
            </a:r>
            <a:r>
              <a:rPr lang="en-US" altLang="zh-TW" sz="2400" b="1" dirty="0">
                <a:solidFill>
                  <a:srgbClr val="6600FF"/>
                </a:solidFill>
                <a:latin typeface="標楷體" pitchFamily="65" charset="-120"/>
                <a:ea typeface="標楷體" pitchFamily="65" charset="-120"/>
              </a:rPr>
              <a:t>)</a:t>
            </a:r>
            <a:endParaRPr lang="zh-TW" altLang="zh-TW" sz="2400" b="1" dirty="0">
              <a:solidFill>
                <a:srgbClr val="6600FF"/>
              </a:solidFill>
              <a:latin typeface="標楷體" pitchFamily="65" charset="-120"/>
              <a:ea typeface="標楷體" pitchFamily="65" charset="-120"/>
            </a:endParaRPr>
          </a:p>
          <a:p>
            <a:endParaRPr kumimoji="0" lang="en-US" altLang="zh-TW" sz="1800" b="1" dirty="0">
              <a:solidFill>
                <a:srgbClr val="0070C0"/>
              </a:solidFill>
              <a:latin typeface="標楷體" pitchFamily="65" charset="-120"/>
              <a:ea typeface="標楷體" pitchFamily="65" charset="-120"/>
            </a:endParaRPr>
          </a:p>
        </p:txBody>
      </p:sp>
      <p:sp>
        <p:nvSpPr>
          <p:cNvPr id="55299" name="矩形 3"/>
          <p:cNvSpPr>
            <a:spLocks noChangeArrowheads="1"/>
          </p:cNvSpPr>
          <p:nvPr/>
        </p:nvSpPr>
        <p:spPr bwMode="auto">
          <a:xfrm>
            <a:off x="611188" y="1844675"/>
            <a:ext cx="7993062" cy="3262432"/>
          </a:xfrm>
          <a:prstGeom prst="rect">
            <a:avLst/>
          </a:prstGeom>
          <a:noFill/>
          <a:ln w="9525">
            <a:noFill/>
            <a:miter lim="800000"/>
            <a:headEnd/>
            <a:tailEnd/>
          </a:ln>
        </p:spPr>
        <p:txBody>
          <a:bodyPr>
            <a:spAutoFit/>
          </a:bodyPr>
          <a:lstStyle/>
          <a:p>
            <a:pPr marL="342900" indent="-342900">
              <a:buBlip>
                <a:blip r:embed="rId2"/>
              </a:buBlip>
            </a:pPr>
            <a:r>
              <a:rPr lang="zh-TW" altLang="zh-TW" sz="2000" dirty="0"/>
              <a:t>加強</a:t>
            </a:r>
            <a:r>
              <a:rPr lang="zh-TW" altLang="zh-TW" sz="2000" b="1" u="sng" dirty="0">
                <a:solidFill>
                  <a:srgbClr val="FF0000"/>
                </a:solidFill>
              </a:rPr>
              <a:t>緊急工程採購</a:t>
            </a:r>
            <a:r>
              <a:rPr lang="zh-TW" altLang="zh-TW" sz="2000" dirty="0"/>
              <a:t>之稽核。</a:t>
            </a:r>
            <a:r>
              <a:rPr lang="en-US" altLang="zh-TW" sz="1600" dirty="0"/>
              <a:t>(</a:t>
            </a:r>
            <a:r>
              <a:rPr lang="zh-TW" altLang="zh-TW" sz="1600" dirty="0"/>
              <a:t>工程稽字第</a:t>
            </a:r>
            <a:r>
              <a:rPr lang="en-US" altLang="zh-TW" sz="1600" dirty="0"/>
              <a:t>10200036650</a:t>
            </a:r>
            <a:r>
              <a:rPr lang="zh-TW" altLang="zh-TW" sz="1600" dirty="0"/>
              <a:t>號函</a:t>
            </a:r>
            <a:r>
              <a:rPr lang="en-US" altLang="zh-TW" sz="1600" dirty="0"/>
              <a:t>)</a:t>
            </a:r>
          </a:p>
          <a:p>
            <a:pPr marL="342900" indent="-342900">
              <a:buFontTx/>
              <a:buBlip>
                <a:blip r:embed="rId2"/>
              </a:buBlip>
            </a:pPr>
            <a:endParaRPr lang="en-US" altLang="zh-TW" sz="2000" dirty="0"/>
          </a:p>
          <a:p>
            <a:pPr marL="342900" indent="-342900">
              <a:buBlip>
                <a:blip r:embed="rId2"/>
              </a:buBlip>
            </a:pPr>
            <a:r>
              <a:rPr lang="zh-TW" altLang="zh-TW" sz="2000" dirty="0"/>
              <a:t>為保障公共工程品質，對於未符「特殊」或「巨額」條件之工程採購，請優先考量</a:t>
            </a:r>
            <a:r>
              <a:rPr lang="zh-TW" altLang="zh-TW" sz="2000" b="1" dirty="0"/>
              <a:t>「</a:t>
            </a:r>
            <a:r>
              <a:rPr lang="zh-TW" altLang="zh-TW" sz="2000" b="1" u="sng" dirty="0">
                <a:solidFill>
                  <a:srgbClr val="FF0000"/>
                </a:solidFill>
              </a:rPr>
              <a:t>投標廠商資格與特殊或巨額採購認定標準」第</a:t>
            </a:r>
            <a:r>
              <a:rPr lang="en-US" altLang="zh-TW" sz="2000" b="1" u="sng" dirty="0">
                <a:solidFill>
                  <a:srgbClr val="FF0000"/>
                </a:solidFill>
              </a:rPr>
              <a:t>4</a:t>
            </a:r>
            <a:r>
              <a:rPr lang="zh-TW" altLang="zh-TW" sz="2000" b="1" u="sng" dirty="0">
                <a:solidFill>
                  <a:srgbClr val="FF0000"/>
                </a:solidFill>
              </a:rPr>
              <a:t>條第</a:t>
            </a:r>
            <a:r>
              <a:rPr lang="en-US" altLang="zh-TW" sz="2000" b="1" u="sng" dirty="0">
                <a:solidFill>
                  <a:srgbClr val="FF0000"/>
                </a:solidFill>
              </a:rPr>
              <a:t>1</a:t>
            </a:r>
            <a:r>
              <a:rPr lang="zh-TW" altLang="zh-TW" sz="2000" b="1" u="sng" dirty="0">
                <a:solidFill>
                  <a:srgbClr val="FF0000"/>
                </a:solidFill>
              </a:rPr>
              <a:t>項第</a:t>
            </a:r>
            <a:r>
              <a:rPr lang="en-US" altLang="zh-TW" sz="2000" b="1" u="sng" dirty="0">
                <a:solidFill>
                  <a:srgbClr val="FF0000"/>
                </a:solidFill>
              </a:rPr>
              <a:t>1</a:t>
            </a:r>
            <a:r>
              <a:rPr lang="zh-TW" altLang="zh-TW" sz="2000" b="1" u="sng" dirty="0">
                <a:solidFill>
                  <a:srgbClr val="FF0000"/>
                </a:solidFill>
              </a:rPr>
              <a:t>款規定，妥適訂定投標廠商基本資格，以利審查其承攬能力</a:t>
            </a:r>
            <a:r>
              <a:rPr lang="zh-TW" altLang="zh-TW" sz="2000" dirty="0"/>
              <a:t>。 </a:t>
            </a:r>
            <a:r>
              <a:rPr lang="en-US" altLang="zh-TW" sz="1600" dirty="0"/>
              <a:t>(</a:t>
            </a:r>
            <a:r>
              <a:rPr lang="zh-TW" altLang="zh-TW" sz="1600" dirty="0"/>
              <a:t>工程會</a:t>
            </a:r>
            <a:r>
              <a:rPr lang="en-US" altLang="zh-TW" sz="1600" dirty="0"/>
              <a:t>102</a:t>
            </a:r>
            <a:r>
              <a:rPr lang="zh-TW" altLang="zh-TW" sz="1600" dirty="0"/>
              <a:t>年</a:t>
            </a:r>
            <a:r>
              <a:rPr lang="en-US" altLang="zh-TW" sz="1600" dirty="0"/>
              <a:t>5</a:t>
            </a:r>
            <a:r>
              <a:rPr lang="zh-TW" altLang="zh-TW" sz="1600" dirty="0"/>
              <a:t>月</a:t>
            </a:r>
            <a:r>
              <a:rPr lang="en-US" altLang="zh-TW" sz="1600" dirty="0"/>
              <a:t>23</a:t>
            </a:r>
            <a:r>
              <a:rPr lang="zh-TW" altLang="zh-TW" sz="1600" dirty="0"/>
              <a:t>日工程企字第</a:t>
            </a:r>
            <a:r>
              <a:rPr lang="en-US" altLang="zh-TW" sz="1600" dirty="0"/>
              <a:t>10200183660</a:t>
            </a:r>
            <a:r>
              <a:rPr lang="zh-TW" altLang="zh-TW" sz="1600" dirty="0"/>
              <a:t>號函</a:t>
            </a:r>
            <a:r>
              <a:rPr lang="en-US" altLang="zh-TW" sz="1600" dirty="0" smtClean="0"/>
              <a:t>)</a:t>
            </a:r>
          </a:p>
          <a:p>
            <a:pPr marL="342900" indent="-342900">
              <a:buBlip>
                <a:blip r:embed="rId2"/>
              </a:buBlip>
            </a:pPr>
            <a:endParaRPr lang="en-US" altLang="zh-TW" sz="1600" dirty="0"/>
          </a:p>
          <a:p>
            <a:pPr marL="342900" indent="-342900">
              <a:spcBef>
                <a:spcPts val="600"/>
              </a:spcBef>
              <a:spcAft>
                <a:spcPts val="600"/>
              </a:spcAft>
              <a:buFontTx/>
              <a:buBlip>
                <a:blip r:embed="rId2"/>
              </a:buBlip>
            </a:pPr>
            <a:r>
              <a:rPr lang="zh-TW" altLang="en-US" sz="2000" dirty="0"/>
              <a:t>加強稽核監督共同供應契約採購</a:t>
            </a:r>
            <a:r>
              <a:rPr lang="zh-TW" altLang="zh-TW" sz="2000" dirty="0"/>
              <a:t>。</a:t>
            </a:r>
            <a:r>
              <a:rPr lang="en-US" altLang="zh-TW" sz="1600" dirty="0"/>
              <a:t>(</a:t>
            </a:r>
            <a:r>
              <a:rPr lang="zh-TW" altLang="zh-TW" sz="1600" dirty="0"/>
              <a:t>工程會</a:t>
            </a:r>
            <a:r>
              <a:rPr lang="en-US" altLang="zh-TW" sz="1600" dirty="0"/>
              <a:t>102</a:t>
            </a:r>
            <a:r>
              <a:rPr lang="zh-TW" altLang="zh-TW" sz="1600" dirty="0"/>
              <a:t>年</a:t>
            </a:r>
            <a:r>
              <a:rPr lang="en-US" altLang="zh-TW" sz="1600" dirty="0"/>
              <a:t>5</a:t>
            </a:r>
            <a:r>
              <a:rPr lang="zh-TW" altLang="zh-TW" sz="1600" dirty="0"/>
              <a:t>月</a:t>
            </a:r>
            <a:r>
              <a:rPr lang="en-US" altLang="zh-TW" sz="1600" dirty="0"/>
              <a:t>23</a:t>
            </a:r>
            <a:r>
              <a:rPr lang="zh-TW" altLang="zh-TW" sz="1600" dirty="0" smtClean="0"/>
              <a:t>日工程</a:t>
            </a:r>
            <a:r>
              <a:rPr lang="zh-TW" altLang="zh-TW" sz="1600" dirty="0"/>
              <a:t>企字第</a:t>
            </a:r>
            <a:r>
              <a:rPr lang="en-US" altLang="zh-TW" sz="1600" dirty="0"/>
              <a:t>10200183660</a:t>
            </a:r>
            <a:r>
              <a:rPr lang="zh-TW" altLang="zh-TW" sz="1600" dirty="0"/>
              <a:t>號函</a:t>
            </a:r>
            <a:r>
              <a:rPr lang="en-US" altLang="zh-TW" sz="1600" dirty="0"/>
              <a:t>)</a:t>
            </a:r>
          </a:p>
          <a:p>
            <a:pPr marL="342900" indent="-342900"/>
            <a:endParaRPr lang="zh-TW" altLang="zh-TW" sz="2400" dirty="0"/>
          </a:p>
        </p:txBody>
      </p:sp>
      <p:pic>
        <p:nvPicPr>
          <p:cNvPr id="55300" name="圖片 4"/>
          <p:cNvPicPr>
            <a:picLocks noChangeAspect="1"/>
          </p:cNvPicPr>
          <p:nvPr/>
        </p:nvPicPr>
        <p:blipFill>
          <a:blip r:embed="rId3"/>
          <a:srcRect/>
          <a:stretch>
            <a:fillRect/>
          </a:stretch>
        </p:blipFill>
        <p:spPr bwMode="auto">
          <a:xfrm>
            <a:off x="0" y="6165850"/>
            <a:ext cx="9144000" cy="287338"/>
          </a:xfrm>
          <a:prstGeom prst="rect">
            <a:avLst/>
          </a:prstGeom>
          <a:noFill/>
          <a:ln w="9525">
            <a:noFill/>
            <a:miter lim="800000"/>
            <a:headEnd/>
            <a:tailEnd/>
          </a:ln>
        </p:spPr>
      </p:pic>
      <p:sp>
        <p:nvSpPr>
          <p:cNvPr id="7" name="Text Box 68"/>
          <p:cNvSpPr txBox="1">
            <a:spLocks noChangeArrowheads="1"/>
          </p:cNvSpPr>
          <p:nvPr/>
        </p:nvSpPr>
        <p:spPr bwMode="auto">
          <a:xfrm>
            <a:off x="8413057" y="502170"/>
            <a:ext cx="595035" cy="338554"/>
          </a:xfrm>
          <a:prstGeom prst="rect">
            <a:avLst/>
          </a:prstGeom>
          <a:noFill/>
          <a:ln w="9525">
            <a:noFill/>
            <a:miter lim="800000"/>
            <a:headEnd/>
            <a:tailEnd/>
          </a:ln>
        </p:spPr>
        <p:txBody>
          <a:bodyPr wrap="none">
            <a:spAutoFit/>
          </a:bodyPr>
          <a:lstStyle/>
          <a:p>
            <a:r>
              <a:rPr lang="en-US" altLang="zh-TW" sz="1600" dirty="0" smtClean="0">
                <a:latin typeface="Arial" charset="0"/>
              </a:rPr>
              <a:t>25</a:t>
            </a:r>
            <a:r>
              <a:rPr lang="en-US" altLang="zh-TW" sz="1600" dirty="0" smtClean="0">
                <a:latin typeface="Arial" charset="0"/>
              </a:rPr>
              <a:t>-3</a:t>
            </a:r>
            <a:endParaRPr lang="en-US" altLang="zh-TW" sz="1600" dirty="0">
              <a:latin typeface="Arial" charset="0"/>
            </a:endParaRP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編號版面配置區 1"/>
          <p:cNvSpPr>
            <a:spLocks noGrp="1"/>
          </p:cNvSpPr>
          <p:nvPr>
            <p:ph type="sldNum" sz="quarter" idx="12"/>
          </p:nvPr>
        </p:nvSpPr>
        <p:spPr/>
        <p:txBody>
          <a:bodyPr/>
          <a:lstStyle/>
          <a:p>
            <a:pPr>
              <a:defRPr/>
            </a:pPr>
            <a:fld id="{F9B7E57D-4235-49EC-B2A5-DC87D0F5087D}" type="slidenum">
              <a:rPr lang="en-US" altLang="zh-TW" smtClean="0"/>
              <a:pPr>
                <a:defRPr/>
              </a:pPr>
              <a:t>23</a:t>
            </a:fld>
            <a:endParaRPr lang="en-US" altLang="zh-TW"/>
          </a:p>
        </p:txBody>
      </p:sp>
      <p:sp>
        <p:nvSpPr>
          <p:cNvPr id="58370" name="Rectangle 3"/>
          <p:cNvSpPr txBox="1">
            <a:spLocks noChangeArrowheads="1"/>
          </p:cNvSpPr>
          <p:nvPr/>
        </p:nvSpPr>
        <p:spPr bwMode="auto">
          <a:xfrm>
            <a:off x="611188" y="484188"/>
            <a:ext cx="7345362" cy="744537"/>
          </a:xfrm>
          <a:prstGeom prst="rect">
            <a:avLst/>
          </a:prstGeom>
          <a:noFill/>
          <a:ln w="9525">
            <a:noFill/>
            <a:miter lim="800000"/>
            <a:headEnd/>
            <a:tailEnd/>
          </a:ln>
        </p:spPr>
        <p:txBody>
          <a:bodyPr/>
          <a:lstStyle/>
          <a:p>
            <a:r>
              <a:rPr kumimoji="0" lang="zh-TW" altLang="en-US" sz="1800" b="1" dirty="0">
                <a:solidFill>
                  <a:srgbClr val="0070C0"/>
                </a:solidFill>
                <a:latin typeface="標楷體" pitchFamily="65" charset="-120"/>
                <a:ea typeface="標楷體" pitchFamily="65" charset="-120"/>
              </a:rPr>
              <a:t>五、近期稽核重點及興革措施</a:t>
            </a:r>
            <a:endParaRPr kumimoji="0" lang="en-US" altLang="zh-TW" sz="1800" b="1" dirty="0">
              <a:solidFill>
                <a:srgbClr val="0070C0"/>
              </a:solidFill>
              <a:latin typeface="標楷體" pitchFamily="65" charset="-120"/>
              <a:ea typeface="標楷體" pitchFamily="65" charset="-120"/>
            </a:endParaRPr>
          </a:p>
          <a:p>
            <a:r>
              <a:rPr lang="en-US" altLang="zh-TW" sz="2400" b="1" dirty="0">
                <a:solidFill>
                  <a:srgbClr val="6600FF"/>
                </a:solidFill>
                <a:latin typeface="標楷體" pitchFamily="65" charset="-120"/>
                <a:ea typeface="標楷體" pitchFamily="65" charset="-120"/>
              </a:rPr>
              <a:t>   --</a:t>
            </a:r>
            <a:r>
              <a:rPr lang="zh-TW" altLang="zh-TW" sz="2400" b="1" dirty="0">
                <a:solidFill>
                  <a:srgbClr val="6600FF"/>
                </a:solidFill>
                <a:latin typeface="標楷體" pitchFamily="65" charset="-120"/>
                <a:ea typeface="標楷體" pitchFamily="65" charset="-120"/>
              </a:rPr>
              <a:t>工程會</a:t>
            </a:r>
            <a:r>
              <a:rPr lang="en-US" altLang="zh-TW" sz="2400" b="1" dirty="0">
                <a:solidFill>
                  <a:srgbClr val="6600FF"/>
                </a:solidFill>
                <a:latin typeface="標楷體" pitchFamily="65" charset="-120"/>
                <a:ea typeface="標楷體" pitchFamily="65" charset="-120"/>
              </a:rPr>
              <a:t>101</a:t>
            </a:r>
            <a:r>
              <a:rPr lang="zh-TW" altLang="zh-TW" sz="2400" b="1" dirty="0">
                <a:solidFill>
                  <a:srgbClr val="6600FF"/>
                </a:solidFill>
                <a:latin typeface="標楷體" pitchFamily="65" charset="-120"/>
                <a:ea typeface="標楷體" pitchFamily="65" charset="-120"/>
              </a:rPr>
              <a:t>年稽核監督各機關採購錯誤行為態</a:t>
            </a:r>
            <a:r>
              <a:rPr lang="zh-TW" altLang="en-US" sz="2400" b="1" dirty="0">
                <a:solidFill>
                  <a:srgbClr val="6600FF"/>
                </a:solidFill>
                <a:latin typeface="標楷體" pitchFamily="65" charset="-120"/>
                <a:ea typeface="標楷體" pitchFamily="65" charset="-120"/>
              </a:rPr>
              <a:t>樣</a:t>
            </a:r>
            <a:endParaRPr lang="zh-TW" altLang="zh-TW" sz="2400" b="1" dirty="0">
              <a:solidFill>
                <a:srgbClr val="6600FF"/>
              </a:solidFill>
              <a:latin typeface="標楷體" pitchFamily="65" charset="-120"/>
              <a:ea typeface="標楷體" pitchFamily="65" charset="-120"/>
            </a:endParaRPr>
          </a:p>
          <a:p>
            <a:endParaRPr kumimoji="0" lang="en-US" altLang="zh-TW" sz="1800" b="1" dirty="0">
              <a:solidFill>
                <a:srgbClr val="0070C0"/>
              </a:solidFill>
              <a:latin typeface="標楷體" pitchFamily="65" charset="-120"/>
              <a:ea typeface="標楷體" pitchFamily="65" charset="-120"/>
            </a:endParaRPr>
          </a:p>
        </p:txBody>
      </p:sp>
      <p:graphicFrame>
        <p:nvGraphicFramePr>
          <p:cNvPr id="5" name="表格 4"/>
          <p:cNvGraphicFramePr>
            <a:graphicFrameLocks noGrp="1"/>
          </p:cNvGraphicFramePr>
          <p:nvPr>
            <p:extLst>
              <p:ext uri="{D42A27DB-BD31-4B8C-83A1-F6EECF244321}">
                <p14:modId xmlns:p14="http://schemas.microsoft.com/office/powerpoint/2010/main" val="1489661936"/>
              </p:ext>
            </p:extLst>
          </p:nvPr>
        </p:nvGraphicFramePr>
        <p:xfrm>
          <a:off x="323528" y="1556792"/>
          <a:ext cx="4248472" cy="2797078"/>
        </p:xfrm>
        <a:graphic>
          <a:graphicData uri="http://schemas.openxmlformats.org/drawingml/2006/table">
            <a:tbl>
              <a:tblPr firstRow="1" firstCol="1" bandRow="1">
                <a:tableStyleId>{5C22544A-7EE6-4342-B048-85BDC9FD1C3A}</a:tableStyleId>
              </a:tblPr>
              <a:tblGrid>
                <a:gridCol w="372673"/>
                <a:gridCol w="3875799"/>
              </a:tblGrid>
              <a:tr h="326479">
                <a:tc gridSpan="2">
                  <a:txBody>
                    <a:bodyPr/>
                    <a:lstStyle/>
                    <a:p>
                      <a:pPr algn="ctr">
                        <a:spcAft>
                          <a:spcPts val="0"/>
                        </a:spcAft>
                      </a:pPr>
                      <a:r>
                        <a:rPr lang="zh-TW" sz="2000" kern="100" dirty="0">
                          <a:effectLst/>
                        </a:rPr>
                        <a:t>招標文件訂定</a:t>
                      </a:r>
                      <a:endParaRPr lang="zh-TW" sz="2000" kern="100" dirty="0">
                        <a:effectLst/>
                        <a:latin typeface="Calibri"/>
                        <a:ea typeface="新細明體"/>
                        <a:cs typeface="Times New Roman"/>
                      </a:endParaRPr>
                    </a:p>
                  </a:txBody>
                  <a:tcPr marL="68580" marR="68580" marT="0" marB="0"/>
                </a:tc>
                <a:tc hMerge="1">
                  <a:txBody>
                    <a:bodyPr/>
                    <a:lstStyle/>
                    <a:p>
                      <a:endParaRPr lang="zh-TW" altLang="en-US"/>
                    </a:p>
                  </a:txBody>
                  <a:tcPr/>
                </a:tc>
              </a:tr>
              <a:tr h="274511">
                <a:tc>
                  <a:txBody>
                    <a:bodyPr/>
                    <a:lstStyle/>
                    <a:p>
                      <a:pPr algn="ctr">
                        <a:spcAft>
                          <a:spcPts val="0"/>
                        </a:spcAft>
                      </a:pPr>
                      <a:r>
                        <a:rPr lang="en-US" sz="1800" kern="100" dirty="0">
                          <a:effectLst/>
                        </a:rPr>
                        <a:t>1</a:t>
                      </a:r>
                      <a:endParaRPr lang="zh-TW" sz="1800" kern="100" dirty="0">
                        <a:effectLst/>
                        <a:latin typeface="Calibri"/>
                        <a:ea typeface="新細明體"/>
                        <a:cs typeface="Times New Roman"/>
                      </a:endParaRPr>
                    </a:p>
                  </a:txBody>
                  <a:tcPr marL="68580" marR="68580" marT="0" marB="0">
                    <a:lnR w="12700" cap="flat" cmpd="sng" algn="ctr">
                      <a:solidFill>
                        <a:schemeClr val="tx1"/>
                      </a:solidFill>
                      <a:prstDash val="solid"/>
                      <a:round/>
                      <a:headEnd type="none" w="med" len="med"/>
                      <a:tailEnd type="none" w="med" len="med"/>
                    </a:lnR>
                  </a:tcPr>
                </a:tc>
                <a:tc>
                  <a:txBody>
                    <a:bodyPr/>
                    <a:lstStyle/>
                    <a:p>
                      <a:pPr>
                        <a:spcAft>
                          <a:spcPts val="0"/>
                        </a:spcAft>
                      </a:pPr>
                      <a:r>
                        <a:rPr lang="zh-TW" sz="1800" kern="100" dirty="0">
                          <a:effectLst/>
                        </a:rPr>
                        <a:t>招標規範不當增列法規所無之規定</a:t>
                      </a:r>
                      <a:endParaRPr lang="zh-TW" sz="1800" kern="100" dirty="0">
                        <a:effectLst/>
                        <a:latin typeface="Calibri"/>
                        <a:ea typeface="新細明體"/>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74511">
                <a:tc>
                  <a:txBody>
                    <a:bodyPr/>
                    <a:lstStyle/>
                    <a:p>
                      <a:pPr algn="ctr">
                        <a:spcAft>
                          <a:spcPts val="0"/>
                        </a:spcAft>
                      </a:pPr>
                      <a:r>
                        <a:rPr lang="en-US" sz="1800" kern="100" dirty="0">
                          <a:effectLst/>
                        </a:rPr>
                        <a:t>2</a:t>
                      </a:r>
                      <a:endParaRPr lang="zh-TW" sz="1800" kern="100" dirty="0">
                        <a:effectLst/>
                        <a:latin typeface="Calibri"/>
                        <a:ea typeface="新細明體"/>
                        <a:cs typeface="Times New Roman"/>
                      </a:endParaRPr>
                    </a:p>
                  </a:txBody>
                  <a:tcPr marL="68580" marR="68580" marT="0" marB="0">
                    <a:lnR w="12700" cap="flat" cmpd="sng" algn="ctr">
                      <a:solidFill>
                        <a:schemeClr val="tx1"/>
                      </a:solidFill>
                      <a:prstDash val="solid"/>
                      <a:round/>
                      <a:headEnd type="none" w="med" len="med"/>
                      <a:tailEnd type="none" w="med" len="med"/>
                    </a:lnR>
                  </a:tcPr>
                </a:tc>
                <a:tc>
                  <a:txBody>
                    <a:bodyPr/>
                    <a:lstStyle/>
                    <a:p>
                      <a:pPr>
                        <a:spcAft>
                          <a:spcPts val="0"/>
                        </a:spcAft>
                      </a:pPr>
                      <a:r>
                        <a:rPr lang="zh-TW" sz="1800" kern="100" dirty="0">
                          <a:effectLst/>
                        </a:rPr>
                        <a:t>認定採購金額方式錯誤</a:t>
                      </a:r>
                      <a:endParaRPr lang="zh-TW" sz="1800" kern="100" dirty="0">
                        <a:effectLst/>
                        <a:latin typeface="Calibri"/>
                        <a:ea typeface="新細明體"/>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74511">
                <a:tc>
                  <a:txBody>
                    <a:bodyPr/>
                    <a:lstStyle/>
                    <a:p>
                      <a:pPr algn="ctr">
                        <a:spcAft>
                          <a:spcPts val="0"/>
                        </a:spcAft>
                      </a:pPr>
                      <a:r>
                        <a:rPr lang="en-US" sz="1800" kern="100" dirty="0">
                          <a:effectLst/>
                        </a:rPr>
                        <a:t>3</a:t>
                      </a:r>
                      <a:endParaRPr lang="zh-TW" sz="1800" kern="100" dirty="0">
                        <a:effectLst/>
                        <a:latin typeface="Calibri"/>
                        <a:ea typeface="新細明體"/>
                        <a:cs typeface="Times New Roman"/>
                      </a:endParaRPr>
                    </a:p>
                  </a:txBody>
                  <a:tcPr marL="68580" marR="68580" marT="0" marB="0">
                    <a:lnR w="12700" cap="flat" cmpd="sng" algn="ctr">
                      <a:solidFill>
                        <a:schemeClr val="tx1"/>
                      </a:solidFill>
                      <a:prstDash val="solid"/>
                      <a:round/>
                      <a:headEnd type="none" w="med" len="med"/>
                      <a:tailEnd type="none" w="med" len="med"/>
                    </a:lnR>
                  </a:tcPr>
                </a:tc>
                <a:tc>
                  <a:txBody>
                    <a:bodyPr/>
                    <a:lstStyle/>
                    <a:p>
                      <a:pPr>
                        <a:spcAft>
                          <a:spcPts val="0"/>
                        </a:spcAft>
                      </a:pPr>
                      <a:r>
                        <a:rPr lang="zh-TW" sz="1800" kern="100" dirty="0">
                          <a:effectLst/>
                        </a:rPr>
                        <a:t>招標文件資料錯誤</a:t>
                      </a:r>
                      <a:endParaRPr lang="zh-TW" sz="1800" kern="100" dirty="0">
                        <a:effectLst/>
                        <a:latin typeface="Calibri"/>
                        <a:ea typeface="新細明體"/>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74511">
                <a:tc>
                  <a:txBody>
                    <a:bodyPr/>
                    <a:lstStyle/>
                    <a:p>
                      <a:pPr algn="ctr">
                        <a:spcAft>
                          <a:spcPts val="0"/>
                        </a:spcAft>
                      </a:pPr>
                      <a:r>
                        <a:rPr lang="en-US" sz="1800" kern="100">
                          <a:effectLst/>
                        </a:rPr>
                        <a:t>4</a:t>
                      </a:r>
                      <a:endParaRPr lang="zh-TW" sz="1800" kern="100">
                        <a:effectLst/>
                        <a:latin typeface="Calibri"/>
                        <a:ea typeface="新細明體"/>
                        <a:cs typeface="Times New Roman"/>
                      </a:endParaRPr>
                    </a:p>
                  </a:txBody>
                  <a:tcPr marL="68580" marR="68580" marT="0" marB="0">
                    <a:lnR w="12700" cap="flat" cmpd="sng" algn="ctr">
                      <a:solidFill>
                        <a:schemeClr val="tx1"/>
                      </a:solidFill>
                      <a:prstDash val="solid"/>
                      <a:round/>
                      <a:headEnd type="none" w="med" len="med"/>
                      <a:tailEnd type="none" w="med" len="med"/>
                    </a:lnR>
                  </a:tcPr>
                </a:tc>
                <a:tc>
                  <a:txBody>
                    <a:bodyPr/>
                    <a:lstStyle/>
                    <a:p>
                      <a:pPr>
                        <a:spcAft>
                          <a:spcPts val="0"/>
                        </a:spcAft>
                      </a:pPr>
                      <a:r>
                        <a:rPr lang="zh-TW" sz="1800" kern="100" dirty="0">
                          <a:effectLst/>
                        </a:rPr>
                        <a:t>未採用工程會招標文件範本</a:t>
                      </a:r>
                      <a:endParaRPr lang="zh-TW" sz="1800" kern="100" dirty="0">
                        <a:effectLst/>
                        <a:latin typeface="Calibri"/>
                        <a:ea typeface="新細明體"/>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74511">
                <a:tc>
                  <a:txBody>
                    <a:bodyPr/>
                    <a:lstStyle/>
                    <a:p>
                      <a:pPr algn="ctr">
                        <a:spcAft>
                          <a:spcPts val="0"/>
                        </a:spcAft>
                      </a:pPr>
                      <a:r>
                        <a:rPr lang="en-US" sz="1800" kern="100">
                          <a:effectLst/>
                        </a:rPr>
                        <a:t>5</a:t>
                      </a:r>
                      <a:endParaRPr lang="zh-TW" sz="1800" kern="100">
                        <a:effectLst/>
                        <a:latin typeface="Calibri"/>
                        <a:ea typeface="新細明體"/>
                        <a:cs typeface="Times New Roman"/>
                      </a:endParaRPr>
                    </a:p>
                  </a:txBody>
                  <a:tcPr marL="68580" marR="68580" marT="0" marB="0">
                    <a:lnR w="12700" cap="flat" cmpd="sng" algn="ctr">
                      <a:solidFill>
                        <a:schemeClr val="tx1"/>
                      </a:solidFill>
                      <a:prstDash val="solid"/>
                      <a:round/>
                      <a:headEnd type="none" w="med" len="med"/>
                      <a:tailEnd type="none" w="med" len="med"/>
                    </a:lnR>
                  </a:tcPr>
                </a:tc>
                <a:tc>
                  <a:txBody>
                    <a:bodyPr/>
                    <a:lstStyle/>
                    <a:p>
                      <a:pPr>
                        <a:spcAft>
                          <a:spcPts val="0"/>
                        </a:spcAft>
                      </a:pPr>
                      <a:r>
                        <a:rPr lang="zh-TW" sz="1800" kern="100" dirty="0">
                          <a:effectLst/>
                        </a:rPr>
                        <a:t>公告內容與招標文件內容不一致</a:t>
                      </a:r>
                      <a:endParaRPr lang="zh-TW" sz="1800" kern="100" dirty="0">
                        <a:effectLst/>
                        <a:latin typeface="Calibri"/>
                        <a:ea typeface="新細明體"/>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74511">
                <a:tc>
                  <a:txBody>
                    <a:bodyPr/>
                    <a:lstStyle/>
                    <a:p>
                      <a:pPr algn="ctr">
                        <a:spcAft>
                          <a:spcPts val="0"/>
                        </a:spcAft>
                      </a:pPr>
                      <a:r>
                        <a:rPr lang="en-US" sz="1800" kern="100" dirty="0">
                          <a:effectLst/>
                        </a:rPr>
                        <a:t>6</a:t>
                      </a:r>
                      <a:endParaRPr lang="zh-TW" sz="1800" kern="100" dirty="0">
                        <a:effectLst/>
                        <a:latin typeface="Calibri"/>
                        <a:ea typeface="新細明體"/>
                        <a:cs typeface="Times New Roman"/>
                      </a:endParaRPr>
                    </a:p>
                  </a:txBody>
                  <a:tcPr marL="68580" marR="68580" marT="0" marB="0">
                    <a:lnR w="12700" cap="flat" cmpd="sng" algn="ctr">
                      <a:solidFill>
                        <a:schemeClr val="tx1"/>
                      </a:solidFill>
                      <a:prstDash val="solid"/>
                      <a:round/>
                      <a:headEnd type="none" w="med" len="med"/>
                      <a:tailEnd type="none" w="med" len="med"/>
                    </a:lnR>
                  </a:tcPr>
                </a:tc>
                <a:tc>
                  <a:txBody>
                    <a:bodyPr/>
                    <a:lstStyle/>
                    <a:p>
                      <a:pPr>
                        <a:spcAft>
                          <a:spcPts val="0"/>
                        </a:spcAft>
                      </a:pPr>
                      <a:r>
                        <a:rPr lang="zh-TW" sz="1800" kern="100" dirty="0">
                          <a:effectLst/>
                        </a:rPr>
                        <a:t>招標文件引用過時或錯誤之資料</a:t>
                      </a:r>
                      <a:endParaRPr lang="zh-TW" sz="1800" kern="100" dirty="0">
                        <a:effectLst/>
                        <a:latin typeface="Calibri"/>
                        <a:ea typeface="新細明體"/>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74511">
                <a:tc>
                  <a:txBody>
                    <a:bodyPr/>
                    <a:lstStyle/>
                    <a:p>
                      <a:pPr algn="ctr">
                        <a:spcAft>
                          <a:spcPts val="0"/>
                        </a:spcAft>
                      </a:pPr>
                      <a:r>
                        <a:rPr lang="en-US" sz="1800" kern="100">
                          <a:effectLst/>
                        </a:rPr>
                        <a:t>7</a:t>
                      </a:r>
                      <a:endParaRPr lang="zh-TW" sz="1800" kern="100">
                        <a:effectLst/>
                        <a:latin typeface="Calibri"/>
                        <a:ea typeface="新細明體"/>
                        <a:cs typeface="Times New Roman"/>
                      </a:endParaRPr>
                    </a:p>
                  </a:txBody>
                  <a:tcPr marL="68580" marR="68580" marT="0" marB="0">
                    <a:lnR w="12700" cap="flat" cmpd="sng" algn="ctr">
                      <a:solidFill>
                        <a:schemeClr val="tx1"/>
                      </a:solidFill>
                      <a:prstDash val="solid"/>
                      <a:round/>
                      <a:headEnd type="none" w="med" len="med"/>
                      <a:tailEnd type="none" w="med" len="med"/>
                    </a:lnR>
                  </a:tcPr>
                </a:tc>
                <a:tc>
                  <a:txBody>
                    <a:bodyPr/>
                    <a:lstStyle/>
                    <a:p>
                      <a:pPr>
                        <a:spcAft>
                          <a:spcPts val="0"/>
                        </a:spcAft>
                      </a:pPr>
                      <a:r>
                        <a:rPr lang="zh-TW" sz="1800" kern="100" dirty="0">
                          <a:effectLst/>
                        </a:rPr>
                        <a:t>非特殊或巨額採購卻訂定「特定資格」</a:t>
                      </a:r>
                      <a:endParaRPr lang="zh-TW" sz="1800" kern="100" dirty="0">
                        <a:effectLst/>
                        <a:latin typeface="Calibri"/>
                        <a:ea typeface="新細明體"/>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74511">
                <a:tc>
                  <a:txBody>
                    <a:bodyPr/>
                    <a:lstStyle/>
                    <a:p>
                      <a:pPr algn="ctr">
                        <a:spcAft>
                          <a:spcPts val="0"/>
                        </a:spcAft>
                      </a:pPr>
                      <a:r>
                        <a:rPr lang="en-US" sz="1800" kern="100">
                          <a:effectLst/>
                        </a:rPr>
                        <a:t>8</a:t>
                      </a:r>
                      <a:endParaRPr lang="zh-TW" sz="1800" kern="100">
                        <a:effectLst/>
                        <a:latin typeface="Calibri"/>
                        <a:ea typeface="新細明體"/>
                        <a:cs typeface="Times New Roman"/>
                      </a:endParaRPr>
                    </a:p>
                  </a:txBody>
                  <a:tcPr marL="68580" marR="68580" marT="0" marB="0">
                    <a:lnR w="12700" cap="flat" cmpd="sng" algn="ctr">
                      <a:solidFill>
                        <a:schemeClr val="tx1"/>
                      </a:solidFill>
                      <a:prstDash val="solid"/>
                      <a:round/>
                      <a:headEnd type="none" w="med" len="med"/>
                      <a:tailEnd type="none" w="med" len="med"/>
                    </a:lnR>
                  </a:tcPr>
                </a:tc>
                <a:tc>
                  <a:txBody>
                    <a:bodyPr/>
                    <a:lstStyle/>
                    <a:p>
                      <a:pPr>
                        <a:spcAft>
                          <a:spcPts val="0"/>
                        </a:spcAft>
                      </a:pPr>
                      <a:r>
                        <a:rPr lang="zh-TW" sz="1800" kern="100" dirty="0">
                          <a:effectLst/>
                        </a:rPr>
                        <a:t>決標原則錯誤</a:t>
                      </a:r>
                      <a:endParaRPr lang="zh-TW" sz="1800" kern="100" dirty="0">
                        <a:effectLst/>
                        <a:latin typeface="Calibri"/>
                        <a:ea typeface="新細明體"/>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74511">
                <a:tc>
                  <a:txBody>
                    <a:bodyPr/>
                    <a:lstStyle/>
                    <a:p>
                      <a:pPr algn="ctr">
                        <a:spcAft>
                          <a:spcPts val="0"/>
                        </a:spcAft>
                      </a:pPr>
                      <a:r>
                        <a:rPr lang="en-US" sz="1800" kern="100">
                          <a:effectLst/>
                        </a:rPr>
                        <a:t>9</a:t>
                      </a:r>
                      <a:endParaRPr lang="zh-TW" sz="1800" kern="100">
                        <a:effectLst/>
                        <a:latin typeface="Calibri"/>
                        <a:ea typeface="新細明體"/>
                        <a:cs typeface="Times New Roman"/>
                      </a:endParaRPr>
                    </a:p>
                  </a:txBody>
                  <a:tcPr marL="68580" marR="68580" marT="0" marB="0">
                    <a:lnR w="12700" cap="flat" cmpd="sng" algn="ctr">
                      <a:solidFill>
                        <a:schemeClr val="tx1"/>
                      </a:solidFill>
                      <a:prstDash val="solid"/>
                      <a:round/>
                      <a:headEnd type="none" w="med" len="med"/>
                      <a:tailEnd type="none" w="med" len="med"/>
                    </a:lnR>
                  </a:tcPr>
                </a:tc>
                <a:tc>
                  <a:txBody>
                    <a:bodyPr/>
                    <a:lstStyle/>
                    <a:p>
                      <a:pPr>
                        <a:spcAft>
                          <a:spcPts val="0"/>
                        </a:spcAft>
                      </a:pPr>
                      <a:r>
                        <a:rPr lang="zh-TW" sz="1800" kern="100" dirty="0">
                          <a:effectLst/>
                        </a:rPr>
                        <a:t>履約條款違反公平合理原則</a:t>
                      </a:r>
                      <a:endParaRPr lang="zh-TW" sz="1800" kern="100" dirty="0">
                        <a:effectLst/>
                        <a:latin typeface="Calibri"/>
                        <a:ea typeface="新細明體"/>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graphicFrame>
        <p:nvGraphicFramePr>
          <p:cNvPr id="6" name="表格 5"/>
          <p:cNvGraphicFramePr>
            <a:graphicFrameLocks noGrp="1"/>
          </p:cNvGraphicFramePr>
          <p:nvPr>
            <p:extLst>
              <p:ext uri="{D42A27DB-BD31-4B8C-83A1-F6EECF244321}">
                <p14:modId xmlns:p14="http://schemas.microsoft.com/office/powerpoint/2010/main" val="811225148"/>
              </p:ext>
            </p:extLst>
          </p:nvPr>
        </p:nvGraphicFramePr>
        <p:xfrm>
          <a:off x="4678126" y="3933056"/>
          <a:ext cx="4032448" cy="2348840"/>
        </p:xfrm>
        <a:graphic>
          <a:graphicData uri="http://schemas.openxmlformats.org/drawingml/2006/table">
            <a:tbl>
              <a:tblPr firstRow="1" firstCol="1" bandRow="1">
                <a:tableStyleId>{5C22544A-7EE6-4342-B048-85BDC9FD1C3A}</a:tableStyleId>
              </a:tblPr>
              <a:tblGrid>
                <a:gridCol w="325922"/>
                <a:gridCol w="3706526"/>
              </a:tblGrid>
              <a:tr h="360040">
                <a:tc gridSpan="2">
                  <a:txBody>
                    <a:bodyPr/>
                    <a:lstStyle/>
                    <a:p>
                      <a:pPr algn="ctr">
                        <a:spcAft>
                          <a:spcPts val="0"/>
                        </a:spcAft>
                      </a:pPr>
                      <a:r>
                        <a:rPr lang="zh-TW" sz="2000" kern="100" dirty="0">
                          <a:effectLst/>
                        </a:rPr>
                        <a:t>工程採購</a:t>
                      </a:r>
                      <a:endParaRPr lang="zh-TW" sz="2000" kern="100" dirty="0">
                        <a:effectLst/>
                        <a:latin typeface="Calibri"/>
                        <a:ea typeface="新細明體"/>
                        <a:cs typeface="Times New Roman"/>
                      </a:endParaRPr>
                    </a:p>
                  </a:txBody>
                  <a:tcPr marL="68580" marR="68580" marT="0" marB="0"/>
                </a:tc>
                <a:tc hMerge="1">
                  <a:txBody>
                    <a:bodyPr/>
                    <a:lstStyle/>
                    <a:p>
                      <a:endParaRPr lang="zh-TW" altLang="en-US"/>
                    </a:p>
                  </a:txBody>
                  <a:tcPr/>
                </a:tc>
              </a:tr>
              <a:tr h="360040">
                <a:tc>
                  <a:txBody>
                    <a:bodyPr/>
                    <a:lstStyle/>
                    <a:p>
                      <a:pPr algn="ctr">
                        <a:spcAft>
                          <a:spcPts val="0"/>
                        </a:spcAft>
                      </a:pPr>
                      <a:r>
                        <a:rPr lang="en-US" sz="1800" kern="100" dirty="0">
                          <a:effectLst/>
                        </a:rPr>
                        <a:t> </a:t>
                      </a:r>
                      <a:r>
                        <a:rPr lang="en-US" sz="1800" kern="100" dirty="0" smtClean="0">
                          <a:effectLst/>
                        </a:rPr>
                        <a:t>1</a:t>
                      </a:r>
                      <a:endParaRPr lang="zh-TW" sz="1800" kern="100" dirty="0">
                        <a:effectLst/>
                        <a:latin typeface="Calibri"/>
                        <a:ea typeface="新細明體"/>
                        <a:cs typeface="Times New Roman"/>
                      </a:endParaRPr>
                    </a:p>
                  </a:txBody>
                  <a:tcPr marL="68580" marR="68580" marT="0" marB="0">
                    <a:lnR w="12700" cap="flat" cmpd="sng" algn="ctr">
                      <a:solidFill>
                        <a:schemeClr val="tx1"/>
                      </a:solidFill>
                      <a:prstDash val="solid"/>
                      <a:round/>
                      <a:headEnd type="none" w="med" len="med"/>
                      <a:tailEnd type="none" w="med" len="med"/>
                    </a:lnR>
                  </a:tcPr>
                </a:tc>
                <a:tc>
                  <a:txBody>
                    <a:bodyPr/>
                    <a:lstStyle/>
                    <a:p>
                      <a:pPr>
                        <a:spcAft>
                          <a:spcPts val="0"/>
                        </a:spcAft>
                      </a:pPr>
                      <a:r>
                        <a:rPr lang="zh-TW" sz="1800" kern="100" dirty="0">
                          <a:effectLst/>
                        </a:rPr>
                        <a:t>未依採購法規定辦理工程設計及監造</a:t>
                      </a:r>
                      <a:endParaRPr lang="zh-TW" sz="1800" kern="100" dirty="0">
                        <a:effectLst/>
                        <a:latin typeface="Calibri"/>
                        <a:ea typeface="新細明體"/>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60040">
                <a:tc>
                  <a:txBody>
                    <a:bodyPr/>
                    <a:lstStyle/>
                    <a:p>
                      <a:pPr algn="ctr">
                        <a:spcAft>
                          <a:spcPts val="0"/>
                        </a:spcAft>
                      </a:pPr>
                      <a:r>
                        <a:rPr lang="en-US" sz="1800" kern="100" dirty="0">
                          <a:effectLst/>
                        </a:rPr>
                        <a:t> </a:t>
                      </a:r>
                      <a:r>
                        <a:rPr lang="en-US" sz="1800" kern="100" dirty="0" smtClean="0">
                          <a:effectLst/>
                        </a:rPr>
                        <a:t>2</a:t>
                      </a:r>
                      <a:endParaRPr lang="zh-TW" sz="1800" kern="100" dirty="0">
                        <a:effectLst/>
                        <a:latin typeface="Calibri"/>
                        <a:ea typeface="新細明體"/>
                        <a:cs typeface="Times New Roman"/>
                      </a:endParaRPr>
                    </a:p>
                  </a:txBody>
                  <a:tcPr marL="68580" marR="68580" marT="0" marB="0">
                    <a:lnR w="12700" cap="flat" cmpd="sng" algn="ctr">
                      <a:solidFill>
                        <a:schemeClr val="tx1"/>
                      </a:solidFill>
                      <a:prstDash val="solid"/>
                      <a:round/>
                      <a:headEnd type="none" w="med" len="med"/>
                      <a:tailEnd type="none" w="med" len="med"/>
                    </a:lnR>
                  </a:tcPr>
                </a:tc>
                <a:tc>
                  <a:txBody>
                    <a:bodyPr/>
                    <a:lstStyle/>
                    <a:p>
                      <a:pPr>
                        <a:spcAft>
                          <a:spcPts val="0"/>
                        </a:spcAft>
                      </a:pPr>
                      <a:r>
                        <a:rPr lang="zh-TW" sz="1800" kern="100" dirty="0">
                          <a:effectLst/>
                        </a:rPr>
                        <a:t>重複編列部分施工項目之工料費用</a:t>
                      </a:r>
                      <a:endParaRPr lang="zh-TW" sz="1800" kern="100" dirty="0">
                        <a:effectLst/>
                        <a:latin typeface="Calibri"/>
                        <a:ea typeface="新細明體"/>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60040">
                <a:tc>
                  <a:txBody>
                    <a:bodyPr/>
                    <a:lstStyle/>
                    <a:p>
                      <a:pPr algn="ctr">
                        <a:spcAft>
                          <a:spcPts val="0"/>
                        </a:spcAft>
                      </a:pPr>
                      <a:r>
                        <a:rPr lang="en-US" sz="1800" kern="100" dirty="0">
                          <a:effectLst/>
                        </a:rPr>
                        <a:t> </a:t>
                      </a:r>
                      <a:r>
                        <a:rPr lang="en-US" sz="1800" kern="100" dirty="0" smtClean="0">
                          <a:effectLst/>
                        </a:rPr>
                        <a:t>3</a:t>
                      </a:r>
                      <a:endParaRPr lang="zh-TW" sz="1800" kern="100" dirty="0">
                        <a:effectLst/>
                        <a:latin typeface="Calibri"/>
                        <a:ea typeface="新細明體"/>
                        <a:cs typeface="Times New Roman"/>
                      </a:endParaRPr>
                    </a:p>
                  </a:txBody>
                  <a:tcPr marL="68580" marR="68580" marT="0" marB="0">
                    <a:lnR w="12700" cap="flat" cmpd="sng" algn="ctr">
                      <a:solidFill>
                        <a:schemeClr val="tx1"/>
                      </a:solidFill>
                      <a:prstDash val="solid"/>
                      <a:round/>
                      <a:headEnd type="none" w="med" len="med"/>
                      <a:tailEnd type="none" w="med" len="med"/>
                    </a:lnR>
                  </a:tcPr>
                </a:tc>
                <a:tc>
                  <a:txBody>
                    <a:bodyPr/>
                    <a:lstStyle/>
                    <a:p>
                      <a:pPr>
                        <a:spcAft>
                          <a:spcPts val="0"/>
                        </a:spcAft>
                      </a:pPr>
                      <a:r>
                        <a:rPr lang="zh-TW" sz="1800" kern="100" dirty="0">
                          <a:effectLst/>
                        </a:rPr>
                        <a:t>未依規定提報工程專業審議</a:t>
                      </a:r>
                      <a:endParaRPr lang="zh-TW" sz="1800" kern="100" dirty="0">
                        <a:effectLst/>
                        <a:latin typeface="Calibri"/>
                        <a:ea typeface="新細明體"/>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60040">
                <a:tc>
                  <a:txBody>
                    <a:bodyPr/>
                    <a:lstStyle/>
                    <a:p>
                      <a:pPr algn="ctr">
                        <a:spcAft>
                          <a:spcPts val="0"/>
                        </a:spcAft>
                      </a:pPr>
                      <a:r>
                        <a:rPr lang="en-US" sz="1800" kern="100" dirty="0" smtClean="0">
                          <a:effectLst/>
                        </a:rPr>
                        <a:t>4</a:t>
                      </a:r>
                      <a:endParaRPr lang="zh-TW" sz="1800" kern="100" dirty="0">
                        <a:effectLst/>
                        <a:latin typeface="Calibri"/>
                        <a:ea typeface="新細明體"/>
                        <a:cs typeface="Times New Roman"/>
                      </a:endParaRPr>
                    </a:p>
                  </a:txBody>
                  <a:tcPr marL="68580" marR="68580" marT="0" marB="0">
                    <a:lnR w="12700" cap="flat" cmpd="sng" algn="ctr">
                      <a:solidFill>
                        <a:schemeClr val="tx1"/>
                      </a:solidFill>
                      <a:prstDash val="solid"/>
                      <a:round/>
                      <a:headEnd type="none" w="med" len="med"/>
                      <a:tailEnd type="none" w="med" len="med"/>
                    </a:lnR>
                  </a:tcPr>
                </a:tc>
                <a:tc>
                  <a:txBody>
                    <a:bodyPr/>
                    <a:lstStyle/>
                    <a:p>
                      <a:pPr>
                        <a:spcAft>
                          <a:spcPts val="0"/>
                        </a:spcAft>
                      </a:pPr>
                      <a:r>
                        <a:rPr lang="zh-TW" sz="1800" kern="100" dirty="0">
                          <a:effectLst/>
                        </a:rPr>
                        <a:t>承包商偽造履約文件重複請款</a:t>
                      </a:r>
                      <a:endParaRPr lang="zh-TW" sz="1800" kern="100" dirty="0">
                        <a:effectLst/>
                        <a:latin typeface="Calibri"/>
                        <a:ea typeface="新細明體"/>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60040">
                <a:tc>
                  <a:txBody>
                    <a:bodyPr/>
                    <a:lstStyle/>
                    <a:p>
                      <a:pPr algn="ctr">
                        <a:spcAft>
                          <a:spcPts val="0"/>
                        </a:spcAft>
                      </a:pPr>
                      <a:r>
                        <a:rPr lang="en-US" sz="1800" kern="100" dirty="0">
                          <a:effectLst/>
                        </a:rPr>
                        <a:t> </a:t>
                      </a:r>
                      <a:r>
                        <a:rPr lang="en-US" sz="1800" kern="100" dirty="0" smtClean="0">
                          <a:effectLst/>
                        </a:rPr>
                        <a:t>5</a:t>
                      </a:r>
                      <a:endParaRPr lang="zh-TW" sz="1800" kern="100" dirty="0">
                        <a:effectLst/>
                        <a:latin typeface="Calibri"/>
                        <a:ea typeface="新細明體"/>
                        <a:cs typeface="Times New Roman"/>
                      </a:endParaRPr>
                    </a:p>
                  </a:txBody>
                  <a:tcPr marL="68580" marR="68580" marT="0" marB="0">
                    <a:lnR w="12700" cap="flat" cmpd="sng" algn="ctr">
                      <a:solidFill>
                        <a:schemeClr val="tx1"/>
                      </a:solidFill>
                      <a:prstDash val="solid"/>
                      <a:round/>
                      <a:headEnd type="none" w="med" len="med"/>
                      <a:tailEnd type="none" w="med" len="med"/>
                    </a:lnR>
                  </a:tcPr>
                </a:tc>
                <a:tc>
                  <a:txBody>
                    <a:bodyPr/>
                    <a:lstStyle/>
                    <a:p>
                      <a:pPr>
                        <a:spcAft>
                          <a:spcPts val="0"/>
                        </a:spcAft>
                      </a:pPr>
                      <a:r>
                        <a:rPr lang="zh-TW" sz="1800" kern="100" dirty="0">
                          <a:effectLst/>
                        </a:rPr>
                        <a:t>未覈實履約管理及驗收</a:t>
                      </a:r>
                      <a:endParaRPr lang="zh-TW" sz="1800" kern="100" dirty="0">
                        <a:effectLst/>
                        <a:latin typeface="Calibri"/>
                        <a:ea typeface="新細明體"/>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graphicFrame>
        <p:nvGraphicFramePr>
          <p:cNvPr id="7" name="表格 6"/>
          <p:cNvGraphicFramePr>
            <a:graphicFrameLocks noGrp="1"/>
          </p:cNvGraphicFramePr>
          <p:nvPr>
            <p:extLst>
              <p:ext uri="{D42A27DB-BD31-4B8C-83A1-F6EECF244321}">
                <p14:modId xmlns:p14="http://schemas.microsoft.com/office/powerpoint/2010/main" val="529014707"/>
              </p:ext>
            </p:extLst>
          </p:nvPr>
        </p:nvGraphicFramePr>
        <p:xfrm>
          <a:off x="4716016" y="1628800"/>
          <a:ext cx="3994558" cy="2072935"/>
        </p:xfrm>
        <a:graphic>
          <a:graphicData uri="http://schemas.openxmlformats.org/drawingml/2006/table">
            <a:tbl>
              <a:tblPr firstRow="1" firstCol="1" bandRow="1">
                <a:tableStyleId>{5C22544A-7EE6-4342-B048-85BDC9FD1C3A}</a:tableStyleId>
              </a:tblPr>
              <a:tblGrid>
                <a:gridCol w="360040"/>
                <a:gridCol w="3634518"/>
              </a:tblGrid>
              <a:tr h="284546">
                <a:tc gridSpan="2">
                  <a:txBody>
                    <a:bodyPr/>
                    <a:lstStyle/>
                    <a:p>
                      <a:pPr algn="ctr">
                        <a:spcAft>
                          <a:spcPts val="0"/>
                        </a:spcAft>
                      </a:pPr>
                      <a:r>
                        <a:rPr lang="zh-TW" sz="2000" kern="100" dirty="0" smtClean="0">
                          <a:effectLst/>
                        </a:rPr>
                        <a:t>評</a:t>
                      </a:r>
                      <a:r>
                        <a:rPr lang="en-US" altLang="zh-TW" sz="2000" kern="100" dirty="0" smtClean="0">
                          <a:effectLst/>
                        </a:rPr>
                        <a:t>     </a:t>
                      </a:r>
                      <a:r>
                        <a:rPr lang="zh-TW" sz="2000" kern="100" dirty="0" smtClean="0">
                          <a:effectLst/>
                        </a:rPr>
                        <a:t>選</a:t>
                      </a:r>
                      <a:endParaRPr lang="zh-TW" sz="2000" kern="100" dirty="0">
                        <a:effectLst/>
                        <a:latin typeface="Calibri"/>
                        <a:ea typeface="新細明體"/>
                        <a:cs typeface="Times New Roman"/>
                      </a:endParaRPr>
                    </a:p>
                  </a:txBody>
                  <a:tcPr marL="68580" marR="68580" marT="0" marB="0"/>
                </a:tc>
                <a:tc hMerge="1">
                  <a:txBody>
                    <a:bodyPr/>
                    <a:lstStyle/>
                    <a:p>
                      <a:endParaRPr lang="zh-TW" altLang="en-US"/>
                    </a:p>
                  </a:txBody>
                  <a:tcPr/>
                </a:tc>
              </a:tr>
              <a:tr h="512183">
                <a:tc>
                  <a:txBody>
                    <a:bodyPr/>
                    <a:lstStyle/>
                    <a:p>
                      <a:pPr algn="ctr">
                        <a:spcAft>
                          <a:spcPts val="0"/>
                        </a:spcAft>
                      </a:pPr>
                      <a:r>
                        <a:rPr lang="en-US" sz="1800" kern="100" dirty="0">
                          <a:effectLst/>
                        </a:rPr>
                        <a:t>1</a:t>
                      </a:r>
                      <a:endParaRPr lang="zh-TW" sz="1800" kern="100" dirty="0">
                        <a:effectLst/>
                        <a:latin typeface="Calibri"/>
                        <a:ea typeface="新細明體"/>
                        <a:cs typeface="Times New Roman"/>
                      </a:endParaRPr>
                    </a:p>
                  </a:txBody>
                  <a:tcPr marL="68580" marR="68580" marT="0" marB="0">
                    <a:lnR w="12700" cap="flat" cmpd="sng" algn="ctr">
                      <a:solidFill>
                        <a:schemeClr val="tx1"/>
                      </a:solidFill>
                      <a:prstDash val="solid"/>
                      <a:round/>
                      <a:headEnd type="none" w="med" len="med"/>
                      <a:tailEnd type="none" w="med" len="med"/>
                    </a:lnR>
                  </a:tcPr>
                </a:tc>
                <a:tc>
                  <a:txBody>
                    <a:bodyPr/>
                    <a:lstStyle/>
                    <a:p>
                      <a:pPr>
                        <a:spcAft>
                          <a:spcPts val="0"/>
                        </a:spcAft>
                      </a:pPr>
                      <a:r>
                        <a:rPr lang="zh-TW" sz="1800" kern="100" dirty="0">
                          <a:effectLst/>
                        </a:rPr>
                        <a:t>評選前委員名單未保密，評選或廢標後未解密</a:t>
                      </a:r>
                      <a:endParaRPr lang="zh-TW" sz="1800" kern="100" dirty="0">
                        <a:effectLst/>
                        <a:latin typeface="Calibri"/>
                        <a:ea typeface="新細明體"/>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1219495">
                <a:tc>
                  <a:txBody>
                    <a:bodyPr/>
                    <a:lstStyle/>
                    <a:p>
                      <a:pPr algn="ctr">
                        <a:spcAft>
                          <a:spcPts val="0"/>
                        </a:spcAft>
                      </a:pPr>
                      <a:r>
                        <a:rPr lang="en-US" sz="1800" kern="100">
                          <a:effectLst/>
                        </a:rPr>
                        <a:t> </a:t>
                      </a:r>
                      <a:endParaRPr lang="zh-TW" sz="1800" kern="100">
                        <a:effectLst/>
                      </a:endParaRPr>
                    </a:p>
                    <a:p>
                      <a:pPr algn="ctr">
                        <a:spcAft>
                          <a:spcPts val="0"/>
                        </a:spcAft>
                      </a:pPr>
                      <a:r>
                        <a:rPr lang="en-US" sz="1800" kern="100">
                          <a:effectLst/>
                        </a:rPr>
                        <a:t>2</a:t>
                      </a:r>
                      <a:endParaRPr lang="zh-TW" sz="1800" kern="100">
                        <a:effectLst/>
                        <a:latin typeface="Calibri"/>
                        <a:ea typeface="新細明體"/>
                        <a:cs typeface="Times New Roman"/>
                      </a:endParaRPr>
                    </a:p>
                  </a:txBody>
                  <a:tcPr marL="68580" marR="68580" marT="0" marB="0">
                    <a:lnR w="12700" cap="flat" cmpd="sng" algn="ctr">
                      <a:solidFill>
                        <a:schemeClr val="tx1"/>
                      </a:solidFill>
                      <a:prstDash val="solid"/>
                      <a:round/>
                      <a:headEnd type="none" w="med" len="med"/>
                      <a:tailEnd type="none" w="med" len="med"/>
                    </a:lnR>
                  </a:tcPr>
                </a:tc>
                <a:tc>
                  <a:txBody>
                    <a:bodyPr/>
                    <a:lstStyle/>
                    <a:p>
                      <a:pPr>
                        <a:spcAft>
                          <a:spcPts val="0"/>
                        </a:spcAft>
                      </a:pPr>
                      <a:r>
                        <a:rPr lang="zh-TW" sz="1800" kern="100" dirty="0">
                          <a:effectLst/>
                        </a:rPr>
                        <a:t>不同委員之評選結果有明顯差異，未提交委員會議決而逕採去頭（不計最高分）或去尾（不計最低分）方式辦理</a:t>
                      </a:r>
                      <a:endParaRPr lang="zh-TW" sz="1800" kern="100" dirty="0">
                        <a:effectLst/>
                        <a:latin typeface="Calibri"/>
                        <a:ea typeface="新細明體"/>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graphicFrame>
        <p:nvGraphicFramePr>
          <p:cNvPr id="8" name="表格 7"/>
          <p:cNvGraphicFramePr>
            <a:graphicFrameLocks noGrp="1"/>
          </p:cNvGraphicFramePr>
          <p:nvPr>
            <p:extLst>
              <p:ext uri="{D42A27DB-BD31-4B8C-83A1-F6EECF244321}">
                <p14:modId xmlns:p14="http://schemas.microsoft.com/office/powerpoint/2010/main" val="2555273204"/>
              </p:ext>
            </p:extLst>
          </p:nvPr>
        </p:nvGraphicFramePr>
        <p:xfrm>
          <a:off x="467544" y="4653136"/>
          <a:ext cx="4032448" cy="1379974"/>
        </p:xfrm>
        <a:graphic>
          <a:graphicData uri="http://schemas.openxmlformats.org/drawingml/2006/table">
            <a:tbl>
              <a:tblPr firstRow="1" firstCol="1" bandRow="1">
                <a:tableStyleId>{5C22544A-7EE6-4342-B048-85BDC9FD1C3A}</a:tableStyleId>
              </a:tblPr>
              <a:tblGrid>
                <a:gridCol w="432048"/>
                <a:gridCol w="3600400"/>
              </a:tblGrid>
              <a:tr h="360040">
                <a:tc gridSpan="2">
                  <a:txBody>
                    <a:bodyPr/>
                    <a:lstStyle/>
                    <a:p>
                      <a:pPr algn="ctr">
                        <a:spcAft>
                          <a:spcPts val="0"/>
                        </a:spcAft>
                      </a:pPr>
                      <a:r>
                        <a:rPr lang="zh-TW" sz="2000" kern="100" dirty="0" smtClean="0">
                          <a:effectLst/>
                        </a:rPr>
                        <a:t>開</a:t>
                      </a:r>
                      <a:r>
                        <a:rPr lang="en-US" altLang="zh-TW" sz="2000" kern="100" dirty="0" smtClean="0">
                          <a:effectLst/>
                        </a:rPr>
                        <a:t>     </a:t>
                      </a:r>
                      <a:r>
                        <a:rPr lang="zh-TW" sz="2000" kern="100" dirty="0" smtClean="0">
                          <a:effectLst/>
                        </a:rPr>
                        <a:t>標</a:t>
                      </a:r>
                      <a:endParaRPr lang="zh-TW" sz="2000" kern="100" dirty="0">
                        <a:effectLst/>
                        <a:latin typeface="Calibri"/>
                        <a:ea typeface="新細明體"/>
                        <a:cs typeface="Times New Roman"/>
                      </a:endParaRPr>
                    </a:p>
                  </a:txBody>
                  <a:tcPr marL="68580" marR="68580" marT="0" marB="0"/>
                </a:tc>
                <a:tc hMerge="1">
                  <a:txBody>
                    <a:bodyPr/>
                    <a:lstStyle/>
                    <a:p>
                      <a:endParaRPr lang="zh-TW" altLang="en-US"/>
                    </a:p>
                  </a:txBody>
                  <a:tcPr/>
                </a:tc>
              </a:tr>
              <a:tr h="339978">
                <a:tc>
                  <a:txBody>
                    <a:bodyPr/>
                    <a:lstStyle/>
                    <a:p>
                      <a:pPr algn="ctr">
                        <a:spcAft>
                          <a:spcPts val="0"/>
                        </a:spcAft>
                      </a:pPr>
                      <a:r>
                        <a:rPr lang="en-US" sz="1800" kern="100" dirty="0">
                          <a:effectLst/>
                        </a:rPr>
                        <a:t> </a:t>
                      </a:r>
                      <a:r>
                        <a:rPr lang="en-US" sz="1800" kern="100" dirty="0" smtClean="0">
                          <a:effectLst/>
                        </a:rPr>
                        <a:t>1</a:t>
                      </a:r>
                      <a:endParaRPr lang="zh-TW" sz="1800" kern="100" dirty="0">
                        <a:effectLst/>
                        <a:latin typeface="Calibri"/>
                        <a:ea typeface="新細明體"/>
                        <a:cs typeface="Times New Roman"/>
                      </a:endParaRPr>
                    </a:p>
                  </a:txBody>
                  <a:tcPr marL="68580" marR="68580" marT="0" marB="0">
                    <a:lnR w="12700" cap="flat" cmpd="sng" algn="ctr">
                      <a:solidFill>
                        <a:schemeClr val="tx1"/>
                      </a:solidFill>
                      <a:prstDash val="solid"/>
                      <a:round/>
                      <a:headEnd type="none" w="med" len="med"/>
                      <a:tailEnd type="none" w="med" len="med"/>
                    </a:lnR>
                  </a:tcPr>
                </a:tc>
                <a:tc>
                  <a:txBody>
                    <a:bodyPr/>
                    <a:lstStyle/>
                    <a:p>
                      <a:pPr>
                        <a:spcAft>
                          <a:spcPts val="0"/>
                        </a:spcAft>
                      </a:pPr>
                      <a:r>
                        <a:rPr lang="zh-TW" sz="1800" kern="100" dirty="0">
                          <a:effectLst/>
                        </a:rPr>
                        <a:t>開標前未函報上級機關監辦</a:t>
                      </a:r>
                      <a:endParaRPr lang="zh-TW" sz="1800" kern="100" dirty="0">
                        <a:effectLst/>
                        <a:latin typeface="Calibri"/>
                        <a:ea typeface="新細明體"/>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39978">
                <a:tc>
                  <a:txBody>
                    <a:bodyPr/>
                    <a:lstStyle/>
                    <a:p>
                      <a:pPr algn="ctr">
                        <a:spcAft>
                          <a:spcPts val="0"/>
                        </a:spcAft>
                      </a:pPr>
                      <a:r>
                        <a:rPr lang="en-US" sz="1800" kern="100" dirty="0">
                          <a:effectLst/>
                        </a:rPr>
                        <a:t> </a:t>
                      </a:r>
                      <a:r>
                        <a:rPr lang="en-US" sz="1800" kern="100" dirty="0" smtClean="0">
                          <a:effectLst/>
                        </a:rPr>
                        <a:t>2</a:t>
                      </a:r>
                      <a:endParaRPr lang="zh-TW" sz="1800" kern="100" dirty="0">
                        <a:effectLst/>
                        <a:latin typeface="Calibri"/>
                        <a:ea typeface="新細明體"/>
                        <a:cs typeface="Times New Roman"/>
                      </a:endParaRPr>
                    </a:p>
                  </a:txBody>
                  <a:tcPr marL="68580" marR="68580" marT="0" marB="0">
                    <a:lnR w="12700" cap="flat" cmpd="sng" algn="ctr">
                      <a:solidFill>
                        <a:schemeClr val="tx1"/>
                      </a:solidFill>
                      <a:prstDash val="solid"/>
                      <a:round/>
                      <a:headEnd type="none" w="med" len="med"/>
                      <a:tailEnd type="none" w="med" len="med"/>
                    </a:lnR>
                  </a:tcPr>
                </a:tc>
                <a:tc>
                  <a:txBody>
                    <a:bodyPr/>
                    <a:lstStyle/>
                    <a:p>
                      <a:pPr>
                        <a:spcAft>
                          <a:spcPts val="0"/>
                        </a:spcAft>
                      </a:pPr>
                      <a:r>
                        <a:rPr lang="zh-TW" sz="1800" kern="100" dirty="0">
                          <a:effectLst/>
                        </a:rPr>
                        <a:t>未於開標前訂定底價</a:t>
                      </a:r>
                      <a:endParaRPr lang="zh-TW" sz="1800" kern="100" dirty="0">
                        <a:effectLst/>
                        <a:latin typeface="Calibri"/>
                        <a:ea typeface="新細明體"/>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39978">
                <a:tc>
                  <a:txBody>
                    <a:bodyPr/>
                    <a:lstStyle/>
                    <a:p>
                      <a:pPr algn="ctr">
                        <a:spcAft>
                          <a:spcPts val="0"/>
                        </a:spcAft>
                      </a:pPr>
                      <a:r>
                        <a:rPr lang="en-US" sz="1800" kern="100" dirty="0">
                          <a:effectLst/>
                        </a:rPr>
                        <a:t> </a:t>
                      </a:r>
                      <a:r>
                        <a:rPr lang="en-US" sz="1800" kern="100" dirty="0" smtClean="0">
                          <a:effectLst/>
                        </a:rPr>
                        <a:t>3</a:t>
                      </a:r>
                      <a:endParaRPr lang="zh-TW" sz="1800" kern="100" dirty="0">
                        <a:effectLst/>
                        <a:latin typeface="Calibri"/>
                        <a:ea typeface="新細明體"/>
                        <a:cs typeface="Times New Roman"/>
                      </a:endParaRPr>
                    </a:p>
                  </a:txBody>
                  <a:tcPr marL="68580" marR="68580" marT="0" marB="0">
                    <a:lnR w="12700" cap="flat" cmpd="sng" algn="ctr">
                      <a:solidFill>
                        <a:schemeClr val="tx1"/>
                      </a:solidFill>
                      <a:prstDash val="solid"/>
                      <a:round/>
                      <a:headEnd type="none" w="med" len="med"/>
                      <a:tailEnd type="none" w="med" len="med"/>
                    </a:lnR>
                  </a:tcPr>
                </a:tc>
                <a:tc>
                  <a:txBody>
                    <a:bodyPr/>
                    <a:lstStyle/>
                    <a:p>
                      <a:pPr>
                        <a:spcAft>
                          <a:spcPts val="0"/>
                        </a:spcAft>
                      </a:pPr>
                      <a:r>
                        <a:rPr lang="zh-TW" sz="1800" kern="100" dirty="0">
                          <a:effectLst/>
                        </a:rPr>
                        <a:t>開標前未指派主持人</a:t>
                      </a:r>
                      <a:endParaRPr lang="zh-TW" sz="1800" kern="100" dirty="0">
                        <a:effectLst/>
                        <a:latin typeface="Calibri"/>
                        <a:ea typeface="新細明體"/>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
        <p:nvSpPr>
          <p:cNvPr id="9" name="Text Box 68"/>
          <p:cNvSpPr txBox="1">
            <a:spLocks noChangeArrowheads="1"/>
          </p:cNvSpPr>
          <p:nvPr/>
        </p:nvSpPr>
        <p:spPr bwMode="auto">
          <a:xfrm>
            <a:off x="8413057" y="502170"/>
            <a:ext cx="595035" cy="338554"/>
          </a:xfrm>
          <a:prstGeom prst="rect">
            <a:avLst/>
          </a:prstGeom>
          <a:noFill/>
          <a:ln w="9525">
            <a:noFill/>
            <a:miter lim="800000"/>
            <a:headEnd/>
            <a:tailEnd/>
          </a:ln>
        </p:spPr>
        <p:txBody>
          <a:bodyPr wrap="none">
            <a:spAutoFit/>
          </a:bodyPr>
          <a:lstStyle/>
          <a:p>
            <a:r>
              <a:rPr lang="en-US" altLang="zh-TW" sz="1600" dirty="0" smtClean="0">
                <a:latin typeface="Arial" charset="0"/>
              </a:rPr>
              <a:t>25</a:t>
            </a:r>
            <a:r>
              <a:rPr lang="en-US" altLang="zh-TW" sz="1600" dirty="0" smtClean="0">
                <a:latin typeface="Arial" charset="0"/>
              </a:rPr>
              <a:t>-6</a:t>
            </a:r>
            <a:endParaRPr lang="en-US" altLang="zh-TW" sz="1600" dirty="0">
              <a:latin typeface="Arial" charset="0"/>
            </a:endParaRP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編號版面配置區 1"/>
          <p:cNvSpPr>
            <a:spLocks noGrp="1"/>
          </p:cNvSpPr>
          <p:nvPr>
            <p:ph type="sldNum" sz="quarter" idx="12"/>
          </p:nvPr>
        </p:nvSpPr>
        <p:spPr/>
        <p:txBody>
          <a:bodyPr/>
          <a:lstStyle/>
          <a:p>
            <a:pPr>
              <a:defRPr/>
            </a:pPr>
            <a:fld id="{0FD76CEE-74C9-4F63-A2F5-CDC9E73B044E}" type="slidenum">
              <a:rPr lang="en-US" altLang="zh-TW" smtClean="0"/>
              <a:pPr>
                <a:defRPr/>
              </a:pPr>
              <a:t>24</a:t>
            </a:fld>
            <a:endParaRPr lang="en-US" altLang="zh-TW"/>
          </a:p>
        </p:txBody>
      </p:sp>
      <p:sp>
        <p:nvSpPr>
          <p:cNvPr id="59394" name="Rectangle 3"/>
          <p:cNvSpPr txBox="1">
            <a:spLocks noChangeArrowheads="1"/>
          </p:cNvSpPr>
          <p:nvPr/>
        </p:nvSpPr>
        <p:spPr bwMode="auto">
          <a:xfrm>
            <a:off x="468313" y="530225"/>
            <a:ext cx="3240087" cy="396875"/>
          </a:xfrm>
          <a:prstGeom prst="rect">
            <a:avLst/>
          </a:prstGeom>
          <a:noFill/>
          <a:ln w="9525">
            <a:noFill/>
            <a:miter lim="800000"/>
            <a:headEnd/>
            <a:tailEnd/>
          </a:ln>
        </p:spPr>
        <p:txBody>
          <a:bodyPr/>
          <a:lstStyle/>
          <a:p>
            <a:r>
              <a:rPr kumimoji="0" lang="zh-TW" altLang="en-US" sz="1800" b="1">
                <a:solidFill>
                  <a:srgbClr val="0070C0"/>
                </a:solidFill>
                <a:latin typeface="標楷體" pitchFamily="65" charset="-120"/>
                <a:ea typeface="標楷體" pitchFamily="65" charset="-120"/>
              </a:rPr>
              <a:t>五、近期稽核重點及興革措施</a:t>
            </a:r>
            <a:endParaRPr kumimoji="0" lang="en-US" altLang="zh-TW" sz="1800" b="1">
              <a:solidFill>
                <a:srgbClr val="0070C0"/>
              </a:solidFill>
              <a:latin typeface="標楷體" pitchFamily="65" charset="-120"/>
              <a:ea typeface="標楷體" pitchFamily="65" charset="-120"/>
            </a:endParaRPr>
          </a:p>
        </p:txBody>
      </p:sp>
      <p:sp>
        <p:nvSpPr>
          <p:cNvPr id="59395" name="Rectangle 4"/>
          <p:cNvSpPr txBox="1">
            <a:spLocks noChangeArrowheads="1"/>
          </p:cNvSpPr>
          <p:nvPr/>
        </p:nvSpPr>
        <p:spPr bwMode="auto">
          <a:xfrm>
            <a:off x="684213" y="1052513"/>
            <a:ext cx="7991475" cy="5040783"/>
          </a:xfrm>
          <a:prstGeom prst="rect">
            <a:avLst/>
          </a:prstGeom>
          <a:noFill/>
          <a:ln w="9525">
            <a:solidFill>
              <a:srgbClr val="FF0000"/>
            </a:solidFill>
            <a:miter lim="800000"/>
            <a:headEnd/>
            <a:tailEnd/>
          </a:ln>
        </p:spPr>
        <p:txBody>
          <a:bodyPr/>
          <a:lstStyle/>
          <a:p>
            <a:pPr marL="273050" indent="-273050">
              <a:spcBef>
                <a:spcPts val="600"/>
              </a:spcBef>
              <a:buClr>
                <a:srgbClr val="0BD0D9"/>
              </a:buClr>
              <a:buSzPct val="95000"/>
              <a:buFont typeface="Wingdings" pitchFamily="2" charset="2"/>
              <a:buChar char="Ø"/>
            </a:pPr>
            <a:r>
              <a:rPr kumimoji="0" lang="zh-TW" altLang="en-US" sz="2400" b="1" dirty="0">
                <a:latin typeface="Constantia" pitchFamily="18" charset="0"/>
              </a:rPr>
              <a:t>審計部調查意見</a:t>
            </a:r>
          </a:p>
          <a:p>
            <a:pPr marL="639763" lvl="1" indent="-246063">
              <a:spcBef>
                <a:spcPts val="600"/>
              </a:spcBef>
              <a:buClr>
                <a:schemeClr val="tx1"/>
              </a:buClr>
              <a:buSzPct val="85000"/>
              <a:buFont typeface="Wingdings 2" pitchFamily="18" charset="2"/>
              <a:buChar char=""/>
            </a:pPr>
            <a:r>
              <a:rPr kumimoji="0" lang="zh-TW" altLang="en-US" sz="2000" dirty="0">
                <a:latin typeface="Constantia" pitchFamily="18" charset="0"/>
              </a:rPr>
              <a:t>加強機關</a:t>
            </a:r>
            <a:r>
              <a:rPr kumimoji="0" lang="zh-TW" altLang="en-US" sz="2000" u="sng" dirty="0">
                <a:latin typeface="Constantia" pitchFamily="18" charset="0"/>
              </a:rPr>
              <a:t>補助</a:t>
            </a:r>
            <a:r>
              <a:rPr kumimoji="0" lang="zh-TW" altLang="en-US" sz="2000" dirty="0">
                <a:latin typeface="Constantia" pitchFamily="18" charset="0"/>
              </a:rPr>
              <a:t>或</a:t>
            </a:r>
            <a:r>
              <a:rPr kumimoji="0" lang="zh-TW" altLang="en-US" sz="2000" u="sng" dirty="0">
                <a:latin typeface="Constantia" pitchFamily="18" charset="0"/>
              </a:rPr>
              <a:t>委託</a:t>
            </a:r>
            <a:r>
              <a:rPr kumimoji="0" lang="zh-TW" altLang="en-US" sz="2000" dirty="0">
                <a:latin typeface="Constantia" pitchFamily="18" charset="0"/>
              </a:rPr>
              <a:t>案件之查核。</a:t>
            </a:r>
          </a:p>
          <a:p>
            <a:pPr marL="639763" lvl="1" indent="-246063">
              <a:spcBef>
                <a:spcPts val="600"/>
              </a:spcBef>
              <a:buClr>
                <a:schemeClr val="tx1"/>
              </a:buClr>
              <a:buSzPct val="85000"/>
              <a:buFont typeface="Wingdings 2" pitchFamily="18" charset="2"/>
              <a:buChar char=""/>
            </a:pPr>
            <a:r>
              <a:rPr kumimoji="0" lang="zh-TW" altLang="en-US" sz="2000" b="1" dirty="0">
                <a:solidFill>
                  <a:srgbClr val="FF0000"/>
                </a:solidFill>
                <a:latin typeface="Constantia" pitchFamily="18" charset="0"/>
              </a:rPr>
              <a:t>加強</a:t>
            </a:r>
            <a:r>
              <a:rPr kumimoji="0" lang="zh-TW" altLang="en-US" sz="2000" b="1" u="sng" dirty="0">
                <a:solidFill>
                  <a:srgbClr val="FF0000"/>
                </a:solidFill>
                <a:latin typeface="Constantia" pitchFamily="18" charset="0"/>
              </a:rPr>
              <a:t>履約驗收作業</a:t>
            </a:r>
            <a:r>
              <a:rPr kumimoji="0" lang="zh-TW" altLang="en-US" sz="2000" b="1" dirty="0">
                <a:solidFill>
                  <a:srgbClr val="FF0000"/>
                </a:solidFill>
                <a:latin typeface="Constantia" pitchFamily="18" charset="0"/>
              </a:rPr>
              <a:t>之查核（如履約驗收過程處理不當之缺失）</a:t>
            </a:r>
            <a:r>
              <a:rPr kumimoji="0" lang="zh-TW" altLang="en-US" sz="2000" dirty="0">
                <a:latin typeface="Constantia" pitchFamily="18" charset="0"/>
              </a:rPr>
              <a:t>。</a:t>
            </a:r>
          </a:p>
          <a:p>
            <a:pPr marL="639763" lvl="1" indent="-246063">
              <a:spcBef>
                <a:spcPts val="600"/>
              </a:spcBef>
              <a:buClr>
                <a:schemeClr val="tx1"/>
              </a:buClr>
              <a:buSzPct val="85000"/>
              <a:buFont typeface="Wingdings 2" pitchFamily="18" charset="2"/>
              <a:buChar char=""/>
            </a:pPr>
            <a:r>
              <a:rPr kumimoji="0" lang="zh-TW" altLang="en-US" sz="2000" dirty="0">
                <a:latin typeface="Constantia" pitchFamily="18" charset="0"/>
              </a:rPr>
              <a:t>整合稽核報告或彙整共同性缺失供所屬機關參考。</a:t>
            </a:r>
          </a:p>
          <a:p>
            <a:pPr marL="639763" lvl="1" indent="-246063">
              <a:spcBef>
                <a:spcPts val="600"/>
              </a:spcBef>
              <a:buClr>
                <a:schemeClr val="tx1"/>
              </a:buClr>
              <a:buSzPct val="85000"/>
              <a:buFont typeface="Wingdings 2" pitchFamily="18" charset="2"/>
              <a:buChar char=""/>
            </a:pPr>
            <a:r>
              <a:rPr kumimoji="0" lang="zh-TW" altLang="en-US" sz="2000" dirty="0">
                <a:latin typeface="Constantia" pitchFamily="18" charset="0"/>
              </a:rPr>
              <a:t>加強對稽核所見缺失提出</a:t>
            </a:r>
            <a:r>
              <a:rPr kumimoji="0" lang="zh-TW" altLang="en-US" sz="2000" u="sng" dirty="0">
                <a:latin typeface="Constantia" pitchFamily="18" charset="0"/>
              </a:rPr>
              <a:t>具體建議</a:t>
            </a:r>
            <a:r>
              <a:rPr kumimoji="0" lang="zh-TW" altLang="en-US" sz="2000" dirty="0">
                <a:latin typeface="Constantia" pitchFamily="18" charset="0"/>
              </a:rPr>
              <a:t>。</a:t>
            </a:r>
          </a:p>
          <a:p>
            <a:pPr marL="639763" lvl="1" indent="-246063">
              <a:spcBef>
                <a:spcPts val="600"/>
              </a:spcBef>
              <a:buClr>
                <a:schemeClr val="tx1"/>
              </a:buClr>
              <a:buSzPct val="85000"/>
              <a:buFont typeface="Wingdings 2" pitchFamily="18" charset="2"/>
              <a:buChar char=""/>
            </a:pPr>
            <a:r>
              <a:rPr kumimoji="0" lang="zh-TW" altLang="en-US" sz="2000" dirty="0">
                <a:latin typeface="Constantia" pitchFamily="18" charset="0"/>
              </a:rPr>
              <a:t>加強稽核人員之</a:t>
            </a:r>
            <a:r>
              <a:rPr kumimoji="0" lang="zh-TW" altLang="en-US" sz="2000" u="sng" dirty="0">
                <a:latin typeface="Constantia" pitchFamily="18" charset="0"/>
              </a:rPr>
              <a:t>專業素養</a:t>
            </a:r>
            <a:r>
              <a:rPr kumimoji="0" lang="zh-TW" altLang="en-US" sz="2000" dirty="0">
                <a:latin typeface="Constantia" pitchFamily="18" charset="0"/>
              </a:rPr>
              <a:t>。</a:t>
            </a:r>
            <a:endParaRPr kumimoji="0" lang="en-US" altLang="zh-TW" sz="2000" dirty="0">
              <a:latin typeface="Constantia" pitchFamily="18" charset="0"/>
            </a:endParaRPr>
          </a:p>
          <a:p>
            <a:pPr marL="639763" lvl="1" indent="-246063">
              <a:spcBef>
                <a:spcPts val="600"/>
              </a:spcBef>
              <a:buClr>
                <a:schemeClr val="tx1"/>
              </a:buClr>
              <a:buSzPct val="85000"/>
              <a:buFont typeface="Wingdings 2" pitchFamily="18" charset="2"/>
              <a:buChar char=""/>
            </a:pPr>
            <a:r>
              <a:rPr lang="zh-TW" altLang="en-US" sz="2000" dirty="0">
                <a:latin typeface="Constantia" pitchFamily="18" charset="0"/>
              </a:rPr>
              <a:t>加強稽核小組本機關之採購案件辦理情形。</a:t>
            </a:r>
          </a:p>
          <a:p>
            <a:pPr marL="639763" lvl="1" indent="-246063">
              <a:spcBef>
                <a:spcPts val="600"/>
              </a:spcBef>
              <a:buClr>
                <a:schemeClr val="tx1"/>
              </a:buClr>
              <a:buSzPct val="85000"/>
              <a:buFont typeface="Wingdings 2" pitchFamily="18" charset="2"/>
              <a:buChar char=""/>
            </a:pPr>
            <a:r>
              <a:rPr lang="zh-TW" altLang="en-US" sz="2000" dirty="0">
                <a:latin typeface="Constantia" pitchFamily="18" charset="0"/>
              </a:rPr>
              <a:t>加強稽核報告內容之周延性。</a:t>
            </a:r>
          </a:p>
          <a:p>
            <a:pPr marL="639763" lvl="1" indent="-246063">
              <a:spcBef>
                <a:spcPts val="600"/>
              </a:spcBef>
              <a:buClr>
                <a:schemeClr val="tx1"/>
              </a:buClr>
              <a:buSzPct val="85000"/>
              <a:buFont typeface="Wingdings 2" pitchFamily="18" charset="2"/>
              <a:buChar char=""/>
            </a:pPr>
            <a:r>
              <a:rPr lang="zh-TW" altLang="en-US" sz="2000" dirty="0">
                <a:latin typeface="Constantia" pitchFamily="18" charset="0"/>
              </a:rPr>
              <a:t>列載稽核意見有政府採購法令應用錯誤或不當情形 ，稽核見解正確性有爭議。</a:t>
            </a:r>
          </a:p>
          <a:p>
            <a:pPr marL="639763" lvl="1" indent="-246063">
              <a:spcBef>
                <a:spcPts val="600"/>
              </a:spcBef>
              <a:buClr>
                <a:schemeClr val="tx1"/>
              </a:buClr>
              <a:buSzPct val="85000"/>
              <a:buFont typeface="Wingdings 2" pitchFamily="18" charset="2"/>
              <a:buChar char=""/>
            </a:pPr>
            <a:r>
              <a:rPr lang="zh-TW" altLang="en-US" sz="2000" dirty="0">
                <a:latin typeface="Constantia" pitchFamily="18" charset="0"/>
              </a:rPr>
              <a:t>加強工程會交查類案或稽核重點查核比率。</a:t>
            </a:r>
          </a:p>
          <a:p>
            <a:pPr marL="639763" lvl="1" indent="-246063">
              <a:spcBef>
                <a:spcPts val="600"/>
              </a:spcBef>
              <a:buClr>
                <a:schemeClr val="tx1"/>
              </a:buClr>
              <a:buSzPct val="85000"/>
              <a:buFont typeface="Wingdings 2" pitchFamily="18" charset="2"/>
              <a:buChar char=""/>
            </a:pPr>
            <a:r>
              <a:rPr lang="zh-TW" altLang="en-US" sz="2000" dirty="0">
                <a:latin typeface="Constantia" pitchFamily="18" charset="0"/>
              </a:rPr>
              <a:t>加強監、審、檢、調單位調查發現缺失之採購類案移送查核案件。</a:t>
            </a:r>
            <a:endParaRPr kumimoji="0" lang="zh-TW" altLang="en-US" sz="2000" dirty="0">
              <a:latin typeface="Constantia" pitchFamily="18" charset="0"/>
            </a:endParaRPr>
          </a:p>
          <a:p>
            <a:pPr marL="273050" indent="-273050">
              <a:spcBef>
                <a:spcPts val="600"/>
              </a:spcBef>
              <a:buClr>
                <a:schemeClr val="tx1"/>
              </a:buClr>
              <a:buSzPct val="95000"/>
            </a:pPr>
            <a:r>
              <a:rPr kumimoji="0" lang="zh-TW" altLang="en-US" sz="1600" dirty="0">
                <a:cs typeface="Times New Roman" pitchFamily="18" charset="0"/>
              </a:rPr>
              <a:t>                                                                  （工程會</a:t>
            </a:r>
            <a:r>
              <a:rPr kumimoji="0" lang="en-US" altLang="zh-TW" sz="1600" dirty="0">
                <a:cs typeface="Times New Roman" pitchFamily="18" charset="0"/>
              </a:rPr>
              <a:t>97.6.25</a:t>
            </a:r>
            <a:r>
              <a:rPr kumimoji="0" lang="zh-TW" altLang="en-US" sz="1600" dirty="0">
                <a:cs typeface="Times New Roman" pitchFamily="18" charset="0"/>
              </a:rPr>
              <a:t>工程稽字第</a:t>
            </a:r>
            <a:r>
              <a:rPr kumimoji="0" lang="en-US" altLang="zh-TW" sz="1600" dirty="0">
                <a:cs typeface="Times New Roman" pitchFamily="18" charset="0"/>
              </a:rPr>
              <a:t>09700261750</a:t>
            </a:r>
            <a:r>
              <a:rPr kumimoji="0" lang="zh-TW" altLang="en-US" sz="1600" dirty="0">
                <a:cs typeface="Times New Roman" pitchFamily="18" charset="0"/>
              </a:rPr>
              <a:t>號函）</a:t>
            </a:r>
          </a:p>
        </p:txBody>
      </p:sp>
      <p:pic>
        <p:nvPicPr>
          <p:cNvPr id="59396" name="圖片 5"/>
          <p:cNvPicPr>
            <a:picLocks noChangeAspect="1"/>
          </p:cNvPicPr>
          <p:nvPr/>
        </p:nvPicPr>
        <p:blipFill>
          <a:blip r:embed="rId2"/>
          <a:srcRect/>
          <a:stretch>
            <a:fillRect/>
          </a:stretch>
        </p:blipFill>
        <p:spPr bwMode="auto">
          <a:xfrm>
            <a:off x="0" y="6308725"/>
            <a:ext cx="9144000" cy="288925"/>
          </a:xfrm>
          <a:prstGeom prst="rect">
            <a:avLst/>
          </a:prstGeom>
          <a:noFill/>
          <a:ln w="9525">
            <a:noFill/>
            <a:miter lim="800000"/>
            <a:headEnd/>
            <a:tailEnd/>
          </a:ln>
        </p:spPr>
      </p:pic>
      <p:sp>
        <p:nvSpPr>
          <p:cNvPr id="7" name="Text Box 68"/>
          <p:cNvSpPr txBox="1">
            <a:spLocks noChangeArrowheads="1"/>
          </p:cNvSpPr>
          <p:nvPr/>
        </p:nvSpPr>
        <p:spPr bwMode="auto">
          <a:xfrm>
            <a:off x="8413057" y="502170"/>
            <a:ext cx="595035" cy="338554"/>
          </a:xfrm>
          <a:prstGeom prst="rect">
            <a:avLst/>
          </a:prstGeom>
          <a:noFill/>
          <a:ln w="9525">
            <a:noFill/>
            <a:miter lim="800000"/>
            <a:headEnd/>
            <a:tailEnd/>
          </a:ln>
        </p:spPr>
        <p:txBody>
          <a:bodyPr wrap="none">
            <a:spAutoFit/>
          </a:bodyPr>
          <a:lstStyle/>
          <a:p>
            <a:r>
              <a:rPr lang="en-US" altLang="zh-TW" sz="1600" dirty="0" smtClean="0">
                <a:latin typeface="Arial" charset="0"/>
              </a:rPr>
              <a:t>25</a:t>
            </a:r>
            <a:r>
              <a:rPr lang="en-US" altLang="zh-TW" sz="1600" dirty="0" smtClean="0">
                <a:latin typeface="Arial" charset="0"/>
              </a:rPr>
              <a:t>-7</a:t>
            </a:r>
            <a:endParaRPr lang="en-US" altLang="zh-TW" sz="1600" dirty="0">
              <a:latin typeface="Arial" charset="0"/>
            </a:endParaRP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7" name="Rectangle 4"/>
          <p:cNvSpPr>
            <a:spLocks noGrp="1" noChangeArrowheads="1"/>
          </p:cNvSpPr>
          <p:nvPr>
            <p:ph idx="1"/>
          </p:nvPr>
        </p:nvSpPr>
        <p:spPr>
          <a:xfrm>
            <a:off x="900113" y="1268761"/>
            <a:ext cx="7720012" cy="2088232"/>
          </a:xfrm>
          <a:ln>
            <a:solidFill>
              <a:srgbClr val="FF0000"/>
            </a:solidFill>
          </a:ln>
        </p:spPr>
        <p:txBody>
          <a:bodyPr/>
          <a:lstStyle/>
          <a:p>
            <a:pPr eaLnBrk="1" hangingPunct="1">
              <a:spcBef>
                <a:spcPct val="0"/>
              </a:spcBef>
              <a:buFont typeface="Wingdings" pitchFamily="2" charset="2"/>
              <a:buChar char="Ø"/>
            </a:pPr>
            <a:r>
              <a:rPr lang="zh-TW" altLang="en-US" sz="2000" b="1" dirty="0" smtClean="0"/>
              <a:t>統計、分析稽核案件之採購錯誤行為態樣， 提供所屬機關、醫院採購人員參考。</a:t>
            </a:r>
          </a:p>
          <a:p>
            <a:pPr eaLnBrk="1" hangingPunct="1">
              <a:spcBef>
                <a:spcPct val="0"/>
              </a:spcBef>
              <a:buFont typeface="Wingdings" pitchFamily="2" charset="2"/>
              <a:buChar char="Ø"/>
            </a:pPr>
            <a:r>
              <a:rPr lang="zh-TW" altLang="en-US" sz="2000" b="1" dirty="0" smtClean="0">
                <a:solidFill>
                  <a:srgbClr val="FF0000"/>
                </a:solidFill>
              </a:rPr>
              <a:t>加強定期抽查本署暨所屬機關、醫院採購招標公告，及投標須知是否正確載明</a:t>
            </a:r>
            <a:r>
              <a:rPr lang="zh-TW" altLang="en-US" sz="2000" b="1" u="sng" dirty="0" smtClean="0">
                <a:solidFill>
                  <a:srgbClr val="FF3300"/>
                </a:solidFill>
              </a:rPr>
              <a:t>疑義、異議及檢舉受理單位資料</a:t>
            </a:r>
            <a:r>
              <a:rPr lang="zh-TW" altLang="en-US" sz="2000" b="1" dirty="0" smtClean="0">
                <a:solidFill>
                  <a:srgbClr val="FF0000"/>
                </a:solidFill>
              </a:rPr>
              <a:t>。</a:t>
            </a:r>
          </a:p>
          <a:p>
            <a:pPr eaLnBrk="1" hangingPunct="1">
              <a:spcBef>
                <a:spcPct val="0"/>
              </a:spcBef>
              <a:buFont typeface="Wingdings" pitchFamily="2" charset="2"/>
              <a:buChar char="Ø"/>
            </a:pPr>
            <a:r>
              <a:rPr lang="zh-TW" altLang="en-US" sz="2000" b="1" u="sng" dirty="0" smtClean="0">
                <a:solidFill>
                  <a:srgbClr val="FF0000"/>
                </a:solidFill>
              </a:rPr>
              <a:t>加強稽核流標</a:t>
            </a:r>
            <a:r>
              <a:rPr lang="en-US" altLang="zh-TW" sz="2000" b="1" u="sng" dirty="0" smtClean="0">
                <a:solidFill>
                  <a:srgbClr val="FF0000"/>
                </a:solidFill>
                <a:latin typeface="Times New Roman" pitchFamily="18" charset="0"/>
                <a:cs typeface="Times New Roman" pitchFamily="18" charset="0"/>
              </a:rPr>
              <a:t>3</a:t>
            </a:r>
            <a:r>
              <a:rPr lang="zh-TW" altLang="en-US" sz="2000" b="1" u="sng" dirty="0" smtClean="0">
                <a:solidFill>
                  <a:srgbClr val="FF0000"/>
                </a:solidFill>
                <a:latin typeface="Times New Roman" pitchFamily="18" charset="0"/>
                <a:cs typeface="Times New Roman" pitchFamily="18" charset="0"/>
              </a:rPr>
              <a:t>次</a:t>
            </a:r>
            <a:r>
              <a:rPr lang="zh-TW" altLang="en-US" sz="2000" b="1" u="sng" dirty="0" smtClean="0">
                <a:solidFill>
                  <a:srgbClr val="FF0000"/>
                </a:solidFill>
              </a:rPr>
              <a:t>以上之工程採購案件</a:t>
            </a:r>
            <a:r>
              <a:rPr lang="zh-TW" altLang="en-US" sz="2000" b="1" dirty="0" smtClean="0">
                <a:solidFill>
                  <a:srgbClr val="FF0000"/>
                </a:solidFill>
              </a:rPr>
              <a:t>。</a:t>
            </a:r>
          </a:p>
          <a:p>
            <a:pPr algn="r" eaLnBrk="1" hangingPunct="1">
              <a:spcBef>
                <a:spcPct val="0"/>
              </a:spcBef>
              <a:buClr>
                <a:schemeClr val="tx1"/>
              </a:buClr>
              <a:buFontTx/>
              <a:buNone/>
            </a:pPr>
            <a:r>
              <a:rPr lang="zh-TW" altLang="en-US" sz="2000" b="1" dirty="0" smtClean="0">
                <a:latin typeface="Times New Roman" pitchFamily="18" charset="0"/>
                <a:cs typeface="Times New Roman" pitchFamily="18" charset="0"/>
              </a:rPr>
              <a:t>                                      </a:t>
            </a:r>
            <a:r>
              <a:rPr lang="zh-TW" altLang="en-US" sz="1600" dirty="0" smtClean="0">
                <a:latin typeface="Times New Roman" pitchFamily="18" charset="0"/>
                <a:cs typeface="Times New Roman" pitchFamily="18" charset="0"/>
              </a:rPr>
              <a:t>（</a:t>
            </a:r>
            <a:r>
              <a:rPr lang="en-US" altLang="zh-TW" sz="1600" dirty="0" smtClean="0">
                <a:latin typeface="Times New Roman" pitchFamily="18" charset="0"/>
                <a:cs typeface="Times New Roman" pitchFamily="18" charset="0"/>
              </a:rPr>
              <a:t>97.11.04</a:t>
            </a:r>
            <a:r>
              <a:rPr lang="zh-TW" altLang="en-US" sz="1600" dirty="0" smtClean="0">
                <a:latin typeface="Times New Roman" pitchFamily="18" charset="0"/>
                <a:cs typeface="Times New Roman" pitchFamily="18" charset="0"/>
              </a:rPr>
              <a:t>工程管字第</a:t>
            </a:r>
            <a:r>
              <a:rPr lang="en-US" altLang="zh-TW" sz="1600" dirty="0" smtClean="0">
                <a:latin typeface="Times New Roman" pitchFamily="18" charset="0"/>
                <a:cs typeface="Times New Roman" pitchFamily="18" charset="0"/>
              </a:rPr>
              <a:t>09700457000</a:t>
            </a:r>
            <a:r>
              <a:rPr lang="zh-TW" altLang="en-US" sz="1600" dirty="0" smtClean="0">
                <a:latin typeface="Times New Roman" pitchFamily="18" charset="0"/>
                <a:cs typeface="Times New Roman" pitchFamily="18" charset="0"/>
              </a:rPr>
              <a:t>號函）</a:t>
            </a:r>
          </a:p>
          <a:p>
            <a:pPr eaLnBrk="1" hangingPunct="1">
              <a:spcBef>
                <a:spcPts val="600"/>
              </a:spcBef>
              <a:buClr>
                <a:schemeClr val="tx1"/>
              </a:buClr>
              <a:buFontTx/>
              <a:buNone/>
            </a:pPr>
            <a:endParaRPr lang="zh-TW" altLang="en-US" sz="1600" b="1" dirty="0" smtClean="0"/>
          </a:p>
          <a:p>
            <a:pPr eaLnBrk="1" hangingPunct="1">
              <a:spcBef>
                <a:spcPts val="600"/>
              </a:spcBef>
              <a:buFontTx/>
              <a:buNone/>
            </a:pPr>
            <a:endParaRPr lang="en-US" altLang="zh-TW" sz="1600" dirty="0" smtClean="0"/>
          </a:p>
        </p:txBody>
      </p:sp>
      <p:sp>
        <p:nvSpPr>
          <p:cNvPr id="9" name="投影片編號版面配置區 5"/>
          <p:cNvSpPr>
            <a:spLocks noGrp="1"/>
          </p:cNvSpPr>
          <p:nvPr>
            <p:ph type="sldNum" sz="quarter" idx="12"/>
          </p:nvPr>
        </p:nvSpPr>
        <p:spPr/>
        <p:txBody>
          <a:bodyPr/>
          <a:lstStyle/>
          <a:p>
            <a:pPr>
              <a:defRPr/>
            </a:pPr>
            <a:fld id="{8068A5FA-D511-4375-9FBB-186D813C8BB6}" type="slidenum">
              <a:rPr lang="en-US" altLang="zh-TW"/>
              <a:pPr>
                <a:defRPr/>
              </a:pPr>
              <a:t>25</a:t>
            </a:fld>
            <a:endParaRPr lang="en-US" altLang="zh-TW"/>
          </a:p>
        </p:txBody>
      </p:sp>
      <p:sp>
        <p:nvSpPr>
          <p:cNvPr id="60419" name="Rectangle 4"/>
          <p:cNvSpPr txBox="1">
            <a:spLocks noChangeArrowheads="1"/>
          </p:cNvSpPr>
          <p:nvPr/>
        </p:nvSpPr>
        <p:spPr bwMode="auto">
          <a:xfrm>
            <a:off x="900113" y="3429000"/>
            <a:ext cx="7704137" cy="2592288"/>
          </a:xfrm>
          <a:prstGeom prst="rect">
            <a:avLst/>
          </a:prstGeom>
          <a:noFill/>
          <a:ln w="9525">
            <a:solidFill>
              <a:srgbClr val="FF0000"/>
            </a:solidFill>
            <a:miter lim="800000"/>
            <a:headEnd/>
            <a:tailEnd/>
          </a:ln>
        </p:spPr>
        <p:txBody>
          <a:bodyPr/>
          <a:lstStyle/>
          <a:p>
            <a:pPr marL="273050" indent="-273050">
              <a:buClr>
                <a:schemeClr val="tx1"/>
              </a:buClr>
              <a:buSzPct val="95000"/>
              <a:buFont typeface="Wingdings" pitchFamily="2" charset="2"/>
              <a:buChar char="Ø"/>
            </a:pPr>
            <a:r>
              <a:rPr kumimoji="0" lang="zh-TW" altLang="en-US" sz="2000" b="1" dirty="0">
                <a:latin typeface="Constantia" pitchFamily="18" charset="0"/>
              </a:rPr>
              <a:t>加強勾稽篩選異常採購案件：</a:t>
            </a:r>
          </a:p>
          <a:p>
            <a:pPr marL="639763" lvl="1" indent="-246063">
              <a:buClr>
                <a:schemeClr val="tx1"/>
              </a:buClr>
              <a:buSzPct val="85000"/>
              <a:buFont typeface="Wingdings 2" pitchFamily="18" charset="2"/>
              <a:buChar char=""/>
            </a:pPr>
            <a:r>
              <a:rPr kumimoji="0" lang="zh-TW" altLang="en-US" sz="2000" b="1" dirty="0">
                <a:solidFill>
                  <a:srgbClr val="660033"/>
                </a:solidFill>
                <a:latin typeface="Constantia" pitchFamily="18" charset="0"/>
              </a:rPr>
              <a:t>不當分割採購（化整為零）。</a:t>
            </a:r>
          </a:p>
          <a:p>
            <a:pPr marL="639763" lvl="1" indent="-246063">
              <a:buClr>
                <a:schemeClr val="tx1"/>
              </a:buClr>
              <a:buSzPct val="85000"/>
              <a:buFont typeface="Wingdings 2" pitchFamily="18" charset="2"/>
              <a:buChar char=""/>
            </a:pPr>
            <a:r>
              <a:rPr kumimoji="0" lang="zh-TW" altLang="en-US" sz="2000" b="1" dirty="0">
                <a:solidFill>
                  <a:srgbClr val="660033"/>
                </a:solidFill>
                <a:latin typeface="Constantia" pitchFamily="18" charset="0"/>
              </a:rPr>
              <a:t>標案集中特定廠商。</a:t>
            </a:r>
          </a:p>
          <a:p>
            <a:pPr marL="639763" lvl="1" indent="-246063">
              <a:buClr>
                <a:schemeClr val="tx1"/>
              </a:buClr>
              <a:buSzPct val="85000"/>
              <a:buFont typeface="Wingdings 2" pitchFamily="18" charset="2"/>
              <a:buChar char=""/>
            </a:pPr>
            <a:r>
              <a:rPr kumimoji="0" lang="zh-TW" altLang="en-US" sz="2000" b="1" dirty="0">
                <a:solidFill>
                  <a:srgbClr val="660033"/>
                </a:solidFill>
                <a:latin typeface="Constantia" pitchFamily="18" charset="0"/>
              </a:rPr>
              <a:t>標比偏高。</a:t>
            </a:r>
          </a:p>
          <a:p>
            <a:pPr marL="639763" lvl="1" indent="-246063">
              <a:buClr>
                <a:schemeClr val="tx1"/>
              </a:buClr>
              <a:buSzPct val="85000"/>
              <a:buFont typeface="Wingdings 2" pitchFamily="18" charset="2"/>
              <a:buChar char=""/>
            </a:pPr>
            <a:r>
              <a:rPr kumimoji="0" lang="zh-TW" altLang="en-US" sz="2000" b="1" dirty="0">
                <a:solidFill>
                  <a:srgbClr val="660033"/>
                </a:solidFill>
                <a:latin typeface="Constantia" pitchFamily="18" charset="0"/>
              </a:rPr>
              <a:t>不當決標予次低標。 </a:t>
            </a:r>
            <a:r>
              <a:rPr kumimoji="0" lang="zh-TW" altLang="en-US" sz="2000" b="1" u="sng" dirty="0">
                <a:solidFill>
                  <a:srgbClr val="0000CC"/>
                </a:solidFill>
                <a:latin typeface="Constantia" pitchFamily="18" charset="0"/>
              </a:rPr>
              <a:t>（</a:t>
            </a:r>
            <a:r>
              <a:rPr kumimoji="0" lang="zh-TW" altLang="en-US" sz="2000" b="1" u="sng" dirty="0">
                <a:solidFill>
                  <a:srgbClr val="0000CC"/>
                </a:solidFill>
                <a:cs typeface="Times New Roman" pitchFamily="18" charset="0"/>
              </a:rPr>
              <a:t>「採購法第</a:t>
            </a:r>
            <a:r>
              <a:rPr kumimoji="0" lang="en-US" altLang="zh-TW" sz="2000" b="1" u="sng" dirty="0">
                <a:solidFill>
                  <a:srgbClr val="0000CC"/>
                </a:solidFill>
                <a:cs typeface="Times New Roman" pitchFamily="18" charset="0"/>
              </a:rPr>
              <a:t>58</a:t>
            </a:r>
            <a:r>
              <a:rPr kumimoji="0" lang="zh-TW" altLang="en-US" sz="2000" b="1" u="sng" dirty="0">
                <a:solidFill>
                  <a:srgbClr val="0000CC"/>
                </a:solidFill>
                <a:cs typeface="Times New Roman" pitchFamily="18" charset="0"/>
              </a:rPr>
              <a:t>條處理總標價低於底價百分之</a:t>
            </a:r>
            <a:r>
              <a:rPr kumimoji="0" lang="en-US" altLang="zh-TW" sz="2000" b="1" u="sng" dirty="0">
                <a:solidFill>
                  <a:srgbClr val="0000CC"/>
                </a:solidFill>
                <a:cs typeface="Times New Roman" pitchFamily="18" charset="0"/>
              </a:rPr>
              <a:t>80</a:t>
            </a:r>
            <a:r>
              <a:rPr kumimoji="0" lang="zh-TW" altLang="en-US" sz="2000" b="1" u="sng" dirty="0">
                <a:solidFill>
                  <a:srgbClr val="0000CC"/>
                </a:solidFill>
                <a:cs typeface="Times New Roman" pitchFamily="18" charset="0"/>
              </a:rPr>
              <a:t>案件之執行程序」</a:t>
            </a:r>
            <a:r>
              <a:rPr kumimoji="0" lang="zh-TW" altLang="en-US" sz="2000" b="1" dirty="0">
                <a:solidFill>
                  <a:srgbClr val="660033"/>
                </a:solidFill>
                <a:latin typeface="Constantia" pitchFamily="18" charset="0"/>
              </a:rPr>
              <a:t>）</a:t>
            </a:r>
          </a:p>
          <a:p>
            <a:pPr marL="639763" lvl="1" indent="-246063">
              <a:buClr>
                <a:schemeClr val="tx1"/>
              </a:buClr>
              <a:buSzPct val="85000"/>
              <a:buFont typeface="Wingdings 2" pitchFamily="18" charset="2"/>
              <a:buChar char=""/>
            </a:pPr>
            <a:r>
              <a:rPr kumimoji="0" lang="zh-TW" altLang="en-US" sz="2000" b="1" dirty="0">
                <a:solidFill>
                  <a:srgbClr val="660033"/>
                </a:solidFill>
                <a:latin typeface="Constantia" pitchFamily="18" charset="0"/>
              </a:rPr>
              <a:t>媒體民意關注之重大異常採購案</a:t>
            </a:r>
            <a:r>
              <a:rPr kumimoji="0" lang="zh-TW" altLang="en-US" sz="2000" b="1" dirty="0" smtClean="0">
                <a:solidFill>
                  <a:srgbClr val="660033"/>
                </a:solidFill>
                <a:latin typeface="Constantia" pitchFamily="18" charset="0"/>
              </a:rPr>
              <a:t>。</a:t>
            </a:r>
            <a:endParaRPr kumimoji="0" lang="en-US" altLang="zh-TW" sz="2000" b="1" dirty="0" smtClean="0">
              <a:solidFill>
                <a:srgbClr val="660033"/>
              </a:solidFill>
              <a:latin typeface="Constantia" pitchFamily="18" charset="0"/>
            </a:endParaRPr>
          </a:p>
          <a:p>
            <a:pPr marL="639763" lvl="1" indent="-246063">
              <a:buClr>
                <a:schemeClr val="tx1"/>
              </a:buClr>
              <a:buSzPct val="85000"/>
              <a:buFont typeface="Wingdings 2" pitchFamily="18" charset="2"/>
              <a:buChar char=""/>
            </a:pPr>
            <a:r>
              <a:rPr kumimoji="0" lang="zh-TW" altLang="en-US" sz="2000" b="1" dirty="0" smtClean="0">
                <a:solidFill>
                  <a:srgbClr val="660033"/>
                </a:solidFill>
                <a:latin typeface="Constantia" pitchFamily="18" charset="0"/>
              </a:rPr>
              <a:t>重大</a:t>
            </a:r>
            <a:r>
              <a:rPr kumimoji="0" lang="zh-TW" altLang="en-US" sz="2000" b="1" dirty="0">
                <a:solidFill>
                  <a:srgbClr val="660033"/>
                </a:solidFill>
                <a:latin typeface="Constantia" pitchFamily="18" charset="0"/>
              </a:rPr>
              <a:t>爭議之巨額採購案。</a:t>
            </a:r>
            <a:r>
              <a:rPr kumimoji="0" lang="zh-TW" altLang="en-US" sz="2000" b="1" dirty="0">
                <a:latin typeface="Constantia" pitchFamily="18" charset="0"/>
              </a:rPr>
              <a:t> </a:t>
            </a:r>
            <a:r>
              <a:rPr lang="zh-TW" altLang="en-US" sz="1600" dirty="0">
                <a:ea typeface="+mn-ea"/>
                <a:cs typeface="Times New Roman" pitchFamily="18" charset="0"/>
              </a:rPr>
              <a:t>（</a:t>
            </a:r>
            <a:r>
              <a:rPr lang="en-US" altLang="zh-TW" sz="1600" dirty="0">
                <a:ea typeface="+mn-ea"/>
                <a:cs typeface="Times New Roman" pitchFamily="18" charset="0"/>
              </a:rPr>
              <a:t>97.11.5</a:t>
            </a:r>
            <a:r>
              <a:rPr lang="zh-TW" altLang="en-US" sz="1600" dirty="0">
                <a:ea typeface="+mn-ea"/>
                <a:cs typeface="Times New Roman" pitchFamily="18" charset="0"/>
              </a:rPr>
              <a:t>工程稽字第</a:t>
            </a:r>
            <a:r>
              <a:rPr lang="en-US" altLang="zh-TW" sz="1600" dirty="0">
                <a:ea typeface="+mn-ea"/>
                <a:cs typeface="Times New Roman" pitchFamily="18" charset="0"/>
              </a:rPr>
              <a:t>09700459550</a:t>
            </a:r>
            <a:r>
              <a:rPr lang="zh-TW" altLang="en-US" sz="1600" dirty="0">
                <a:ea typeface="+mn-ea"/>
                <a:cs typeface="Times New Roman" pitchFamily="18" charset="0"/>
              </a:rPr>
              <a:t>號函）</a:t>
            </a:r>
          </a:p>
        </p:txBody>
      </p:sp>
      <p:sp>
        <p:nvSpPr>
          <p:cNvPr id="60420" name="Rectangle 3"/>
          <p:cNvSpPr txBox="1">
            <a:spLocks noChangeArrowheads="1"/>
          </p:cNvSpPr>
          <p:nvPr/>
        </p:nvSpPr>
        <p:spPr bwMode="auto">
          <a:xfrm>
            <a:off x="468313" y="523875"/>
            <a:ext cx="3311525" cy="395288"/>
          </a:xfrm>
          <a:prstGeom prst="rect">
            <a:avLst/>
          </a:prstGeom>
          <a:noFill/>
          <a:ln w="9525">
            <a:noFill/>
            <a:miter lim="800000"/>
            <a:headEnd/>
            <a:tailEnd/>
          </a:ln>
        </p:spPr>
        <p:txBody>
          <a:bodyPr/>
          <a:lstStyle/>
          <a:p>
            <a:r>
              <a:rPr kumimoji="0" lang="zh-TW" altLang="en-US" sz="1800" b="1">
                <a:solidFill>
                  <a:srgbClr val="0070C0"/>
                </a:solidFill>
                <a:latin typeface="標楷體" pitchFamily="65" charset="-120"/>
                <a:ea typeface="標楷體" pitchFamily="65" charset="-120"/>
              </a:rPr>
              <a:t>五、近期稽核重點及興革措施</a:t>
            </a:r>
            <a:endParaRPr kumimoji="0" lang="en-US" altLang="zh-TW" sz="1800" b="1">
              <a:solidFill>
                <a:srgbClr val="0070C0"/>
              </a:solidFill>
              <a:latin typeface="標楷體" pitchFamily="65" charset="-120"/>
              <a:ea typeface="標楷體" pitchFamily="65" charset="-120"/>
            </a:endParaRPr>
          </a:p>
        </p:txBody>
      </p:sp>
      <p:pic>
        <p:nvPicPr>
          <p:cNvPr id="60421" name="圖片 10"/>
          <p:cNvPicPr>
            <a:picLocks noChangeAspect="1"/>
          </p:cNvPicPr>
          <p:nvPr/>
        </p:nvPicPr>
        <p:blipFill>
          <a:blip r:embed="rId2"/>
          <a:srcRect/>
          <a:stretch>
            <a:fillRect/>
          </a:stretch>
        </p:blipFill>
        <p:spPr bwMode="auto">
          <a:xfrm>
            <a:off x="0" y="6165850"/>
            <a:ext cx="9144000" cy="287338"/>
          </a:xfrm>
          <a:prstGeom prst="rect">
            <a:avLst/>
          </a:prstGeom>
          <a:noFill/>
          <a:ln w="9525">
            <a:noFill/>
            <a:miter lim="800000"/>
            <a:headEnd/>
            <a:tailEnd/>
          </a:ln>
        </p:spPr>
      </p:pic>
      <p:sp>
        <p:nvSpPr>
          <p:cNvPr id="8" name="Text Box 68"/>
          <p:cNvSpPr txBox="1">
            <a:spLocks noChangeArrowheads="1"/>
          </p:cNvSpPr>
          <p:nvPr/>
        </p:nvSpPr>
        <p:spPr bwMode="auto">
          <a:xfrm>
            <a:off x="8413057" y="502170"/>
            <a:ext cx="595035" cy="338554"/>
          </a:xfrm>
          <a:prstGeom prst="rect">
            <a:avLst/>
          </a:prstGeom>
          <a:noFill/>
          <a:ln w="9525">
            <a:noFill/>
            <a:miter lim="800000"/>
            <a:headEnd/>
            <a:tailEnd/>
          </a:ln>
        </p:spPr>
        <p:txBody>
          <a:bodyPr wrap="none">
            <a:spAutoFit/>
          </a:bodyPr>
          <a:lstStyle/>
          <a:p>
            <a:r>
              <a:rPr lang="en-US" altLang="zh-TW" sz="1600" dirty="0" smtClean="0">
                <a:latin typeface="Arial" charset="0"/>
              </a:rPr>
              <a:t>25</a:t>
            </a:r>
            <a:r>
              <a:rPr lang="en-US" altLang="zh-TW" sz="1600" dirty="0" smtClean="0">
                <a:latin typeface="Arial" charset="0"/>
              </a:rPr>
              <a:t>-8</a:t>
            </a:r>
            <a:endParaRPr lang="en-US" altLang="zh-TW" sz="1600" dirty="0">
              <a:latin typeface="Arial" charset="0"/>
            </a:endParaRP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3" name="Rectangle 4"/>
          <p:cNvSpPr>
            <a:spLocks noGrp="1" noChangeArrowheads="1"/>
          </p:cNvSpPr>
          <p:nvPr>
            <p:ph idx="1"/>
          </p:nvPr>
        </p:nvSpPr>
        <p:spPr>
          <a:xfrm>
            <a:off x="728189" y="1052736"/>
            <a:ext cx="7777162" cy="2305050"/>
          </a:xfrm>
          <a:ln>
            <a:solidFill>
              <a:srgbClr val="FF0000"/>
            </a:solidFill>
          </a:ln>
        </p:spPr>
        <p:txBody>
          <a:bodyPr/>
          <a:lstStyle/>
          <a:p>
            <a:pPr eaLnBrk="1" hangingPunct="1">
              <a:spcBef>
                <a:spcPts val="600"/>
              </a:spcBef>
              <a:buClr>
                <a:schemeClr val="tx1"/>
              </a:buClr>
              <a:buFont typeface="Wingdings" pitchFamily="2" charset="2"/>
              <a:buChar char="Ø"/>
              <a:defRPr/>
            </a:pPr>
            <a:r>
              <a:rPr lang="zh-TW" altLang="en-US" sz="2000" b="1" dirty="0" smtClean="0">
                <a:solidFill>
                  <a:srgbClr val="660033"/>
                </a:solidFill>
              </a:rPr>
              <a:t>加強巨額工程採購案件營造保險執行情形</a:t>
            </a:r>
            <a:r>
              <a:rPr lang="en-US" altLang="zh-TW" sz="2000" b="1" dirty="0" smtClean="0">
                <a:solidFill>
                  <a:srgbClr val="660033"/>
                </a:solidFill>
              </a:rPr>
              <a:t>:</a:t>
            </a:r>
            <a:endParaRPr lang="zh-TW" altLang="en-US" sz="2000" b="1" dirty="0" smtClean="0">
              <a:latin typeface="Times New Roman" pitchFamily="18" charset="0"/>
              <a:cs typeface="Times New Roman" pitchFamily="18" charset="0"/>
            </a:endParaRPr>
          </a:p>
          <a:p>
            <a:pPr lvl="1" eaLnBrk="1" hangingPunct="1">
              <a:spcBef>
                <a:spcPts val="600"/>
              </a:spcBef>
              <a:buClr>
                <a:schemeClr val="tx1"/>
              </a:buClr>
              <a:defRPr/>
            </a:pPr>
            <a:r>
              <a:rPr lang="zh-TW" altLang="en-US" sz="2000" b="1" dirty="0" smtClean="0">
                <a:solidFill>
                  <a:srgbClr val="0000FF"/>
                </a:solidFill>
              </a:rPr>
              <a:t>保險期間未涵蓋工程開工至驗收期間。</a:t>
            </a:r>
          </a:p>
          <a:p>
            <a:pPr lvl="1" eaLnBrk="1" hangingPunct="1">
              <a:spcBef>
                <a:spcPts val="600"/>
              </a:spcBef>
              <a:buClr>
                <a:schemeClr val="tx1"/>
              </a:buClr>
              <a:defRPr/>
            </a:pPr>
            <a:r>
              <a:rPr lang="zh-TW" altLang="en-US" sz="2000" b="1" dirty="0" smtClean="0">
                <a:solidFill>
                  <a:srgbClr val="0000FF"/>
                </a:solidFill>
              </a:rPr>
              <a:t>開工後再補辦保險。</a:t>
            </a:r>
          </a:p>
          <a:p>
            <a:pPr lvl="1" eaLnBrk="1" hangingPunct="1">
              <a:spcBef>
                <a:spcPts val="600"/>
              </a:spcBef>
              <a:buClr>
                <a:schemeClr val="tx1"/>
              </a:buClr>
              <a:defRPr/>
            </a:pPr>
            <a:r>
              <a:rPr lang="zh-TW" altLang="en-US" sz="2000" b="1" dirty="0" smtClean="0">
                <a:solidFill>
                  <a:srgbClr val="0000FF"/>
                </a:solidFill>
              </a:rPr>
              <a:t>承商投保金額未符契約規定。</a:t>
            </a:r>
          </a:p>
          <a:p>
            <a:pPr lvl="1" eaLnBrk="1" hangingPunct="1">
              <a:spcBef>
                <a:spcPts val="600"/>
              </a:spcBef>
              <a:buClr>
                <a:schemeClr val="tx1"/>
              </a:buClr>
              <a:defRPr/>
            </a:pPr>
            <a:r>
              <a:rPr lang="zh-TW" altLang="en-US" sz="2000" b="1" dirty="0" smtClean="0">
                <a:solidFill>
                  <a:srgbClr val="0000FF"/>
                </a:solidFill>
              </a:rPr>
              <a:t>承商實際投保金額及自負額未符契約規定。</a:t>
            </a:r>
            <a:endParaRPr lang="en-US" altLang="zh-TW" sz="2000" b="1" dirty="0" smtClean="0">
              <a:solidFill>
                <a:srgbClr val="0000FF"/>
              </a:solidFill>
            </a:endParaRPr>
          </a:p>
          <a:p>
            <a:pPr marL="0" lvl="1" indent="0" algn="r" eaLnBrk="1" hangingPunct="1">
              <a:spcBef>
                <a:spcPts val="600"/>
              </a:spcBef>
              <a:buClr>
                <a:schemeClr val="tx1"/>
              </a:buClr>
              <a:buSzPct val="95000"/>
              <a:buNone/>
              <a:defRPr/>
            </a:pPr>
            <a:r>
              <a:rPr lang="zh-TW" altLang="en-US" sz="1600" dirty="0" smtClean="0">
                <a:latin typeface="Times New Roman" pitchFamily="18" charset="0"/>
                <a:cs typeface="Times New Roman" pitchFamily="18" charset="0"/>
              </a:rPr>
              <a:t>（</a:t>
            </a:r>
            <a:r>
              <a:rPr lang="en-US" altLang="zh-TW" sz="1600" dirty="0">
                <a:latin typeface="Times New Roman" pitchFamily="18" charset="0"/>
                <a:cs typeface="Times New Roman" pitchFamily="18" charset="0"/>
              </a:rPr>
              <a:t>98.08.17</a:t>
            </a:r>
            <a:r>
              <a:rPr lang="zh-TW" altLang="en-US" sz="1600" dirty="0">
                <a:latin typeface="Times New Roman" pitchFamily="18" charset="0"/>
                <a:cs typeface="Times New Roman" pitchFamily="18" charset="0"/>
              </a:rPr>
              <a:t>工程稽字第</a:t>
            </a:r>
            <a:r>
              <a:rPr lang="en-US" altLang="zh-TW" sz="1600" dirty="0">
                <a:latin typeface="Times New Roman" pitchFamily="18" charset="0"/>
                <a:cs typeface="Times New Roman" pitchFamily="18" charset="0"/>
              </a:rPr>
              <a:t>09800364960</a:t>
            </a:r>
            <a:r>
              <a:rPr lang="zh-TW" altLang="en-US" sz="1600" dirty="0">
                <a:latin typeface="Times New Roman" pitchFamily="18" charset="0"/>
                <a:cs typeface="Times New Roman" pitchFamily="18" charset="0"/>
              </a:rPr>
              <a:t>號函）</a:t>
            </a:r>
            <a:endParaRPr lang="zh-TW" altLang="en-US" sz="1600" dirty="0">
              <a:latin typeface="Times New Roman" pitchFamily="18" charset="0"/>
              <a:cs typeface="Times New Roman" pitchFamily="18" charset="0"/>
            </a:endParaRPr>
          </a:p>
        </p:txBody>
      </p:sp>
      <p:sp>
        <p:nvSpPr>
          <p:cNvPr id="9" name="投影片編號版面配置區 5"/>
          <p:cNvSpPr>
            <a:spLocks noGrp="1"/>
          </p:cNvSpPr>
          <p:nvPr>
            <p:ph type="sldNum" sz="quarter" idx="12"/>
          </p:nvPr>
        </p:nvSpPr>
        <p:spPr/>
        <p:txBody>
          <a:bodyPr/>
          <a:lstStyle/>
          <a:p>
            <a:pPr>
              <a:defRPr/>
            </a:pPr>
            <a:fld id="{E09EC75F-9472-4C3C-B0A6-6163E6ADF6D0}" type="slidenum">
              <a:rPr lang="en-US" altLang="zh-TW"/>
              <a:pPr>
                <a:defRPr/>
              </a:pPr>
              <a:t>26</a:t>
            </a:fld>
            <a:endParaRPr lang="en-US" altLang="zh-TW"/>
          </a:p>
        </p:txBody>
      </p:sp>
      <p:sp>
        <p:nvSpPr>
          <p:cNvPr id="10" name="Rectangle 4"/>
          <p:cNvSpPr txBox="1">
            <a:spLocks noChangeArrowheads="1"/>
          </p:cNvSpPr>
          <p:nvPr/>
        </p:nvSpPr>
        <p:spPr bwMode="auto">
          <a:xfrm>
            <a:off x="722313" y="3460972"/>
            <a:ext cx="7777162" cy="2704877"/>
          </a:xfrm>
          <a:prstGeom prst="rect">
            <a:avLst/>
          </a:prstGeom>
          <a:noFill/>
          <a:ln>
            <a:solidFill>
              <a:srgbClr val="FF0000"/>
            </a:solidFill>
          </a:ln>
          <a:extLst/>
        </p:spPr>
        <p:txBody>
          <a:bodyPr/>
          <a:lstStyle>
            <a:lvl1pPr marL="273050" indent="-273050" algn="l" rtl="0" eaLnBrk="0" fontAlgn="base" hangingPunct="0">
              <a:spcBef>
                <a:spcPct val="20000"/>
              </a:spcBef>
              <a:spcAft>
                <a:spcPct val="0"/>
              </a:spcAft>
              <a:buClr>
                <a:srgbClr val="0BD0D9"/>
              </a:buClr>
              <a:buSzPct val="95000"/>
              <a:buFont typeface="Wingdings 2" pitchFamily="18" charset="2"/>
              <a:buChar char=""/>
              <a:defRPr sz="2600" kern="1200">
                <a:solidFill>
                  <a:schemeClr val="tx1"/>
                </a:solidFill>
                <a:latin typeface="+mn-lt"/>
                <a:ea typeface="+mn-ea"/>
                <a:cs typeface="+mn-cs"/>
              </a:defRPr>
            </a:lvl1pPr>
            <a:lvl2pPr marL="639763" indent="-246063" algn="l" rtl="0" eaLnBrk="0" fontAlgn="base" hangingPunct="0">
              <a:spcBef>
                <a:spcPct val="20000"/>
              </a:spcBef>
              <a:spcAft>
                <a:spcPct val="0"/>
              </a:spcAft>
              <a:buClr>
                <a:schemeClr val="accent1"/>
              </a:buClr>
              <a:buSzPct val="85000"/>
              <a:buFont typeface="Wingdings 2" pitchFamily="18" charset="2"/>
              <a:buChar char=""/>
              <a:defRPr sz="2400" kern="1200">
                <a:solidFill>
                  <a:schemeClr val="tx1"/>
                </a:solidFill>
                <a:latin typeface="+mn-lt"/>
                <a:ea typeface="+mn-ea"/>
                <a:cs typeface="+mn-cs"/>
              </a:defRPr>
            </a:lvl2pPr>
            <a:lvl3pPr marL="914400" indent="-246063" algn="l" rtl="0" eaLnBrk="0" fontAlgn="base" hangingPunct="0">
              <a:spcBef>
                <a:spcPct val="20000"/>
              </a:spcBef>
              <a:spcAft>
                <a:spcPct val="0"/>
              </a:spcAft>
              <a:buClr>
                <a:schemeClr val="accent2"/>
              </a:buClr>
              <a:buSzPct val="70000"/>
              <a:buFont typeface="Wingdings 2" pitchFamily="18" charset="2"/>
              <a:buChar char=""/>
              <a:defRPr sz="2100" kern="1200">
                <a:solidFill>
                  <a:schemeClr val="tx1"/>
                </a:solidFill>
                <a:latin typeface="+mn-lt"/>
                <a:ea typeface="+mn-ea"/>
                <a:cs typeface="+mn-cs"/>
              </a:defRPr>
            </a:lvl3pPr>
            <a:lvl4pPr marL="1187450" indent="-209550" algn="l" rtl="0" eaLnBrk="0" fontAlgn="base" hangingPunct="0">
              <a:spcBef>
                <a:spcPct val="20000"/>
              </a:spcBef>
              <a:spcAft>
                <a:spcPct val="0"/>
              </a:spcAft>
              <a:buClr>
                <a:srgbClr val="0BD0D9"/>
              </a:buClr>
              <a:buSzPct val="65000"/>
              <a:buFont typeface="Wingdings 2" pitchFamily="18" charset="2"/>
              <a:buChar char=""/>
              <a:defRPr sz="2000" kern="1200">
                <a:solidFill>
                  <a:schemeClr val="tx1"/>
                </a:solidFill>
                <a:latin typeface="+mn-lt"/>
                <a:ea typeface="+mn-ea"/>
                <a:cs typeface="+mn-cs"/>
              </a:defRPr>
            </a:lvl4pPr>
            <a:lvl5pPr marL="1462088" indent="-209550" algn="l" rtl="0" eaLnBrk="0" fontAlgn="base" hangingPunct="0">
              <a:spcBef>
                <a:spcPct val="20000"/>
              </a:spcBef>
              <a:spcAft>
                <a:spcPct val="0"/>
              </a:spcAft>
              <a:buClr>
                <a:srgbClr val="10CF9B"/>
              </a:buClr>
              <a:buSzPct val="65000"/>
              <a:buFont typeface="Wingdings 2" pitchFamily="18" charset="2"/>
              <a:buChar char=""/>
              <a:defRPr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a:lstStyle>
          <a:p>
            <a:pPr eaLnBrk="1" hangingPunct="1">
              <a:spcBef>
                <a:spcPts val="600"/>
              </a:spcBef>
              <a:buClr>
                <a:schemeClr val="tx1"/>
              </a:buClr>
              <a:buFont typeface="Wingdings" pitchFamily="2" charset="2"/>
              <a:buChar char="Ø"/>
              <a:defRPr/>
            </a:pPr>
            <a:r>
              <a:rPr kumimoji="0" lang="zh-TW" altLang="en-US" sz="2000" b="1" dirty="0" smtClean="0">
                <a:solidFill>
                  <a:srgbClr val="660033"/>
                </a:solidFill>
                <a:latin typeface="Times New Roman" pitchFamily="18" charset="0"/>
                <a:cs typeface="Times New Roman" pitchFamily="18" charset="0"/>
              </a:rPr>
              <a:t>加強工程採購辦理擴充或追加之情形</a:t>
            </a:r>
            <a:r>
              <a:rPr kumimoji="0" lang="en-US" altLang="zh-TW" sz="2000" b="1" dirty="0" smtClean="0">
                <a:solidFill>
                  <a:srgbClr val="660033"/>
                </a:solidFill>
                <a:latin typeface="Times New Roman" pitchFamily="18" charset="0"/>
                <a:cs typeface="Times New Roman" pitchFamily="18" charset="0"/>
              </a:rPr>
              <a:t>: </a:t>
            </a:r>
          </a:p>
          <a:p>
            <a:pPr marL="0" indent="0" algn="r" eaLnBrk="1" hangingPunct="1">
              <a:spcBef>
                <a:spcPts val="600"/>
              </a:spcBef>
              <a:buClr>
                <a:schemeClr val="tx1"/>
              </a:buClr>
              <a:buFont typeface="Wingdings 2" pitchFamily="18" charset="2"/>
              <a:buNone/>
              <a:defRPr/>
            </a:pPr>
            <a:r>
              <a:rPr kumimoji="0" lang="zh-TW" altLang="en-US" sz="1600" dirty="0" smtClean="0">
                <a:latin typeface="Times New Roman" pitchFamily="18" charset="0"/>
                <a:cs typeface="Times New Roman" pitchFamily="18" charset="0"/>
              </a:rPr>
              <a:t>（</a:t>
            </a:r>
            <a:r>
              <a:rPr kumimoji="0" lang="en-US" altLang="zh-TW" sz="1600" dirty="0" smtClean="0">
                <a:latin typeface="Times New Roman" pitchFamily="18" charset="0"/>
                <a:cs typeface="Times New Roman" pitchFamily="18" charset="0"/>
              </a:rPr>
              <a:t>98.08.19</a:t>
            </a:r>
            <a:r>
              <a:rPr kumimoji="0" lang="zh-TW" altLang="en-US" sz="1600" dirty="0" smtClean="0">
                <a:latin typeface="Times New Roman" pitchFamily="18" charset="0"/>
                <a:cs typeface="Times New Roman" pitchFamily="18" charset="0"/>
              </a:rPr>
              <a:t>工程稽字第</a:t>
            </a:r>
            <a:r>
              <a:rPr kumimoji="0" lang="en-US" altLang="zh-TW" sz="1600" dirty="0" smtClean="0">
                <a:latin typeface="Times New Roman" pitchFamily="18" charset="0"/>
                <a:cs typeface="Times New Roman" pitchFamily="18" charset="0"/>
              </a:rPr>
              <a:t>09800369680</a:t>
            </a:r>
            <a:r>
              <a:rPr kumimoji="0" lang="zh-TW" altLang="en-US" sz="1600" dirty="0" smtClean="0">
                <a:latin typeface="Times New Roman" pitchFamily="18" charset="0"/>
                <a:cs typeface="Times New Roman" pitchFamily="18" charset="0"/>
              </a:rPr>
              <a:t>號函）</a:t>
            </a:r>
          </a:p>
          <a:p>
            <a:pPr lvl="1" eaLnBrk="1" hangingPunct="1">
              <a:spcBef>
                <a:spcPts val="600"/>
              </a:spcBef>
              <a:buClr>
                <a:schemeClr val="tx1"/>
              </a:buClr>
              <a:defRPr/>
            </a:pPr>
            <a:r>
              <a:rPr kumimoji="0" lang="zh-TW" altLang="en-US" sz="2000" b="1" dirty="0" smtClean="0">
                <a:solidFill>
                  <a:srgbClr val="0000FF"/>
                </a:solidFill>
                <a:latin typeface="Times New Roman" pitchFamily="18" charset="0"/>
                <a:cs typeface="Times New Roman" pitchFamily="18" charset="0"/>
              </a:rPr>
              <a:t>變更設計頻繁、不當。</a:t>
            </a:r>
          </a:p>
          <a:p>
            <a:pPr lvl="1" eaLnBrk="1" hangingPunct="1">
              <a:spcBef>
                <a:spcPts val="600"/>
              </a:spcBef>
              <a:buClr>
                <a:schemeClr val="tx1"/>
              </a:buClr>
              <a:defRPr/>
            </a:pPr>
            <a:r>
              <a:rPr kumimoji="0" lang="zh-TW" altLang="en-US" sz="2000" b="1" u="sng" dirty="0" smtClean="0">
                <a:solidFill>
                  <a:srgbClr val="CC00FF"/>
                </a:solidFill>
                <a:latin typeface="Times New Roman" pitchFamily="18" charset="0"/>
                <a:cs typeface="Times New Roman" pitchFamily="18" charset="0"/>
              </a:rPr>
              <a:t>未檢討契約變更原因或檢討規劃設計單位責任</a:t>
            </a:r>
            <a:r>
              <a:rPr kumimoji="0" lang="en-US" altLang="zh-TW" sz="2000" b="1" dirty="0" smtClean="0">
                <a:solidFill>
                  <a:srgbClr val="0000FF"/>
                </a:solidFill>
                <a:latin typeface="Times New Roman" pitchFamily="18" charset="0"/>
                <a:cs typeface="Times New Roman" pitchFamily="18" charset="0"/>
              </a:rPr>
              <a:t>(</a:t>
            </a:r>
            <a:r>
              <a:rPr kumimoji="0" lang="zh-TW" altLang="en-US" sz="2000" b="1" dirty="0" smtClean="0">
                <a:solidFill>
                  <a:srgbClr val="0000FF"/>
                </a:solidFill>
                <a:latin typeface="Times New Roman" pitchFamily="18" charset="0"/>
                <a:cs typeface="Times New Roman" pitchFamily="18" charset="0"/>
              </a:rPr>
              <a:t>工程數量計算錯誤</a:t>
            </a:r>
            <a:r>
              <a:rPr kumimoji="0" lang="en-US" altLang="zh-TW" sz="2000" b="1" dirty="0" smtClean="0">
                <a:solidFill>
                  <a:srgbClr val="0000FF"/>
                </a:solidFill>
                <a:latin typeface="Times New Roman" pitchFamily="18" charset="0"/>
                <a:cs typeface="Times New Roman" pitchFamily="18" charset="0"/>
              </a:rPr>
              <a:t>?</a:t>
            </a:r>
            <a:r>
              <a:rPr kumimoji="0" lang="zh-TW" altLang="en-US" sz="2000" b="1" dirty="0" smtClean="0">
                <a:solidFill>
                  <a:srgbClr val="0000FF"/>
                </a:solidFill>
                <a:latin typeface="Times New Roman" pitchFamily="18" charset="0"/>
                <a:cs typeface="Times New Roman" pitchFamily="18" charset="0"/>
              </a:rPr>
              <a:t>規劃設計未盡周延</a:t>
            </a:r>
            <a:r>
              <a:rPr kumimoji="0" lang="en-US" altLang="zh-TW" sz="2000" b="1" dirty="0" smtClean="0">
                <a:solidFill>
                  <a:srgbClr val="0000FF"/>
                </a:solidFill>
                <a:latin typeface="Times New Roman" pitchFamily="18" charset="0"/>
                <a:cs typeface="Times New Roman" pitchFamily="18" charset="0"/>
              </a:rPr>
              <a:t>? ) </a:t>
            </a:r>
            <a:r>
              <a:rPr kumimoji="0" lang="zh-TW" altLang="en-US" sz="2000" b="1" dirty="0" smtClean="0">
                <a:solidFill>
                  <a:srgbClr val="0000FF"/>
                </a:solidFill>
                <a:latin typeface="Times New Roman" pitchFamily="18" charset="0"/>
                <a:cs typeface="Times New Roman" pitchFamily="18" charset="0"/>
              </a:rPr>
              <a:t>。</a:t>
            </a:r>
          </a:p>
          <a:p>
            <a:pPr lvl="1" eaLnBrk="1" hangingPunct="1">
              <a:spcBef>
                <a:spcPts val="600"/>
              </a:spcBef>
              <a:buClr>
                <a:schemeClr val="tx1"/>
              </a:buClr>
              <a:defRPr/>
            </a:pPr>
            <a:r>
              <a:rPr kumimoji="0" lang="zh-TW" altLang="en-US" sz="2000" b="1" dirty="0" smtClean="0">
                <a:solidFill>
                  <a:srgbClr val="0000FF"/>
                </a:solidFill>
                <a:latin typeface="Times New Roman" pitchFamily="18" charset="0"/>
                <a:cs typeface="Times New Roman" pitchFamily="18" charset="0"/>
              </a:rPr>
              <a:t>契約變更結果未於決標公告充分揭露。</a:t>
            </a:r>
          </a:p>
          <a:p>
            <a:pPr lvl="1" eaLnBrk="1" hangingPunct="1">
              <a:spcBef>
                <a:spcPts val="600"/>
              </a:spcBef>
              <a:buClr>
                <a:schemeClr val="tx1"/>
              </a:buClr>
              <a:defRPr/>
            </a:pPr>
            <a:r>
              <a:rPr kumimoji="0" lang="zh-TW" altLang="en-US" sz="2000" b="1" dirty="0" smtClean="0">
                <a:solidFill>
                  <a:srgbClr val="0000FF"/>
                </a:solidFill>
                <a:latin typeface="Times New Roman" pitchFamily="18" charset="0"/>
                <a:cs typeface="Times New Roman" pitchFamily="18" charset="0"/>
              </a:rPr>
              <a:t>契約變更金額計算錯誤</a:t>
            </a:r>
            <a:r>
              <a:rPr kumimoji="0" lang="en-US" altLang="zh-TW" sz="2000" b="1" dirty="0" smtClean="0">
                <a:solidFill>
                  <a:srgbClr val="0000FF"/>
                </a:solidFill>
                <a:latin typeface="Times New Roman" pitchFamily="18" charset="0"/>
                <a:cs typeface="Times New Roman" pitchFamily="18" charset="0"/>
              </a:rPr>
              <a:t>(</a:t>
            </a:r>
            <a:r>
              <a:rPr kumimoji="0" lang="zh-TW" altLang="en-US" sz="2000" b="1" dirty="0" smtClean="0">
                <a:solidFill>
                  <a:srgbClr val="0000FF"/>
                </a:solidFill>
                <a:latin typeface="Times New Roman" pitchFamily="18" charset="0"/>
                <a:cs typeface="Times New Roman" pitchFamily="18" charset="0"/>
              </a:rPr>
              <a:t>如</a:t>
            </a:r>
            <a:r>
              <a:rPr kumimoji="0" lang="en-US" altLang="zh-TW" sz="2000" b="1" dirty="0" smtClean="0">
                <a:solidFill>
                  <a:srgbClr val="0000FF"/>
                </a:solidFill>
                <a:latin typeface="Times New Roman" pitchFamily="18" charset="0"/>
                <a:cs typeface="Times New Roman" pitchFamily="18" charset="0"/>
              </a:rPr>
              <a:t>:</a:t>
            </a:r>
            <a:r>
              <a:rPr kumimoji="0" lang="zh-TW" altLang="en-US" sz="2000" b="1" dirty="0" smtClean="0">
                <a:solidFill>
                  <a:srgbClr val="0000FF"/>
                </a:solidFill>
                <a:latin typeface="Times New Roman" pitchFamily="18" charset="0"/>
                <a:cs typeface="Times New Roman" pitchFamily="18" charset="0"/>
              </a:rPr>
              <a:t>僅列加帳金額、未列減帳金額</a:t>
            </a:r>
            <a:r>
              <a:rPr kumimoji="0" lang="en-US" altLang="zh-TW" sz="2000" b="1" dirty="0" smtClean="0">
                <a:solidFill>
                  <a:srgbClr val="0000FF"/>
                </a:solidFill>
                <a:latin typeface="Times New Roman" pitchFamily="18" charset="0"/>
                <a:cs typeface="Times New Roman" pitchFamily="18" charset="0"/>
              </a:rPr>
              <a:t>)</a:t>
            </a:r>
          </a:p>
          <a:p>
            <a:pPr lvl="1" eaLnBrk="1" hangingPunct="1">
              <a:spcBef>
                <a:spcPts val="600"/>
              </a:spcBef>
              <a:buClr>
                <a:schemeClr val="tx1"/>
              </a:buClr>
              <a:defRPr/>
            </a:pPr>
            <a:endParaRPr kumimoji="0" lang="en-US" altLang="zh-TW" sz="2000" b="1" dirty="0" smtClean="0">
              <a:solidFill>
                <a:srgbClr val="660033"/>
              </a:solidFill>
              <a:latin typeface="Times New Roman" pitchFamily="18" charset="0"/>
              <a:cs typeface="Times New Roman" pitchFamily="18" charset="0"/>
            </a:endParaRPr>
          </a:p>
        </p:txBody>
      </p:sp>
      <p:sp>
        <p:nvSpPr>
          <p:cNvPr id="61444" name="Rectangle 3"/>
          <p:cNvSpPr txBox="1">
            <a:spLocks noChangeArrowheads="1"/>
          </p:cNvSpPr>
          <p:nvPr/>
        </p:nvSpPr>
        <p:spPr bwMode="auto">
          <a:xfrm>
            <a:off x="468313" y="530225"/>
            <a:ext cx="3311525" cy="396875"/>
          </a:xfrm>
          <a:prstGeom prst="rect">
            <a:avLst/>
          </a:prstGeom>
          <a:noFill/>
          <a:ln w="9525">
            <a:noFill/>
            <a:miter lim="800000"/>
            <a:headEnd/>
            <a:tailEnd/>
          </a:ln>
        </p:spPr>
        <p:txBody>
          <a:bodyPr/>
          <a:lstStyle/>
          <a:p>
            <a:r>
              <a:rPr kumimoji="0" lang="zh-TW" altLang="en-US" sz="1800" b="1">
                <a:solidFill>
                  <a:srgbClr val="0070C0"/>
                </a:solidFill>
                <a:latin typeface="標楷體" pitchFamily="65" charset="-120"/>
                <a:ea typeface="標楷體" pitchFamily="65" charset="-120"/>
              </a:rPr>
              <a:t>五、近期稽核重點及興革措施</a:t>
            </a:r>
            <a:endParaRPr kumimoji="0" lang="en-US" altLang="zh-TW" sz="1800" b="1">
              <a:solidFill>
                <a:srgbClr val="0070C0"/>
              </a:solidFill>
              <a:latin typeface="標楷體" pitchFamily="65" charset="-120"/>
              <a:ea typeface="標楷體" pitchFamily="65" charset="-120"/>
            </a:endParaRPr>
          </a:p>
        </p:txBody>
      </p:sp>
      <p:pic>
        <p:nvPicPr>
          <p:cNvPr id="61445" name="圖片 11"/>
          <p:cNvPicPr>
            <a:picLocks noChangeAspect="1"/>
          </p:cNvPicPr>
          <p:nvPr/>
        </p:nvPicPr>
        <p:blipFill>
          <a:blip r:embed="rId2"/>
          <a:srcRect/>
          <a:stretch>
            <a:fillRect/>
          </a:stretch>
        </p:blipFill>
        <p:spPr bwMode="auto">
          <a:xfrm>
            <a:off x="0" y="6352854"/>
            <a:ext cx="9144000" cy="287338"/>
          </a:xfrm>
          <a:prstGeom prst="rect">
            <a:avLst/>
          </a:prstGeom>
          <a:noFill/>
          <a:ln w="9525">
            <a:noFill/>
            <a:miter lim="800000"/>
            <a:headEnd/>
            <a:tailEnd/>
          </a:ln>
        </p:spPr>
      </p:pic>
      <p:sp>
        <p:nvSpPr>
          <p:cNvPr id="8" name="Text Box 68"/>
          <p:cNvSpPr txBox="1">
            <a:spLocks noChangeArrowheads="1"/>
          </p:cNvSpPr>
          <p:nvPr/>
        </p:nvSpPr>
        <p:spPr bwMode="auto">
          <a:xfrm>
            <a:off x="8413057" y="502170"/>
            <a:ext cx="595035" cy="338554"/>
          </a:xfrm>
          <a:prstGeom prst="rect">
            <a:avLst/>
          </a:prstGeom>
          <a:noFill/>
          <a:ln w="9525">
            <a:noFill/>
            <a:miter lim="800000"/>
            <a:headEnd/>
            <a:tailEnd/>
          </a:ln>
        </p:spPr>
        <p:txBody>
          <a:bodyPr wrap="none">
            <a:spAutoFit/>
          </a:bodyPr>
          <a:lstStyle/>
          <a:p>
            <a:r>
              <a:rPr lang="en-US" altLang="zh-TW" sz="1600" dirty="0" smtClean="0">
                <a:latin typeface="Arial" charset="0"/>
              </a:rPr>
              <a:t>25</a:t>
            </a:r>
            <a:r>
              <a:rPr lang="en-US" altLang="zh-TW" sz="1600" dirty="0" smtClean="0">
                <a:latin typeface="Arial" charset="0"/>
              </a:rPr>
              <a:t>-9</a:t>
            </a:r>
            <a:endParaRPr lang="en-US" altLang="zh-TW" sz="1600" dirty="0">
              <a:latin typeface="Arial" charset="0"/>
            </a:endParaRP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1" name="Rectangle 4"/>
          <p:cNvSpPr>
            <a:spLocks noGrp="1" noChangeArrowheads="1"/>
          </p:cNvSpPr>
          <p:nvPr>
            <p:ph idx="1"/>
          </p:nvPr>
        </p:nvSpPr>
        <p:spPr>
          <a:xfrm>
            <a:off x="899592" y="1484784"/>
            <a:ext cx="7315721" cy="4104456"/>
          </a:xfrm>
          <a:ln>
            <a:solidFill>
              <a:srgbClr val="FF0000"/>
            </a:solidFill>
          </a:ln>
        </p:spPr>
        <p:txBody>
          <a:bodyPr/>
          <a:lstStyle/>
          <a:p>
            <a:pPr eaLnBrk="1" hangingPunct="1">
              <a:spcBef>
                <a:spcPts val="600"/>
              </a:spcBef>
              <a:buClr>
                <a:prstClr val="black"/>
              </a:buClr>
              <a:buFont typeface="Wingdings" pitchFamily="2" charset="2"/>
              <a:buChar char="Ø"/>
              <a:defRPr/>
            </a:pPr>
            <a:r>
              <a:rPr lang="zh-TW" altLang="en-US" sz="2000" b="1" dirty="0">
                <a:solidFill>
                  <a:srgbClr val="660033"/>
                </a:solidFill>
                <a:latin typeface="Times New Roman" pitchFamily="18" charset="0"/>
                <a:cs typeface="Times New Roman" pitchFamily="18" charset="0"/>
              </a:rPr>
              <a:t>「異質採購最低標錯誤行為態樣」</a:t>
            </a:r>
            <a:r>
              <a:rPr lang="zh-TW" altLang="en-US" sz="2000" b="1" dirty="0">
                <a:solidFill>
                  <a:prstClr val="black"/>
                </a:solidFill>
                <a:latin typeface="Times New Roman" pitchFamily="18" charset="0"/>
                <a:cs typeface="Times New Roman" pitchFamily="18" charset="0"/>
              </a:rPr>
              <a:t> </a:t>
            </a:r>
            <a:endParaRPr lang="en-US" altLang="zh-TW" sz="2000" b="1" dirty="0">
              <a:solidFill>
                <a:prstClr val="black"/>
              </a:solidFill>
              <a:latin typeface="Times New Roman" pitchFamily="18" charset="0"/>
              <a:cs typeface="Times New Roman" pitchFamily="18" charset="0"/>
            </a:endParaRPr>
          </a:p>
          <a:p>
            <a:pPr marL="0" indent="0" algn="r" eaLnBrk="1" hangingPunct="1">
              <a:spcBef>
                <a:spcPts val="600"/>
              </a:spcBef>
              <a:buClr>
                <a:prstClr val="black"/>
              </a:buClr>
              <a:buNone/>
              <a:defRPr/>
            </a:pPr>
            <a:r>
              <a:rPr lang="zh-TW" altLang="en-US" sz="1600" dirty="0">
                <a:latin typeface="Times New Roman" pitchFamily="18" charset="0"/>
                <a:cs typeface="Times New Roman" pitchFamily="18" charset="0"/>
              </a:rPr>
              <a:t>（</a:t>
            </a:r>
            <a:r>
              <a:rPr lang="en-US" altLang="zh-TW" sz="1600" dirty="0">
                <a:latin typeface="Times New Roman" pitchFamily="18" charset="0"/>
                <a:cs typeface="Times New Roman" pitchFamily="18" charset="0"/>
              </a:rPr>
              <a:t>99.2.22</a:t>
            </a:r>
            <a:r>
              <a:rPr lang="zh-TW" altLang="en-US" sz="1600" dirty="0">
                <a:latin typeface="Times New Roman" pitchFamily="18" charset="0"/>
                <a:cs typeface="Times New Roman" pitchFamily="18" charset="0"/>
              </a:rPr>
              <a:t>工程企字第</a:t>
            </a:r>
            <a:r>
              <a:rPr lang="en-US" altLang="zh-TW" sz="1600" dirty="0">
                <a:latin typeface="Times New Roman" pitchFamily="18" charset="0"/>
                <a:cs typeface="Times New Roman" pitchFamily="18" charset="0"/>
              </a:rPr>
              <a:t>09900068980</a:t>
            </a:r>
            <a:r>
              <a:rPr lang="zh-TW" altLang="en-US" sz="1600" dirty="0">
                <a:latin typeface="Times New Roman" pitchFamily="18" charset="0"/>
                <a:cs typeface="Times New Roman" pitchFamily="18" charset="0"/>
              </a:rPr>
              <a:t>號函）</a:t>
            </a:r>
          </a:p>
          <a:p>
            <a:pPr marL="0" indent="0" algn="r" eaLnBrk="1" hangingPunct="1">
              <a:spcBef>
                <a:spcPts val="600"/>
              </a:spcBef>
              <a:buClr>
                <a:prstClr val="black"/>
              </a:buClr>
              <a:buNone/>
              <a:defRPr/>
            </a:pPr>
            <a:endParaRPr lang="en-US" altLang="zh-TW" sz="1600" dirty="0"/>
          </a:p>
          <a:p>
            <a:pPr eaLnBrk="1" hangingPunct="1">
              <a:spcBef>
                <a:spcPts val="600"/>
              </a:spcBef>
              <a:buClr>
                <a:prstClr val="black"/>
              </a:buClr>
              <a:buFont typeface="Wingdings" pitchFamily="2" charset="2"/>
              <a:buChar char="Ø"/>
              <a:defRPr/>
            </a:pPr>
            <a:r>
              <a:rPr lang="zh-TW" altLang="en-US" sz="2000" b="1" dirty="0" smtClean="0"/>
              <a:t>加強補助型工程之設計監造工作及施工品質稽核。</a:t>
            </a:r>
            <a:endParaRPr lang="en-US" altLang="zh-TW" sz="2000" b="1" dirty="0" smtClean="0"/>
          </a:p>
          <a:p>
            <a:pPr marL="0" indent="0" algn="r" eaLnBrk="1" hangingPunct="1">
              <a:spcBef>
                <a:spcPts val="600"/>
              </a:spcBef>
              <a:buClr>
                <a:prstClr val="black"/>
              </a:buClr>
              <a:buFont typeface="Wingdings 2" pitchFamily="18" charset="2"/>
              <a:buNone/>
              <a:defRPr/>
            </a:pPr>
            <a:r>
              <a:rPr lang="zh-TW" altLang="en-US" sz="1600" dirty="0" smtClean="0">
                <a:latin typeface="Times New Roman" pitchFamily="18" charset="0"/>
                <a:cs typeface="Times New Roman" pitchFamily="18" charset="0"/>
              </a:rPr>
              <a:t> </a:t>
            </a:r>
            <a:r>
              <a:rPr lang="zh-TW" altLang="en-US" sz="1600" dirty="0">
                <a:solidFill>
                  <a:prstClr val="black"/>
                </a:solidFill>
                <a:latin typeface="Times New Roman" pitchFamily="18" charset="0"/>
                <a:cs typeface="Times New Roman" pitchFamily="18" charset="0"/>
              </a:rPr>
              <a:t>（</a:t>
            </a:r>
            <a:r>
              <a:rPr lang="en-US" altLang="zh-TW" sz="1600" dirty="0">
                <a:solidFill>
                  <a:prstClr val="black"/>
                </a:solidFill>
                <a:latin typeface="Times New Roman" pitchFamily="18" charset="0"/>
                <a:cs typeface="Times New Roman" pitchFamily="18" charset="0"/>
              </a:rPr>
              <a:t>99.2.24</a:t>
            </a:r>
            <a:r>
              <a:rPr lang="zh-TW" altLang="en-US" sz="1600" dirty="0">
                <a:solidFill>
                  <a:prstClr val="black"/>
                </a:solidFill>
                <a:latin typeface="Times New Roman" pitchFamily="18" charset="0"/>
                <a:cs typeface="Times New Roman" pitchFamily="18" charset="0"/>
              </a:rPr>
              <a:t>工程稽字第</a:t>
            </a:r>
            <a:r>
              <a:rPr lang="en-US" altLang="zh-TW" sz="1600" dirty="0">
                <a:solidFill>
                  <a:prstClr val="black"/>
                </a:solidFill>
                <a:latin typeface="Times New Roman" pitchFamily="18" charset="0"/>
                <a:cs typeface="Times New Roman" pitchFamily="18" charset="0"/>
              </a:rPr>
              <a:t>09900071660</a:t>
            </a:r>
            <a:r>
              <a:rPr lang="zh-TW" altLang="en-US" sz="1600" dirty="0">
                <a:solidFill>
                  <a:prstClr val="black"/>
                </a:solidFill>
                <a:latin typeface="Times New Roman" pitchFamily="18" charset="0"/>
                <a:cs typeface="Times New Roman" pitchFamily="18" charset="0"/>
              </a:rPr>
              <a:t>號函</a:t>
            </a:r>
            <a:r>
              <a:rPr lang="zh-TW" altLang="en-US" sz="1600" dirty="0" smtClean="0">
                <a:solidFill>
                  <a:prstClr val="black"/>
                </a:solidFill>
                <a:latin typeface="Times New Roman" pitchFamily="18" charset="0"/>
                <a:cs typeface="Times New Roman" pitchFamily="18" charset="0"/>
              </a:rPr>
              <a:t>）</a:t>
            </a:r>
            <a:endParaRPr lang="en-US" altLang="zh-TW" sz="1600" dirty="0" smtClean="0">
              <a:solidFill>
                <a:prstClr val="black"/>
              </a:solidFill>
              <a:latin typeface="Times New Roman" pitchFamily="18" charset="0"/>
              <a:cs typeface="Times New Roman" pitchFamily="18" charset="0"/>
            </a:endParaRPr>
          </a:p>
          <a:p>
            <a:pPr marL="0" indent="0" algn="r" eaLnBrk="1" hangingPunct="1">
              <a:spcBef>
                <a:spcPts val="600"/>
              </a:spcBef>
              <a:buClr>
                <a:prstClr val="black"/>
              </a:buClr>
              <a:buFont typeface="Wingdings 2" pitchFamily="18" charset="2"/>
              <a:buNone/>
              <a:defRPr/>
            </a:pPr>
            <a:endParaRPr lang="zh-TW" altLang="en-US" sz="1600" dirty="0">
              <a:solidFill>
                <a:prstClr val="black"/>
              </a:solidFill>
              <a:latin typeface="Times New Roman" pitchFamily="18" charset="0"/>
              <a:cs typeface="Times New Roman" pitchFamily="18" charset="0"/>
            </a:endParaRPr>
          </a:p>
          <a:p>
            <a:pPr eaLnBrk="1" hangingPunct="1">
              <a:spcBef>
                <a:spcPts val="600"/>
              </a:spcBef>
              <a:buClr>
                <a:schemeClr val="tx1"/>
              </a:buClr>
              <a:buFont typeface="Wingdings" pitchFamily="2" charset="2"/>
              <a:buChar char="Ø"/>
              <a:defRPr/>
            </a:pPr>
            <a:r>
              <a:rPr lang="zh-TW" altLang="en-US" sz="2000" b="1" dirty="0" smtClean="0"/>
              <a:t>原住民族地區未達公告金額採購案</a:t>
            </a:r>
            <a:r>
              <a:rPr lang="en-US" altLang="zh-TW" sz="2000" b="1" dirty="0" smtClean="0"/>
              <a:t>(</a:t>
            </a:r>
            <a:r>
              <a:rPr lang="zh-TW" altLang="en-US" sz="2000" b="1" u="sng" dirty="0" smtClean="0">
                <a:solidFill>
                  <a:srgbClr val="CC00FF"/>
                </a:solidFill>
              </a:rPr>
              <a:t>應優先決標予原住民廠商、優先決標辦理方式、廠商資格訂定等</a:t>
            </a:r>
            <a:r>
              <a:rPr lang="en-US" altLang="zh-TW" sz="2000" b="1" dirty="0" smtClean="0"/>
              <a:t>) </a:t>
            </a:r>
          </a:p>
          <a:p>
            <a:pPr marL="0" indent="0" algn="r" eaLnBrk="1" hangingPunct="1">
              <a:spcBef>
                <a:spcPts val="600"/>
              </a:spcBef>
              <a:buClr>
                <a:prstClr val="black"/>
              </a:buClr>
              <a:buNone/>
              <a:defRPr/>
            </a:pPr>
            <a:r>
              <a:rPr lang="zh-TW" altLang="en-US" sz="1600" dirty="0">
                <a:latin typeface="Times New Roman" pitchFamily="18" charset="0"/>
                <a:cs typeface="Times New Roman" pitchFamily="18" charset="0"/>
              </a:rPr>
              <a:t>（</a:t>
            </a:r>
            <a:r>
              <a:rPr lang="en-US" altLang="zh-TW" sz="1600" dirty="0">
                <a:latin typeface="Times New Roman" pitchFamily="18" charset="0"/>
                <a:cs typeface="Times New Roman" pitchFamily="18" charset="0"/>
              </a:rPr>
              <a:t>99.3.15</a:t>
            </a:r>
            <a:r>
              <a:rPr lang="zh-TW" altLang="en-US" sz="1600" dirty="0">
                <a:latin typeface="Times New Roman" pitchFamily="18" charset="0"/>
                <a:cs typeface="Times New Roman" pitchFamily="18" charset="0"/>
              </a:rPr>
              <a:t>工程稽字第</a:t>
            </a:r>
            <a:r>
              <a:rPr lang="en-US" altLang="zh-TW" sz="1600" dirty="0">
                <a:latin typeface="Times New Roman" pitchFamily="18" charset="0"/>
                <a:cs typeface="Times New Roman" pitchFamily="18" charset="0"/>
              </a:rPr>
              <a:t>09900086800</a:t>
            </a:r>
            <a:r>
              <a:rPr lang="zh-TW" altLang="en-US" sz="1600" dirty="0">
                <a:latin typeface="Times New Roman" pitchFamily="18" charset="0"/>
                <a:cs typeface="Times New Roman" pitchFamily="18" charset="0"/>
              </a:rPr>
              <a:t>號函）</a:t>
            </a:r>
            <a:endParaRPr lang="en-US" altLang="zh-TW" sz="1600" dirty="0">
              <a:latin typeface="Times New Roman" pitchFamily="18" charset="0"/>
              <a:cs typeface="Times New Roman" pitchFamily="18" charset="0"/>
            </a:endParaRPr>
          </a:p>
          <a:p>
            <a:pPr marL="0" indent="0" algn="r" eaLnBrk="1" hangingPunct="1">
              <a:spcBef>
                <a:spcPts val="600"/>
              </a:spcBef>
              <a:buClr>
                <a:schemeClr val="tx1"/>
              </a:buClr>
              <a:buFont typeface="Wingdings 2" pitchFamily="18" charset="2"/>
              <a:buNone/>
              <a:defRPr/>
            </a:pPr>
            <a:endParaRPr lang="zh-TW" altLang="en-US" sz="1800" b="1" dirty="0">
              <a:solidFill>
                <a:prstClr val="black"/>
              </a:solidFill>
              <a:latin typeface="Times New Roman" pitchFamily="18" charset="0"/>
              <a:cs typeface="Times New Roman" pitchFamily="18" charset="0"/>
            </a:endParaRPr>
          </a:p>
          <a:p>
            <a:pPr eaLnBrk="1" hangingPunct="1">
              <a:spcBef>
                <a:spcPts val="600"/>
              </a:spcBef>
              <a:buClr>
                <a:schemeClr val="tx1"/>
              </a:buClr>
              <a:buFont typeface="Wingdings" pitchFamily="2" charset="2"/>
              <a:buChar char="Ø"/>
              <a:defRPr/>
            </a:pPr>
            <a:r>
              <a:rPr lang="zh-TW" altLang="en-US" sz="2000" b="1" dirty="0" smtClean="0"/>
              <a:t>針對類案缺失重複發生或缺失情形嚴重之機關， 適度加強稽核頻率</a:t>
            </a:r>
          </a:p>
        </p:txBody>
      </p:sp>
      <p:sp>
        <p:nvSpPr>
          <p:cNvPr id="10" name="投影片編號版面配置區 5"/>
          <p:cNvSpPr>
            <a:spLocks noGrp="1"/>
          </p:cNvSpPr>
          <p:nvPr>
            <p:ph type="sldNum" sz="quarter" idx="12"/>
          </p:nvPr>
        </p:nvSpPr>
        <p:spPr/>
        <p:txBody>
          <a:bodyPr/>
          <a:lstStyle/>
          <a:p>
            <a:pPr>
              <a:defRPr/>
            </a:pPr>
            <a:fld id="{53C7B6F5-8ACD-4726-BCDB-B1463F9716ED}" type="slidenum">
              <a:rPr lang="en-US" altLang="zh-TW"/>
              <a:pPr>
                <a:defRPr/>
              </a:pPr>
              <a:t>27</a:t>
            </a:fld>
            <a:endParaRPr lang="en-US" altLang="zh-TW"/>
          </a:p>
        </p:txBody>
      </p:sp>
      <p:sp>
        <p:nvSpPr>
          <p:cNvPr id="62467" name="Rectangle 3"/>
          <p:cNvSpPr txBox="1">
            <a:spLocks noChangeArrowheads="1"/>
          </p:cNvSpPr>
          <p:nvPr/>
        </p:nvSpPr>
        <p:spPr bwMode="auto">
          <a:xfrm>
            <a:off x="760413" y="530225"/>
            <a:ext cx="3163887" cy="396875"/>
          </a:xfrm>
          <a:prstGeom prst="rect">
            <a:avLst/>
          </a:prstGeom>
          <a:noFill/>
          <a:ln w="9525">
            <a:noFill/>
            <a:miter lim="800000"/>
            <a:headEnd/>
            <a:tailEnd/>
          </a:ln>
        </p:spPr>
        <p:txBody>
          <a:bodyPr/>
          <a:lstStyle/>
          <a:p>
            <a:r>
              <a:rPr kumimoji="0" lang="zh-TW" altLang="en-US" sz="1800" b="1">
                <a:solidFill>
                  <a:srgbClr val="0070C0"/>
                </a:solidFill>
                <a:latin typeface="標楷體" pitchFamily="65" charset="-120"/>
                <a:ea typeface="標楷體" pitchFamily="65" charset="-120"/>
              </a:rPr>
              <a:t>五、近期稽核重點及興革措施</a:t>
            </a:r>
            <a:endParaRPr kumimoji="0" lang="en-US" altLang="zh-TW" sz="1800" b="1">
              <a:solidFill>
                <a:srgbClr val="0070C0"/>
              </a:solidFill>
              <a:latin typeface="標楷體" pitchFamily="65" charset="-120"/>
              <a:ea typeface="標楷體" pitchFamily="65" charset="-120"/>
            </a:endParaRPr>
          </a:p>
        </p:txBody>
      </p:sp>
      <p:pic>
        <p:nvPicPr>
          <p:cNvPr id="62468" name="圖片 10"/>
          <p:cNvPicPr>
            <a:picLocks noChangeAspect="1"/>
          </p:cNvPicPr>
          <p:nvPr/>
        </p:nvPicPr>
        <p:blipFill>
          <a:blip r:embed="rId2"/>
          <a:srcRect/>
          <a:stretch>
            <a:fillRect/>
          </a:stretch>
        </p:blipFill>
        <p:spPr bwMode="auto">
          <a:xfrm>
            <a:off x="0" y="6165850"/>
            <a:ext cx="9144000" cy="287338"/>
          </a:xfrm>
          <a:prstGeom prst="rect">
            <a:avLst/>
          </a:prstGeom>
          <a:noFill/>
          <a:ln w="9525">
            <a:noFill/>
            <a:miter lim="800000"/>
            <a:headEnd/>
            <a:tailEnd/>
          </a:ln>
        </p:spPr>
      </p:pic>
      <p:sp>
        <p:nvSpPr>
          <p:cNvPr id="7" name="Text Box 68"/>
          <p:cNvSpPr txBox="1">
            <a:spLocks noChangeArrowheads="1"/>
          </p:cNvSpPr>
          <p:nvPr/>
        </p:nvSpPr>
        <p:spPr bwMode="auto">
          <a:xfrm>
            <a:off x="8413057" y="502170"/>
            <a:ext cx="708848" cy="338554"/>
          </a:xfrm>
          <a:prstGeom prst="rect">
            <a:avLst/>
          </a:prstGeom>
          <a:noFill/>
          <a:ln w="9525">
            <a:noFill/>
            <a:miter lim="800000"/>
            <a:headEnd/>
            <a:tailEnd/>
          </a:ln>
        </p:spPr>
        <p:txBody>
          <a:bodyPr wrap="none">
            <a:spAutoFit/>
          </a:bodyPr>
          <a:lstStyle/>
          <a:p>
            <a:r>
              <a:rPr lang="en-US" altLang="zh-TW" sz="1600" dirty="0" smtClean="0">
                <a:latin typeface="Arial" charset="0"/>
              </a:rPr>
              <a:t>25</a:t>
            </a:r>
            <a:r>
              <a:rPr lang="en-US" altLang="zh-TW" sz="1600" dirty="0" smtClean="0">
                <a:latin typeface="Arial" charset="0"/>
              </a:rPr>
              <a:t>-10</a:t>
            </a:r>
            <a:endParaRPr lang="en-US" altLang="zh-TW" sz="1600" dirty="0">
              <a:latin typeface="Arial" charset="0"/>
            </a:endParaRP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7" name="Rectangle 3"/>
          <p:cNvSpPr>
            <a:spLocks noGrp="1" noChangeArrowheads="1"/>
          </p:cNvSpPr>
          <p:nvPr>
            <p:ph idx="1"/>
          </p:nvPr>
        </p:nvSpPr>
        <p:spPr>
          <a:xfrm>
            <a:off x="725488" y="1268413"/>
            <a:ext cx="7772400" cy="4608859"/>
          </a:xfrm>
          <a:ln>
            <a:solidFill>
              <a:srgbClr val="FF0000"/>
            </a:solidFill>
          </a:ln>
        </p:spPr>
        <p:txBody>
          <a:bodyPr/>
          <a:lstStyle/>
          <a:p>
            <a:pPr marL="274320" indent="-274320" eaLnBrk="1" fontAlgn="auto" hangingPunct="1">
              <a:lnSpc>
                <a:spcPct val="110000"/>
              </a:lnSpc>
              <a:spcAft>
                <a:spcPts val="0"/>
              </a:spcAft>
              <a:buClr>
                <a:schemeClr val="accent3"/>
              </a:buClr>
              <a:buFont typeface="Wingdings" pitchFamily="2" charset="2"/>
              <a:buBlip>
                <a:blip r:embed="rId2"/>
              </a:buBlip>
              <a:defRPr/>
            </a:pPr>
            <a:r>
              <a:rPr lang="zh-TW" altLang="en-US" sz="2000" b="1" dirty="0"/>
              <a:t>提升採購稽核報告撰寫品質</a:t>
            </a:r>
            <a:r>
              <a:rPr lang="en-US" altLang="zh-TW" sz="2000" b="1" dirty="0"/>
              <a:t>(</a:t>
            </a:r>
            <a:r>
              <a:rPr lang="zh-TW" altLang="en-US" sz="2000" b="1" dirty="0"/>
              <a:t>稽核意見之廣度、深度及法條引述之正確性</a:t>
            </a:r>
            <a:r>
              <a:rPr lang="en-US" altLang="zh-TW" sz="2000" b="1" dirty="0"/>
              <a:t>)</a:t>
            </a:r>
          </a:p>
          <a:p>
            <a:pPr marL="274320" indent="-274320" eaLnBrk="1" fontAlgn="auto" hangingPunct="1">
              <a:lnSpc>
                <a:spcPct val="110000"/>
              </a:lnSpc>
              <a:spcAft>
                <a:spcPts val="0"/>
              </a:spcAft>
              <a:buClr>
                <a:schemeClr val="accent3"/>
              </a:buClr>
              <a:buFont typeface="Wingdings" pitchFamily="2" charset="2"/>
              <a:buBlip>
                <a:blip r:embed="rId2"/>
              </a:buBlip>
              <a:defRPr/>
            </a:pPr>
            <a:r>
              <a:rPr lang="zh-TW" altLang="en-US" sz="2000" b="1" u="sng" dirty="0">
                <a:solidFill>
                  <a:srgbClr val="D60093"/>
                </a:solidFill>
              </a:rPr>
              <a:t>提升採購稽核報告繳交時效及審閱、複閱時效</a:t>
            </a:r>
          </a:p>
          <a:p>
            <a:pPr marL="274320" indent="-274320" eaLnBrk="1" fontAlgn="auto" hangingPunct="1">
              <a:lnSpc>
                <a:spcPct val="110000"/>
              </a:lnSpc>
              <a:spcAft>
                <a:spcPts val="0"/>
              </a:spcAft>
              <a:buClr>
                <a:schemeClr val="accent3"/>
              </a:buClr>
              <a:buFont typeface="Wingdings" pitchFamily="2" charset="2"/>
              <a:buBlip>
                <a:blip r:embed="rId2"/>
              </a:buBlip>
              <a:defRPr/>
            </a:pPr>
            <a:r>
              <a:rPr lang="zh-TW" altLang="en-US" sz="2000" b="1" dirty="0"/>
              <a:t>增加提升稽核績效之創新措施</a:t>
            </a:r>
          </a:p>
          <a:p>
            <a:pPr eaLnBrk="1" hangingPunct="1">
              <a:buFont typeface="Wingdings" pitchFamily="2" charset="2"/>
              <a:buBlip>
                <a:blip r:embed="rId2"/>
              </a:buBlip>
              <a:defRPr/>
            </a:pPr>
            <a:r>
              <a:rPr lang="zh-TW" altLang="en-US" sz="2000" b="1" dirty="0" smtClean="0"/>
              <a:t>加強追蹤列管受查機關之缺失改正措施及時效</a:t>
            </a:r>
          </a:p>
          <a:p>
            <a:pPr eaLnBrk="1" hangingPunct="1">
              <a:buFont typeface="Wingdings" pitchFamily="2" charset="2"/>
              <a:buBlip>
                <a:blip r:embed="rId2"/>
              </a:buBlip>
              <a:defRPr/>
            </a:pPr>
            <a:r>
              <a:rPr lang="zh-TW" altLang="en-US" sz="2000" b="1" dirty="0"/>
              <a:t>追蹤</a:t>
            </a:r>
            <a:r>
              <a:rPr lang="zh-TW" altLang="en-US" sz="2000" b="1" dirty="0" smtClean="0"/>
              <a:t>受查機關後續辦理採購情形，必要時得再加強稽核監督</a:t>
            </a:r>
            <a:endParaRPr lang="en-US" altLang="zh-TW" sz="2000" b="1" dirty="0" smtClean="0"/>
          </a:p>
          <a:p>
            <a:pPr marL="274320" indent="-274320" eaLnBrk="1" fontAlgn="auto" hangingPunct="1">
              <a:lnSpc>
                <a:spcPct val="110000"/>
              </a:lnSpc>
              <a:spcAft>
                <a:spcPts val="0"/>
              </a:spcAft>
              <a:buClr>
                <a:schemeClr val="accent3"/>
              </a:buClr>
              <a:buFont typeface="Wingdings" pitchFamily="2" charset="2"/>
              <a:buBlip>
                <a:blip r:embed="rId2"/>
              </a:buBlip>
              <a:defRPr/>
            </a:pPr>
            <a:r>
              <a:rPr lang="zh-TW" altLang="en-US" sz="2000" b="1" dirty="0"/>
              <a:t>定期彙整採購行為缺失態樣，提供本署所屬機關、醫院採購人員參考</a:t>
            </a:r>
          </a:p>
          <a:p>
            <a:pPr marL="274320" indent="-274320" eaLnBrk="1" fontAlgn="auto" hangingPunct="1">
              <a:lnSpc>
                <a:spcPct val="110000"/>
              </a:lnSpc>
              <a:spcAft>
                <a:spcPts val="0"/>
              </a:spcAft>
              <a:buClr>
                <a:schemeClr val="accent3"/>
              </a:buClr>
              <a:buFont typeface="Wingdings" pitchFamily="2" charset="2"/>
              <a:buBlip>
                <a:blip r:embed="rId2"/>
              </a:buBlip>
              <a:defRPr/>
            </a:pPr>
            <a:r>
              <a:rPr lang="zh-TW" altLang="en-US" sz="2000" b="1" dirty="0"/>
              <a:t>加強補助所辦採購案件之</a:t>
            </a:r>
            <a:r>
              <a:rPr lang="zh-TW" altLang="en-US" sz="2000" b="1" dirty="0" smtClean="0"/>
              <a:t>稽核</a:t>
            </a:r>
            <a:endParaRPr lang="en-US" altLang="zh-TW" sz="2000" b="1" dirty="0" smtClean="0"/>
          </a:p>
          <a:p>
            <a:pPr marL="274320" indent="-274320" eaLnBrk="1" fontAlgn="auto" hangingPunct="1">
              <a:lnSpc>
                <a:spcPct val="110000"/>
              </a:lnSpc>
              <a:spcAft>
                <a:spcPts val="0"/>
              </a:spcAft>
              <a:buClr>
                <a:schemeClr val="accent3"/>
              </a:buClr>
              <a:buFont typeface="Wingdings" pitchFamily="2" charset="2"/>
              <a:buBlip>
                <a:blip r:embed="rId2"/>
              </a:buBlip>
              <a:defRPr/>
            </a:pPr>
            <a:r>
              <a:rPr lang="zh-TW" altLang="en-US" sz="2000" b="1" dirty="0" smtClean="0"/>
              <a:t>加強</a:t>
            </a:r>
            <a:r>
              <a:rPr lang="zh-TW" altLang="en-US" sz="2000" b="1" dirty="0"/>
              <a:t>宣導所屬醫院使用訂頒之採購標準化文件、表單、格式</a:t>
            </a:r>
            <a:r>
              <a:rPr lang="zh-TW" altLang="en-US" sz="2000" b="1" dirty="0" smtClean="0"/>
              <a:t>範本</a:t>
            </a:r>
            <a:endParaRPr lang="en-US" altLang="zh-TW" sz="2000" b="1" dirty="0" smtClean="0"/>
          </a:p>
          <a:p>
            <a:pPr marL="274320" indent="-274320" eaLnBrk="1" fontAlgn="auto" hangingPunct="1">
              <a:lnSpc>
                <a:spcPct val="110000"/>
              </a:lnSpc>
              <a:spcAft>
                <a:spcPts val="0"/>
              </a:spcAft>
              <a:buClr>
                <a:schemeClr val="accent3"/>
              </a:buClr>
              <a:buFont typeface="Wingdings" pitchFamily="2" charset="2"/>
              <a:buBlip>
                <a:blip r:embed="rId2"/>
              </a:buBlip>
              <a:defRPr/>
            </a:pPr>
            <a:r>
              <a:rPr lang="zh-TW" altLang="en-US" sz="2000" b="1" u="sng" dirty="0" smtClean="0">
                <a:solidFill>
                  <a:srgbClr val="FF3300"/>
                </a:solidFill>
              </a:rPr>
              <a:t>將</a:t>
            </a:r>
            <a:r>
              <a:rPr lang="zh-TW" altLang="en-US" sz="2000" b="1" u="sng" dirty="0">
                <a:solidFill>
                  <a:srgbClr val="FF3300"/>
                </a:solidFill>
              </a:rPr>
              <a:t>所屬醫院使用採購標準化文件情況列入稽核重點項目</a:t>
            </a:r>
            <a:r>
              <a:rPr lang="zh-TW" altLang="en-US" sz="2000" b="1" dirty="0">
                <a:solidFill>
                  <a:srgbClr val="FF3300"/>
                </a:solidFill>
              </a:rPr>
              <a:t>。</a:t>
            </a:r>
          </a:p>
          <a:p>
            <a:pPr marL="274320" indent="-274320" eaLnBrk="1" fontAlgn="auto" hangingPunct="1">
              <a:lnSpc>
                <a:spcPct val="110000"/>
              </a:lnSpc>
              <a:spcAft>
                <a:spcPts val="0"/>
              </a:spcAft>
              <a:buClr>
                <a:schemeClr val="accent3"/>
              </a:buClr>
              <a:buFont typeface="Wingdings" pitchFamily="2" charset="2"/>
              <a:buBlip>
                <a:blip r:embed="rId2"/>
              </a:buBlip>
              <a:defRPr/>
            </a:pPr>
            <a:endParaRPr lang="zh-TW" altLang="en-US" sz="2000" b="1" dirty="0"/>
          </a:p>
        </p:txBody>
      </p:sp>
      <p:sp>
        <p:nvSpPr>
          <p:cNvPr id="9" name="投影片編號版面配置區 5"/>
          <p:cNvSpPr>
            <a:spLocks noGrp="1"/>
          </p:cNvSpPr>
          <p:nvPr>
            <p:ph type="sldNum" sz="quarter" idx="12"/>
          </p:nvPr>
        </p:nvSpPr>
        <p:spPr/>
        <p:txBody>
          <a:bodyPr/>
          <a:lstStyle/>
          <a:p>
            <a:pPr>
              <a:defRPr/>
            </a:pPr>
            <a:fld id="{471EEA40-F0A8-472C-ADC6-C19B71AC4D00}" type="slidenum">
              <a:rPr lang="en-US" altLang="zh-TW"/>
              <a:pPr>
                <a:defRPr/>
              </a:pPr>
              <a:t>28</a:t>
            </a:fld>
            <a:endParaRPr lang="en-US" altLang="zh-TW"/>
          </a:p>
        </p:txBody>
      </p:sp>
      <p:sp>
        <p:nvSpPr>
          <p:cNvPr id="63491" name="Rectangle 3"/>
          <p:cNvSpPr txBox="1">
            <a:spLocks noChangeArrowheads="1"/>
          </p:cNvSpPr>
          <p:nvPr/>
        </p:nvSpPr>
        <p:spPr bwMode="auto">
          <a:xfrm>
            <a:off x="468313" y="530225"/>
            <a:ext cx="3167062" cy="396875"/>
          </a:xfrm>
          <a:prstGeom prst="rect">
            <a:avLst/>
          </a:prstGeom>
          <a:noFill/>
          <a:ln w="9525">
            <a:noFill/>
            <a:miter lim="800000"/>
            <a:headEnd/>
            <a:tailEnd/>
          </a:ln>
        </p:spPr>
        <p:txBody>
          <a:bodyPr/>
          <a:lstStyle/>
          <a:p>
            <a:r>
              <a:rPr kumimoji="0" lang="zh-TW" altLang="en-US" sz="1800" b="1">
                <a:solidFill>
                  <a:srgbClr val="0070C0"/>
                </a:solidFill>
                <a:latin typeface="標楷體" pitchFamily="65" charset="-120"/>
                <a:ea typeface="標楷體" pitchFamily="65" charset="-120"/>
              </a:rPr>
              <a:t>五、近期稽核重點及興革措施</a:t>
            </a:r>
            <a:endParaRPr kumimoji="0" lang="en-US" altLang="zh-TW" sz="1800" b="1">
              <a:solidFill>
                <a:srgbClr val="0070C0"/>
              </a:solidFill>
              <a:latin typeface="標楷體" pitchFamily="65" charset="-120"/>
              <a:ea typeface="標楷體" pitchFamily="65" charset="-120"/>
            </a:endParaRPr>
          </a:p>
        </p:txBody>
      </p:sp>
      <p:pic>
        <p:nvPicPr>
          <p:cNvPr id="63492" name="圖片 1"/>
          <p:cNvPicPr>
            <a:picLocks noChangeAspect="1"/>
          </p:cNvPicPr>
          <p:nvPr/>
        </p:nvPicPr>
        <p:blipFill>
          <a:blip r:embed="rId3"/>
          <a:srcRect/>
          <a:stretch>
            <a:fillRect/>
          </a:stretch>
        </p:blipFill>
        <p:spPr bwMode="auto">
          <a:xfrm>
            <a:off x="0" y="6165850"/>
            <a:ext cx="9144000" cy="287338"/>
          </a:xfrm>
          <a:prstGeom prst="rect">
            <a:avLst/>
          </a:prstGeom>
          <a:noFill/>
          <a:ln w="9525">
            <a:noFill/>
            <a:miter lim="800000"/>
            <a:headEnd/>
            <a:tailEnd/>
          </a:ln>
        </p:spPr>
      </p:pic>
      <p:sp>
        <p:nvSpPr>
          <p:cNvPr id="7" name="Text Box 68"/>
          <p:cNvSpPr txBox="1">
            <a:spLocks noChangeArrowheads="1"/>
          </p:cNvSpPr>
          <p:nvPr/>
        </p:nvSpPr>
        <p:spPr bwMode="auto">
          <a:xfrm>
            <a:off x="8413057" y="502170"/>
            <a:ext cx="693588" cy="338554"/>
          </a:xfrm>
          <a:prstGeom prst="rect">
            <a:avLst/>
          </a:prstGeom>
          <a:noFill/>
          <a:ln w="9525">
            <a:noFill/>
            <a:miter lim="800000"/>
            <a:headEnd/>
            <a:tailEnd/>
          </a:ln>
        </p:spPr>
        <p:txBody>
          <a:bodyPr wrap="none">
            <a:spAutoFit/>
          </a:bodyPr>
          <a:lstStyle/>
          <a:p>
            <a:r>
              <a:rPr lang="en-US" altLang="zh-TW" sz="1600" dirty="0" smtClean="0">
                <a:latin typeface="Arial" charset="0"/>
              </a:rPr>
              <a:t>25</a:t>
            </a:r>
            <a:r>
              <a:rPr lang="en-US" altLang="zh-TW" sz="1600" dirty="0" smtClean="0">
                <a:latin typeface="Arial" charset="0"/>
              </a:rPr>
              <a:t>-11</a:t>
            </a:r>
            <a:endParaRPr lang="en-US" altLang="zh-TW" sz="1600" dirty="0">
              <a:latin typeface="Arial" charset="0"/>
            </a:endParaRP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7" name="Rectangle 3"/>
          <p:cNvSpPr>
            <a:spLocks noGrp="1" noChangeArrowheads="1"/>
          </p:cNvSpPr>
          <p:nvPr>
            <p:ph idx="4294967295"/>
          </p:nvPr>
        </p:nvSpPr>
        <p:spPr>
          <a:xfrm>
            <a:off x="725488" y="1484313"/>
            <a:ext cx="3775075" cy="2808287"/>
          </a:xfrm>
        </p:spPr>
        <p:txBody>
          <a:bodyPr/>
          <a:lstStyle/>
          <a:p>
            <a:pPr eaLnBrk="1" hangingPunct="1">
              <a:lnSpc>
                <a:spcPct val="110000"/>
              </a:lnSpc>
              <a:buFont typeface="Wingdings" pitchFamily="2" charset="2"/>
              <a:buBlip>
                <a:blip r:embed="rId2"/>
              </a:buBlip>
            </a:pPr>
            <a:r>
              <a:rPr lang="zh-TW" altLang="en-US" sz="2000" b="1" dirty="0" smtClean="0"/>
              <a:t>每年自行辦理至少二場次之政府採購稽核業務研討會。</a:t>
            </a:r>
          </a:p>
          <a:p>
            <a:pPr eaLnBrk="1" hangingPunct="1">
              <a:lnSpc>
                <a:spcPct val="110000"/>
              </a:lnSpc>
              <a:buFont typeface="Wingdings" pitchFamily="2" charset="2"/>
              <a:buBlip>
                <a:blip r:embed="rId2"/>
              </a:buBlip>
            </a:pPr>
            <a:r>
              <a:rPr lang="zh-TW" altLang="en-US" sz="2000" b="1" dirty="0" smtClean="0"/>
              <a:t>每年參加中央採購稽核小組辦理之採購稽核業務研習會。</a:t>
            </a:r>
          </a:p>
          <a:p>
            <a:pPr eaLnBrk="1" hangingPunct="1">
              <a:lnSpc>
                <a:spcPct val="110000"/>
              </a:lnSpc>
              <a:buFont typeface="Wingdings" pitchFamily="2" charset="2"/>
              <a:buNone/>
            </a:pPr>
            <a:endParaRPr lang="zh-TW" altLang="en-US" sz="2000" b="1" dirty="0" smtClean="0"/>
          </a:p>
        </p:txBody>
      </p:sp>
      <p:sp>
        <p:nvSpPr>
          <p:cNvPr id="9" name="投影片編號版面配置區 5"/>
          <p:cNvSpPr txBox="1">
            <a:spLocks noGrp="1"/>
          </p:cNvSpPr>
          <p:nvPr/>
        </p:nvSpPr>
        <p:spPr>
          <a:xfrm>
            <a:off x="7924800" y="6356350"/>
            <a:ext cx="762000" cy="365125"/>
          </a:xfrm>
          <a:prstGeom prst="rect">
            <a:avLst/>
          </a:prstGeom>
          <a:noFill/>
        </p:spPr>
        <p:txBody>
          <a:bodyPr lIns="0" tIns="0" rIns="0" bIns="0" anchor="b"/>
          <a:lstStyle/>
          <a:p>
            <a:pPr algn="r">
              <a:defRPr/>
            </a:pPr>
            <a:fld id="{6156BE17-9737-4B68-8573-FC0CF27505B9}" type="slidenum">
              <a:rPr kumimoji="0" lang="en-US" altLang="zh-TW" sz="1200">
                <a:solidFill>
                  <a:schemeClr val="tx2">
                    <a:shade val="90000"/>
                  </a:schemeClr>
                </a:solidFill>
              </a:rPr>
              <a:pPr algn="r">
                <a:defRPr/>
              </a:pPr>
              <a:t>29</a:t>
            </a:fld>
            <a:endParaRPr kumimoji="0" lang="en-US" altLang="zh-TW" sz="1200">
              <a:solidFill>
                <a:schemeClr val="tx2">
                  <a:shade val="90000"/>
                </a:schemeClr>
              </a:solidFill>
            </a:endParaRPr>
          </a:p>
        </p:txBody>
      </p:sp>
      <p:pic>
        <p:nvPicPr>
          <p:cNvPr id="65539" name="圖片 1"/>
          <p:cNvPicPr>
            <a:picLocks noChangeAspect="1"/>
          </p:cNvPicPr>
          <p:nvPr/>
        </p:nvPicPr>
        <p:blipFill>
          <a:blip r:embed="rId3"/>
          <a:srcRect/>
          <a:stretch>
            <a:fillRect/>
          </a:stretch>
        </p:blipFill>
        <p:spPr bwMode="auto">
          <a:xfrm>
            <a:off x="0" y="6165850"/>
            <a:ext cx="9144000" cy="287338"/>
          </a:xfrm>
          <a:prstGeom prst="rect">
            <a:avLst/>
          </a:prstGeom>
          <a:noFill/>
          <a:ln w="9525">
            <a:noFill/>
            <a:miter lim="800000"/>
            <a:headEnd/>
            <a:tailEnd/>
          </a:ln>
        </p:spPr>
      </p:pic>
      <p:sp>
        <p:nvSpPr>
          <p:cNvPr id="65541" name="Rectangle 3"/>
          <p:cNvSpPr txBox="1">
            <a:spLocks noChangeArrowheads="1"/>
          </p:cNvSpPr>
          <p:nvPr/>
        </p:nvSpPr>
        <p:spPr bwMode="auto">
          <a:xfrm>
            <a:off x="435766" y="559754"/>
            <a:ext cx="8218487" cy="666750"/>
          </a:xfrm>
          <a:prstGeom prst="rect">
            <a:avLst/>
          </a:prstGeom>
          <a:noFill/>
          <a:ln w="9525">
            <a:noFill/>
            <a:miter lim="800000"/>
            <a:headEnd/>
            <a:tailEnd/>
          </a:ln>
        </p:spPr>
        <p:txBody>
          <a:bodyPr/>
          <a:lstStyle/>
          <a:p>
            <a:r>
              <a:rPr kumimoji="0" lang="zh-TW" altLang="en-US" sz="1800" b="1" dirty="0">
                <a:solidFill>
                  <a:srgbClr val="0070C0"/>
                </a:solidFill>
                <a:latin typeface="標楷體" pitchFamily="65" charset="-120"/>
                <a:ea typeface="標楷體" pitchFamily="65" charset="-120"/>
              </a:rPr>
              <a:t>五、近期稽核重點及興革措施</a:t>
            </a:r>
            <a:endParaRPr kumimoji="0" lang="en-US" altLang="zh-TW" sz="1800" b="1" dirty="0">
              <a:solidFill>
                <a:srgbClr val="0070C0"/>
              </a:solidFill>
              <a:latin typeface="標楷體" pitchFamily="65" charset="-120"/>
              <a:ea typeface="標楷體" pitchFamily="65" charset="-120"/>
            </a:endParaRPr>
          </a:p>
          <a:p>
            <a:r>
              <a:rPr lang="zh-TW" altLang="en-US" sz="2100" b="1" dirty="0">
                <a:solidFill>
                  <a:srgbClr val="6600FF"/>
                </a:solidFill>
                <a:latin typeface="標楷體" pitchFamily="65" charset="-120"/>
                <a:ea typeface="標楷體" pitchFamily="65" charset="-120"/>
              </a:rPr>
              <a:t> </a:t>
            </a:r>
            <a:r>
              <a:rPr lang="zh-TW" altLang="en-US" sz="2100" b="1" dirty="0" smtClean="0">
                <a:solidFill>
                  <a:srgbClr val="6600FF"/>
                </a:solidFill>
                <a:latin typeface="標楷體" pitchFamily="65" charset="-120"/>
                <a:ea typeface="標楷體" pitchFamily="65" charset="-120"/>
              </a:rPr>
              <a:t>  </a:t>
            </a:r>
            <a:r>
              <a:rPr lang="en-US" altLang="zh-TW" sz="2100" b="1" dirty="0" smtClean="0">
                <a:solidFill>
                  <a:srgbClr val="6600FF"/>
                </a:solidFill>
                <a:latin typeface="標楷體" pitchFamily="65" charset="-120"/>
                <a:ea typeface="標楷體" pitchFamily="65" charset="-120"/>
              </a:rPr>
              <a:t>-</a:t>
            </a:r>
            <a:r>
              <a:rPr lang="zh-TW" altLang="en-US" sz="2100" b="1" dirty="0" smtClean="0">
                <a:solidFill>
                  <a:srgbClr val="6600FF"/>
                </a:solidFill>
                <a:latin typeface="標楷體" pitchFamily="65" charset="-120"/>
                <a:ea typeface="標楷體" pitchFamily="65" charset="-120"/>
              </a:rPr>
              <a:t>自行</a:t>
            </a:r>
            <a:r>
              <a:rPr lang="zh-TW" altLang="en-US" sz="2100" b="1" dirty="0">
                <a:solidFill>
                  <a:srgbClr val="6600FF"/>
                </a:solidFill>
                <a:latin typeface="標楷體" pitchFamily="65" charset="-120"/>
                <a:ea typeface="標楷體" pitchFamily="65" charset="-120"/>
              </a:rPr>
              <a:t>辦理或參加主管機關舉辦之採購稽核業務說明會或研討會</a:t>
            </a:r>
            <a:endParaRPr lang="zh-TW" altLang="en-US" sz="2100" dirty="0"/>
          </a:p>
        </p:txBody>
      </p:sp>
      <p:pic>
        <p:nvPicPr>
          <p:cNvPr id="65542" name="Picture 8" descr="IMG_1295"/>
          <p:cNvPicPr>
            <a:picLocks noChangeAspect="1" noChangeArrowheads="1"/>
          </p:cNvPicPr>
          <p:nvPr/>
        </p:nvPicPr>
        <p:blipFill>
          <a:blip r:embed="rId4"/>
          <a:srcRect/>
          <a:stretch>
            <a:fillRect/>
          </a:stretch>
        </p:blipFill>
        <p:spPr bwMode="auto">
          <a:xfrm>
            <a:off x="683568" y="3357562"/>
            <a:ext cx="3743325" cy="2681287"/>
          </a:xfrm>
          <a:prstGeom prst="rect">
            <a:avLst/>
          </a:prstGeom>
          <a:noFill/>
          <a:ln w="28575">
            <a:solidFill>
              <a:srgbClr val="9900CC"/>
            </a:solidFill>
            <a:miter lim="800000"/>
            <a:headEnd/>
            <a:tailEnd/>
          </a:ln>
        </p:spPr>
      </p:pic>
      <p:pic>
        <p:nvPicPr>
          <p:cNvPr id="65543" name="Picture 9" descr="IMG_1419"/>
          <p:cNvPicPr>
            <a:picLocks noChangeAspect="1" noChangeArrowheads="1"/>
          </p:cNvPicPr>
          <p:nvPr/>
        </p:nvPicPr>
        <p:blipFill>
          <a:blip r:embed="rId5"/>
          <a:srcRect/>
          <a:stretch>
            <a:fillRect/>
          </a:stretch>
        </p:blipFill>
        <p:spPr bwMode="auto">
          <a:xfrm>
            <a:off x="4643438" y="1268413"/>
            <a:ext cx="3816350" cy="2089150"/>
          </a:xfrm>
          <a:prstGeom prst="rect">
            <a:avLst/>
          </a:prstGeom>
          <a:noFill/>
          <a:ln w="28575">
            <a:solidFill>
              <a:srgbClr val="9900CC"/>
            </a:solidFill>
            <a:miter lim="800000"/>
            <a:headEnd/>
            <a:tailEnd/>
          </a:ln>
        </p:spPr>
      </p:pic>
      <p:pic>
        <p:nvPicPr>
          <p:cNvPr id="65544" name="Picture 10" descr="IMG_1772"/>
          <p:cNvPicPr>
            <a:picLocks noChangeAspect="1" noChangeArrowheads="1"/>
          </p:cNvPicPr>
          <p:nvPr/>
        </p:nvPicPr>
        <p:blipFill>
          <a:blip r:embed="rId6"/>
          <a:srcRect/>
          <a:stretch>
            <a:fillRect/>
          </a:stretch>
        </p:blipFill>
        <p:spPr bwMode="auto">
          <a:xfrm>
            <a:off x="4679156" y="3500438"/>
            <a:ext cx="3780631" cy="2538412"/>
          </a:xfrm>
          <a:prstGeom prst="rect">
            <a:avLst/>
          </a:prstGeom>
          <a:noFill/>
          <a:ln w="28575">
            <a:solidFill>
              <a:srgbClr val="9900CC"/>
            </a:solidFill>
            <a:miter lim="800000"/>
            <a:headEnd/>
            <a:tailEnd/>
          </a:ln>
        </p:spPr>
      </p:pic>
      <p:sp>
        <p:nvSpPr>
          <p:cNvPr id="10" name="Text Box 68"/>
          <p:cNvSpPr txBox="1">
            <a:spLocks noChangeArrowheads="1"/>
          </p:cNvSpPr>
          <p:nvPr/>
        </p:nvSpPr>
        <p:spPr bwMode="auto">
          <a:xfrm>
            <a:off x="8413057" y="502170"/>
            <a:ext cx="708848" cy="338554"/>
          </a:xfrm>
          <a:prstGeom prst="rect">
            <a:avLst/>
          </a:prstGeom>
          <a:noFill/>
          <a:ln w="9525">
            <a:noFill/>
            <a:miter lim="800000"/>
            <a:headEnd/>
            <a:tailEnd/>
          </a:ln>
        </p:spPr>
        <p:txBody>
          <a:bodyPr wrap="none">
            <a:spAutoFit/>
          </a:bodyPr>
          <a:lstStyle/>
          <a:p>
            <a:r>
              <a:rPr lang="en-US" altLang="zh-TW" sz="1600" dirty="0" smtClean="0">
                <a:latin typeface="Arial" charset="0"/>
              </a:rPr>
              <a:t>25</a:t>
            </a:r>
            <a:r>
              <a:rPr lang="en-US" altLang="zh-TW" sz="1600" dirty="0" smtClean="0">
                <a:latin typeface="Arial" charset="0"/>
              </a:rPr>
              <a:t>-13</a:t>
            </a:r>
            <a:endParaRPr lang="en-US" altLang="zh-TW" sz="1600" dirty="0">
              <a:latin typeface="Arial"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3"/>
          <p:cNvSpPr>
            <a:spLocks noGrp="1" noChangeArrowheads="1"/>
          </p:cNvSpPr>
          <p:nvPr>
            <p:ph type="title"/>
          </p:nvPr>
        </p:nvSpPr>
        <p:spPr>
          <a:xfrm>
            <a:off x="755650" y="668338"/>
            <a:ext cx="2663825" cy="336550"/>
          </a:xfrm>
        </p:spPr>
        <p:txBody>
          <a:bodyPr/>
          <a:lstStyle/>
          <a:p>
            <a:pPr eaLnBrk="1" hangingPunct="1">
              <a:defRPr/>
            </a:pPr>
            <a:r>
              <a:rPr lang="zh-TW" altLang="en-US" sz="1800" b="1" dirty="0">
                <a:solidFill>
                  <a:srgbClr val="0070C0"/>
                </a:solidFill>
                <a:latin typeface="標楷體" pitchFamily="65" charset="-120"/>
                <a:ea typeface="標楷體" pitchFamily="65" charset="-120"/>
                <a:cs typeface="+mn-cs"/>
              </a:rPr>
              <a:t>一、採購稽核小組</a:t>
            </a:r>
            <a:r>
              <a:rPr lang="zh-TW" altLang="en-US" sz="1800" b="1" dirty="0" smtClean="0">
                <a:solidFill>
                  <a:srgbClr val="0070C0"/>
                </a:solidFill>
                <a:latin typeface="標楷體" pitchFamily="65" charset="-120"/>
                <a:ea typeface="標楷體" pitchFamily="65" charset="-120"/>
                <a:cs typeface="+mn-cs"/>
              </a:rPr>
              <a:t>組織</a:t>
            </a:r>
            <a:endParaRPr lang="zh-TW" altLang="en-US" sz="1800" b="1" dirty="0">
              <a:solidFill>
                <a:srgbClr val="0070C0"/>
              </a:solidFill>
              <a:latin typeface="標楷體" pitchFamily="65" charset="-120"/>
              <a:ea typeface="標楷體" pitchFamily="65" charset="-120"/>
              <a:cs typeface="+mn-cs"/>
            </a:endParaRPr>
          </a:p>
        </p:txBody>
      </p:sp>
      <p:sp>
        <p:nvSpPr>
          <p:cNvPr id="8195" name="Rectangle 4"/>
          <p:cNvSpPr>
            <a:spLocks noGrp="1" noChangeArrowheads="1"/>
          </p:cNvSpPr>
          <p:nvPr>
            <p:ph idx="1"/>
          </p:nvPr>
        </p:nvSpPr>
        <p:spPr>
          <a:xfrm>
            <a:off x="1035492" y="2132856"/>
            <a:ext cx="6842125" cy="3672408"/>
          </a:xfrm>
          <a:solidFill>
            <a:srgbClr val="CCCCFF">
              <a:alpha val="39000"/>
            </a:srgbClr>
          </a:solidFill>
          <a:scene3d>
            <a:camera prst="orthographicFront"/>
            <a:lightRig rig="threePt" dir="t"/>
          </a:scene3d>
          <a:sp3d>
            <a:bevelT/>
          </a:sp3d>
          <a:extLst/>
        </p:spPr>
        <p:txBody>
          <a:bodyPr/>
          <a:lstStyle/>
          <a:p>
            <a:pPr marL="266700" indent="-266700" eaLnBrk="1" hangingPunct="1">
              <a:lnSpc>
                <a:spcPct val="85000"/>
              </a:lnSpc>
              <a:buFontTx/>
              <a:buNone/>
              <a:defRPr/>
            </a:pPr>
            <a:endParaRPr lang="en-US" altLang="zh-TW" b="1" dirty="0" smtClean="0"/>
          </a:p>
          <a:p>
            <a:pPr marL="266700" indent="-266700" eaLnBrk="1" hangingPunct="1">
              <a:spcBef>
                <a:spcPts val="600"/>
              </a:spcBef>
              <a:spcAft>
                <a:spcPts val="600"/>
              </a:spcAft>
              <a:buFontTx/>
              <a:buNone/>
              <a:defRPr/>
            </a:pPr>
            <a:r>
              <a:rPr lang="en-US" altLang="zh-TW" b="1" dirty="0" smtClean="0">
                <a:latin typeface="Times New Roman" pitchFamily="18" charset="0"/>
                <a:cs typeface="Times New Roman" pitchFamily="18" charset="0"/>
              </a:rPr>
              <a:t>1. </a:t>
            </a:r>
            <a:r>
              <a:rPr lang="zh-TW" altLang="en-US" b="1" dirty="0" smtClean="0"/>
              <a:t>政府採購法第</a:t>
            </a:r>
            <a:r>
              <a:rPr lang="en-US" altLang="zh-TW" b="1" dirty="0" smtClean="0">
                <a:latin typeface="新細明體" charset="-120"/>
              </a:rPr>
              <a:t>108</a:t>
            </a:r>
            <a:r>
              <a:rPr lang="zh-TW" altLang="en-US" b="1" dirty="0" smtClean="0"/>
              <a:t>條。</a:t>
            </a:r>
          </a:p>
          <a:p>
            <a:pPr marL="266700" indent="-266700" eaLnBrk="1" hangingPunct="1">
              <a:spcBef>
                <a:spcPts val="600"/>
              </a:spcBef>
              <a:spcAft>
                <a:spcPts val="600"/>
              </a:spcAft>
              <a:buFontTx/>
              <a:buNone/>
              <a:defRPr/>
            </a:pPr>
            <a:r>
              <a:rPr lang="en-US" altLang="zh-TW" b="1" dirty="0" smtClean="0">
                <a:latin typeface="Times New Roman" pitchFamily="18" charset="0"/>
                <a:cs typeface="Times New Roman" pitchFamily="18" charset="0"/>
              </a:rPr>
              <a:t>2.</a:t>
            </a:r>
            <a:r>
              <a:rPr lang="zh-TW" altLang="en-US" b="1" dirty="0" smtClean="0"/>
              <a:t>「採購稽核小組組織準則」第</a:t>
            </a:r>
            <a:r>
              <a:rPr lang="en-US" altLang="zh-TW" b="1" dirty="0" smtClean="0">
                <a:latin typeface="新細明體" charset="-120"/>
              </a:rPr>
              <a:t>2</a:t>
            </a:r>
            <a:r>
              <a:rPr lang="zh-TW" altLang="en-US" b="1" dirty="0" smtClean="0"/>
              <a:t>條 </a:t>
            </a:r>
            <a:endParaRPr lang="en-US" altLang="zh-TW" b="1" dirty="0" smtClean="0"/>
          </a:p>
          <a:p>
            <a:pPr marL="266700" indent="-266700" eaLnBrk="1" hangingPunct="1">
              <a:spcBef>
                <a:spcPts val="600"/>
              </a:spcBef>
              <a:spcAft>
                <a:spcPts val="600"/>
              </a:spcAft>
              <a:buFontTx/>
              <a:buNone/>
              <a:defRPr/>
            </a:pPr>
            <a:r>
              <a:rPr lang="en-US" altLang="zh-TW" b="1" dirty="0"/>
              <a:t> </a:t>
            </a:r>
            <a:r>
              <a:rPr lang="en-US" altLang="zh-TW" b="1" dirty="0" smtClean="0"/>
              <a:t>  </a:t>
            </a:r>
            <a:r>
              <a:rPr lang="zh-TW" altLang="en-US" sz="2400" b="1" dirty="0" smtClean="0"/>
              <a:t>中央（含部會   署）及直轄巿、縣 （巿）政府應成立採購稽核小組。</a:t>
            </a:r>
          </a:p>
          <a:p>
            <a:pPr marL="266700" indent="-266700" eaLnBrk="1" hangingPunct="1">
              <a:spcBef>
                <a:spcPts val="600"/>
              </a:spcBef>
              <a:spcAft>
                <a:spcPts val="600"/>
              </a:spcAft>
              <a:buFontTx/>
              <a:buNone/>
              <a:defRPr/>
            </a:pPr>
            <a:r>
              <a:rPr lang="en-US" altLang="zh-TW" b="1" dirty="0" smtClean="0">
                <a:latin typeface="Times New Roman" pitchFamily="18" charset="0"/>
                <a:cs typeface="Times New Roman" pitchFamily="18" charset="0"/>
              </a:rPr>
              <a:t>3.</a:t>
            </a:r>
            <a:r>
              <a:rPr lang="zh-TW" altLang="en-US" b="1" dirty="0" smtClean="0"/>
              <a:t>採購稽核小組作業規則。</a:t>
            </a:r>
          </a:p>
          <a:p>
            <a:pPr marL="266700" indent="-266700" eaLnBrk="1" hangingPunct="1">
              <a:spcBef>
                <a:spcPts val="600"/>
              </a:spcBef>
              <a:spcAft>
                <a:spcPts val="600"/>
              </a:spcAft>
              <a:buFontTx/>
              <a:buNone/>
              <a:defRPr/>
            </a:pPr>
            <a:r>
              <a:rPr lang="en-US" altLang="zh-TW" b="1" dirty="0" smtClean="0">
                <a:latin typeface="Times New Roman" pitchFamily="18" charset="0"/>
                <a:cs typeface="Times New Roman" pitchFamily="18" charset="0"/>
              </a:rPr>
              <a:t>4.</a:t>
            </a:r>
            <a:r>
              <a:rPr lang="zh-TW" altLang="en-US" b="1" dirty="0" smtClean="0">
                <a:solidFill>
                  <a:srgbClr val="6600FF"/>
                </a:solidFill>
              </a:rPr>
              <a:t>衛生福利部採購稽核小組設置要點 </a:t>
            </a:r>
            <a:r>
              <a:rPr lang="zh-TW" altLang="en-US" b="1" dirty="0" smtClean="0"/>
              <a:t>。 </a:t>
            </a:r>
          </a:p>
        </p:txBody>
      </p:sp>
      <p:sp>
        <p:nvSpPr>
          <p:cNvPr id="9" name="投影片編號版面配置區 5"/>
          <p:cNvSpPr>
            <a:spLocks noGrp="1"/>
          </p:cNvSpPr>
          <p:nvPr>
            <p:ph type="sldNum" sz="quarter" idx="12"/>
          </p:nvPr>
        </p:nvSpPr>
        <p:spPr/>
        <p:txBody>
          <a:bodyPr/>
          <a:lstStyle/>
          <a:p>
            <a:pPr>
              <a:defRPr/>
            </a:pPr>
            <a:fld id="{98A0DA98-783E-404C-943B-F0DD0BE4A54B}" type="slidenum">
              <a:rPr lang="en-US" altLang="zh-TW"/>
              <a:pPr>
                <a:defRPr/>
              </a:pPr>
              <a:t>3</a:t>
            </a:fld>
            <a:endParaRPr lang="en-US" altLang="zh-TW"/>
          </a:p>
        </p:txBody>
      </p:sp>
      <p:sp>
        <p:nvSpPr>
          <p:cNvPr id="18438" name="Text Box 6"/>
          <p:cNvSpPr txBox="1">
            <a:spLocks noChangeArrowheads="1"/>
          </p:cNvSpPr>
          <p:nvPr/>
        </p:nvSpPr>
        <p:spPr bwMode="auto">
          <a:xfrm>
            <a:off x="1068036" y="1556792"/>
            <a:ext cx="1800225" cy="523875"/>
          </a:xfrm>
          <a:prstGeom prst="rect">
            <a:avLst/>
          </a:prstGeom>
          <a:gradFill rotWithShape="1">
            <a:gsLst>
              <a:gs pos="0">
                <a:schemeClr val="accent1"/>
              </a:gs>
              <a:gs pos="100000">
                <a:schemeClr val="bg1"/>
              </a:gs>
            </a:gsLst>
            <a:lin ang="5400000" scaled="1"/>
          </a:gradFill>
          <a:ln w="19050">
            <a:solidFill>
              <a:srgbClr val="006600"/>
            </a:solidFill>
            <a:miter lim="800000"/>
            <a:headEnd/>
            <a:tailEnd/>
          </a:ln>
        </p:spPr>
        <p:txBody>
          <a:bodyPr>
            <a:spAutoFit/>
          </a:bodyPr>
          <a:lstStyle/>
          <a:p>
            <a:pPr algn="ctr">
              <a:spcBef>
                <a:spcPct val="50000"/>
              </a:spcBef>
            </a:pPr>
            <a:r>
              <a:rPr lang="zh-TW" altLang="en-US" sz="2800" b="1" dirty="0">
                <a:ea typeface="華康新特明體"/>
                <a:cs typeface="華康新特明體"/>
              </a:rPr>
              <a:t>法源依據</a:t>
            </a:r>
          </a:p>
        </p:txBody>
      </p:sp>
      <p:sp>
        <p:nvSpPr>
          <p:cNvPr id="18439" name="Text Box 68"/>
          <p:cNvSpPr txBox="1">
            <a:spLocks noChangeArrowheads="1"/>
          </p:cNvSpPr>
          <p:nvPr/>
        </p:nvSpPr>
        <p:spPr bwMode="auto">
          <a:xfrm>
            <a:off x="8460432" y="498059"/>
            <a:ext cx="481222" cy="338554"/>
          </a:xfrm>
          <a:prstGeom prst="rect">
            <a:avLst/>
          </a:prstGeom>
          <a:noFill/>
          <a:ln w="9525">
            <a:noFill/>
            <a:miter lim="800000"/>
            <a:headEnd/>
            <a:tailEnd/>
          </a:ln>
        </p:spPr>
        <p:txBody>
          <a:bodyPr wrap="none">
            <a:spAutoFit/>
          </a:bodyPr>
          <a:lstStyle/>
          <a:p>
            <a:r>
              <a:rPr lang="en-US" altLang="zh-TW" sz="1600" dirty="0">
                <a:latin typeface="Arial" charset="0"/>
              </a:rPr>
              <a:t>4</a:t>
            </a:r>
            <a:r>
              <a:rPr lang="en-US" altLang="zh-TW" sz="1600" dirty="0" smtClean="0">
                <a:latin typeface="Arial" charset="0"/>
              </a:rPr>
              <a:t>-1</a:t>
            </a:r>
            <a:endParaRPr lang="en-US" altLang="zh-TW" sz="1600" dirty="0">
              <a:latin typeface="Arial" charset="0"/>
            </a:endParaRPr>
          </a:p>
        </p:txBody>
      </p:sp>
      <p:pic>
        <p:nvPicPr>
          <p:cNvPr id="18440" name="圖片 6"/>
          <p:cNvPicPr>
            <a:picLocks noChangeAspect="1"/>
          </p:cNvPicPr>
          <p:nvPr/>
        </p:nvPicPr>
        <p:blipFill>
          <a:blip r:embed="rId2"/>
          <a:srcRect/>
          <a:stretch>
            <a:fillRect/>
          </a:stretch>
        </p:blipFill>
        <p:spPr bwMode="auto">
          <a:xfrm>
            <a:off x="0" y="6165850"/>
            <a:ext cx="9144000" cy="287338"/>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6566" name="Picture 7" descr="th"/>
          <p:cNvPicPr>
            <a:picLocks noChangeAspect="1" noChangeArrowheads="1"/>
          </p:cNvPicPr>
          <p:nvPr/>
        </p:nvPicPr>
        <p:blipFill>
          <a:blip r:embed="rId2"/>
          <a:srcRect/>
          <a:stretch>
            <a:fillRect/>
          </a:stretch>
        </p:blipFill>
        <p:spPr bwMode="auto">
          <a:xfrm>
            <a:off x="4562832" y="3212976"/>
            <a:ext cx="2857500" cy="2857500"/>
          </a:xfrm>
          <a:prstGeom prst="rect">
            <a:avLst/>
          </a:prstGeom>
          <a:noFill/>
          <a:ln w="9525">
            <a:noFill/>
            <a:miter lim="800000"/>
            <a:headEnd/>
            <a:tailEnd/>
          </a:ln>
        </p:spPr>
      </p:pic>
      <p:sp>
        <p:nvSpPr>
          <p:cNvPr id="66561" name="Rectangle 3"/>
          <p:cNvSpPr>
            <a:spLocks noGrp="1" noChangeArrowheads="1"/>
          </p:cNvSpPr>
          <p:nvPr>
            <p:ph idx="1"/>
          </p:nvPr>
        </p:nvSpPr>
        <p:spPr>
          <a:xfrm>
            <a:off x="755650" y="1700213"/>
            <a:ext cx="7632700" cy="1584325"/>
          </a:xfrm>
        </p:spPr>
        <p:txBody>
          <a:bodyPr/>
          <a:lstStyle/>
          <a:p>
            <a:pPr eaLnBrk="1" hangingPunct="1">
              <a:lnSpc>
                <a:spcPct val="110000"/>
              </a:lnSpc>
              <a:buFont typeface="Wingdings" pitchFamily="2" charset="2"/>
              <a:buBlip>
                <a:blip r:embed="rId3"/>
              </a:buBlip>
            </a:pPr>
            <a:r>
              <a:rPr lang="zh-TW" altLang="en-US" sz="2000" b="1" dirty="0" smtClean="0">
                <a:latin typeface="Times New Roman" pitchFamily="18" charset="0"/>
              </a:rPr>
              <a:t>本</a:t>
            </a:r>
            <a:r>
              <a:rPr lang="zh-TW" altLang="en-US" sz="2000" b="1" dirty="0">
                <a:latin typeface="Times New Roman" pitchFamily="18" charset="0"/>
              </a:rPr>
              <a:t>小組稽查人員共</a:t>
            </a:r>
            <a:r>
              <a:rPr lang="en-US" altLang="zh-TW" sz="2000" b="1" dirty="0">
                <a:solidFill>
                  <a:srgbClr val="FF3300"/>
                </a:solidFill>
                <a:latin typeface="Times New Roman" pitchFamily="18" charset="0"/>
              </a:rPr>
              <a:t>61</a:t>
            </a:r>
            <a:r>
              <a:rPr lang="zh-TW" altLang="en-US" sz="2000" b="1" dirty="0" smtClean="0">
                <a:solidFill>
                  <a:srgbClr val="FF3300"/>
                </a:solidFill>
                <a:latin typeface="Times New Roman" pitchFamily="18" charset="0"/>
              </a:rPr>
              <a:t>人</a:t>
            </a:r>
            <a:r>
              <a:rPr lang="zh-TW" altLang="en-US" sz="2000" b="1" dirty="0" smtClean="0">
                <a:latin typeface="Times New Roman" pitchFamily="18" charset="0"/>
              </a:rPr>
              <a:t>，皆由本部及所屬機關（構）採購專業人員組成，全數皆具有採購專業人員</a:t>
            </a:r>
            <a:r>
              <a:rPr lang="zh-TW" altLang="en-US" sz="2000" b="1" dirty="0" smtClean="0">
                <a:solidFill>
                  <a:srgbClr val="FF3300"/>
                </a:solidFill>
                <a:latin typeface="Times New Roman" pitchFamily="18" charset="0"/>
              </a:rPr>
              <a:t>「基本資格」（</a:t>
            </a:r>
            <a:r>
              <a:rPr lang="en-US" altLang="zh-TW" sz="2000" b="1" dirty="0" smtClean="0">
                <a:solidFill>
                  <a:srgbClr val="FF3300"/>
                </a:solidFill>
                <a:latin typeface="Times New Roman" pitchFamily="18" charset="0"/>
              </a:rPr>
              <a:t>100</a:t>
            </a:r>
            <a:r>
              <a:rPr lang="zh-TW" altLang="en-US" sz="2000" b="1" dirty="0" smtClean="0">
                <a:solidFill>
                  <a:srgbClr val="FF3300"/>
                </a:solidFill>
                <a:latin typeface="Times New Roman" pitchFamily="18" charset="0"/>
              </a:rPr>
              <a:t>％）；</a:t>
            </a:r>
            <a:r>
              <a:rPr lang="zh-TW" altLang="en-US" sz="2000" b="1" dirty="0" smtClean="0">
                <a:latin typeface="Times New Roman" pitchFamily="18" charset="0"/>
              </a:rPr>
              <a:t>另具有採購專業人員「進階資格」者有</a:t>
            </a:r>
            <a:r>
              <a:rPr lang="en-US" altLang="zh-TW" sz="2000" b="1" dirty="0" smtClean="0">
                <a:solidFill>
                  <a:srgbClr val="FF3300"/>
                </a:solidFill>
                <a:latin typeface="Times New Roman" pitchFamily="18" charset="0"/>
              </a:rPr>
              <a:t>34</a:t>
            </a:r>
            <a:r>
              <a:rPr lang="zh-TW" altLang="en-US" sz="2000" b="1" dirty="0" smtClean="0">
                <a:solidFill>
                  <a:srgbClr val="FF3300"/>
                </a:solidFill>
                <a:latin typeface="Times New Roman" pitchFamily="18" charset="0"/>
              </a:rPr>
              <a:t>人，約占全部稽查人員之比率</a:t>
            </a:r>
            <a:r>
              <a:rPr lang="en-US" altLang="zh-TW" sz="2000" b="1" dirty="0" smtClean="0">
                <a:solidFill>
                  <a:srgbClr val="FF3300"/>
                </a:solidFill>
                <a:latin typeface="Times New Roman" pitchFamily="18" charset="0"/>
              </a:rPr>
              <a:t>56</a:t>
            </a:r>
            <a:r>
              <a:rPr lang="zh-TW" altLang="en-US" sz="2000" b="1" dirty="0" smtClean="0">
                <a:solidFill>
                  <a:srgbClr val="FF3300"/>
                </a:solidFill>
                <a:latin typeface="Times New Roman" pitchFamily="18" charset="0"/>
              </a:rPr>
              <a:t>％。</a:t>
            </a:r>
          </a:p>
          <a:p>
            <a:pPr eaLnBrk="1" hangingPunct="1">
              <a:lnSpc>
                <a:spcPct val="110000"/>
              </a:lnSpc>
              <a:buFont typeface="Wingdings" pitchFamily="2" charset="2"/>
              <a:buBlip>
                <a:blip r:embed="rId3"/>
              </a:buBlip>
            </a:pPr>
            <a:endParaRPr lang="zh-TW" altLang="en-US" sz="2000" b="1" dirty="0" smtClean="0">
              <a:latin typeface="Times New Roman" pitchFamily="18" charset="0"/>
            </a:endParaRPr>
          </a:p>
          <a:p>
            <a:pPr eaLnBrk="1" hangingPunct="1">
              <a:lnSpc>
                <a:spcPct val="110000"/>
              </a:lnSpc>
              <a:buFont typeface="Wingdings" pitchFamily="2" charset="2"/>
              <a:buBlip>
                <a:blip r:embed="rId3"/>
              </a:buBlip>
            </a:pPr>
            <a:endParaRPr lang="zh-TW" altLang="en-US" sz="2000" b="1" dirty="0" smtClean="0">
              <a:latin typeface="Times New Roman" pitchFamily="18" charset="0"/>
            </a:endParaRPr>
          </a:p>
          <a:p>
            <a:pPr eaLnBrk="1" hangingPunct="1">
              <a:lnSpc>
                <a:spcPct val="110000"/>
              </a:lnSpc>
              <a:buFont typeface="Wingdings" pitchFamily="2" charset="2"/>
              <a:buBlip>
                <a:blip r:embed="rId3"/>
              </a:buBlip>
            </a:pPr>
            <a:r>
              <a:rPr lang="zh-TW" altLang="en-US" sz="2400" b="1" dirty="0" smtClean="0">
                <a:latin typeface="Times New Roman" pitchFamily="18" charset="0"/>
              </a:rPr>
              <a:t>持續策勵稽查人員取得</a:t>
            </a:r>
          </a:p>
          <a:p>
            <a:pPr eaLnBrk="1" hangingPunct="1">
              <a:lnSpc>
                <a:spcPct val="110000"/>
              </a:lnSpc>
              <a:buFont typeface="Wingdings" pitchFamily="2" charset="2"/>
              <a:buNone/>
            </a:pPr>
            <a:r>
              <a:rPr lang="zh-TW" altLang="en-US" sz="2400" b="1" dirty="0" smtClean="0">
                <a:latin typeface="Times New Roman" pitchFamily="18" charset="0"/>
              </a:rPr>
              <a:t>    採購專業人員「進階資格」</a:t>
            </a:r>
            <a:endParaRPr lang="zh-TW" altLang="en-US" sz="2000" b="1" dirty="0" smtClean="0">
              <a:latin typeface="Times New Roman" pitchFamily="18" charset="0"/>
            </a:endParaRPr>
          </a:p>
          <a:p>
            <a:pPr eaLnBrk="1" hangingPunct="1">
              <a:lnSpc>
                <a:spcPct val="110000"/>
              </a:lnSpc>
              <a:buFont typeface="Wingdings" pitchFamily="2" charset="2"/>
              <a:buNone/>
            </a:pPr>
            <a:endParaRPr lang="en-US" altLang="zh-TW" sz="2000" b="1" dirty="0" smtClean="0">
              <a:latin typeface="Times New Roman" pitchFamily="18" charset="0"/>
            </a:endParaRPr>
          </a:p>
        </p:txBody>
      </p:sp>
      <p:sp>
        <p:nvSpPr>
          <p:cNvPr id="9" name="投影片編號版面配置區 5"/>
          <p:cNvSpPr>
            <a:spLocks noGrp="1"/>
          </p:cNvSpPr>
          <p:nvPr>
            <p:ph type="sldNum" sz="quarter" idx="12"/>
          </p:nvPr>
        </p:nvSpPr>
        <p:spPr/>
        <p:txBody>
          <a:bodyPr/>
          <a:lstStyle/>
          <a:p>
            <a:pPr>
              <a:defRPr/>
            </a:pPr>
            <a:fld id="{4EACE2FF-EB41-4830-8E57-C8304A4D4EC7}" type="slidenum">
              <a:rPr lang="en-US" altLang="zh-TW"/>
              <a:pPr>
                <a:defRPr/>
              </a:pPr>
              <a:t>30</a:t>
            </a:fld>
            <a:endParaRPr lang="en-US" altLang="zh-TW"/>
          </a:p>
        </p:txBody>
      </p:sp>
      <p:sp>
        <p:nvSpPr>
          <p:cNvPr id="66563" name="Rectangle 3"/>
          <p:cNvSpPr txBox="1">
            <a:spLocks noChangeArrowheads="1"/>
          </p:cNvSpPr>
          <p:nvPr/>
        </p:nvSpPr>
        <p:spPr bwMode="auto">
          <a:xfrm>
            <a:off x="468313" y="530225"/>
            <a:ext cx="7559675" cy="738188"/>
          </a:xfrm>
          <a:prstGeom prst="rect">
            <a:avLst/>
          </a:prstGeom>
          <a:noFill/>
          <a:ln w="9525">
            <a:noFill/>
            <a:miter lim="800000"/>
            <a:headEnd/>
            <a:tailEnd/>
          </a:ln>
        </p:spPr>
        <p:txBody>
          <a:bodyPr/>
          <a:lstStyle/>
          <a:p>
            <a:r>
              <a:rPr kumimoji="0" lang="zh-TW" altLang="en-US" sz="1800" b="1" dirty="0">
                <a:solidFill>
                  <a:srgbClr val="0070C0"/>
                </a:solidFill>
                <a:latin typeface="標楷體" pitchFamily="65" charset="-120"/>
                <a:ea typeface="標楷體" pitchFamily="65" charset="-120"/>
              </a:rPr>
              <a:t>五、近期稽核重點及興革措施</a:t>
            </a:r>
            <a:endParaRPr kumimoji="0" lang="en-US" altLang="zh-TW" sz="1800" b="1" dirty="0">
              <a:solidFill>
                <a:srgbClr val="0070C0"/>
              </a:solidFill>
              <a:latin typeface="標楷體" pitchFamily="65" charset="-120"/>
              <a:ea typeface="標楷體" pitchFamily="65" charset="-120"/>
            </a:endParaRPr>
          </a:p>
          <a:p>
            <a:r>
              <a:rPr kumimoji="0" lang="zh-TW" altLang="en-US" sz="2400" b="1" dirty="0" smtClean="0">
                <a:solidFill>
                  <a:srgbClr val="6600FF"/>
                </a:solidFill>
                <a:latin typeface="標楷體" pitchFamily="65" charset="-120"/>
                <a:ea typeface="標楷體" pitchFamily="65" charset="-120"/>
              </a:rPr>
              <a:t>   </a:t>
            </a:r>
            <a:r>
              <a:rPr kumimoji="0" lang="en-US" altLang="zh-TW" sz="2400" b="1" dirty="0" smtClean="0">
                <a:solidFill>
                  <a:srgbClr val="6600FF"/>
                </a:solidFill>
                <a:latin typeface="標楷體" pitchFamily="65" charset="-120"/>
                <a:ea typeface="標楷體" pitchFamily="65" charset="-120"/>
              </a:rPr>
              <a:t>-</a:t>
            </a:r>
            <a:r>
              <a:rPr kumimoji="0" lang="zh-TW" altLang="en-US" sz="2400" b="1" dirty="0" smtClean="0">
                <a:solidFill>
                  <a:srgbClr val="6600FF"/>
                </a:solidFill>
                <a:latin typeface="標楷體" pitchFamily="65" charset="-120"/>
                <a:ea typeface="標楷體" pitchFamily="65" charset="-120"/>
              </a:rPr>
              <a:t>稽</a:t>
            </a:r>
            <a:r>
              <a:rPr lang="zh-TW" altLang="en-US" sz="2400" b="1" dirty="0" smtClean="0">
                <a:solidFill>
                  <a:srgbClr val="6600FF"/>
                </a:solidFill>
                <a:latin typeface="標楷體" pitchFamily="65" charset="-120"/>
                <a:ea typeface="標楷體" pitchFamily="65" charset="-120"/>
              </a:rPr>
              <a:t>查</a:t>
            </a:r>
            <a:r>
              <a:rPr lang="zh-TW" altLang="en-US" sz="2400" b="1" dirty="0">
                <a:solidFill>
                  <a:srgbClr val="6600FF"/>
                </a:solidFill>
                <a:latin typeface="標楷體" pitchFamily="65" charset="-120"/>
                <a:ea typeface="標楷體" pitchFamily="65" charset="-120"/>
              </a:rPr>
              <a:t>人員至少應具有採購專業人員基本資格</a:t>
            </a:r>
            <a:r>
              <a:rPr lang="zh-TW" altLang="en-US" dirty="0"/>
              <a:t>  </a:t>
            </a:r>
          </a:p>
        </p:txBody>
      </p:sp>
      <p:pic>
        <p:nvPicPr>
          <p:cNvPr id="66564" name="圖片 1"/>
          <p:cNvPicPr>
            <a:picLocks noChangeAspect="1"/>
          </p:cNvPicPr>
          <p:nvPr/>
        </p:nvPicPr>
        <p:blipFill>
          <a:blip r:embed="rId4"/>
          <a:srcRect/>
          <a:stretch>
            <a:fillRect/>
          </a:stretch>
        </p:blipFill>
        <p:spPr bwMode="auto">
          <a:xfrm>
            <a:off x="0" y="6165850"/>
            <a:ext cx="9144000" cy="287338"/>
          </a:xfrm>
          <a:prstGeom prst="rect">
            <a:avLst/>
          </a:prstGeom>
          <a:noFill/>
          <a:ln w="9525">
            <a:noFill/>
            <a:miter lim="800000"/>
            <a:headEnd/>
            <a:tailEnd/>
          </a:ln>
        </p:spPr>
      </p:pic>
      <p:pic>
        <p:nvPicPr>
          <p:cNvPr id="2" name="圖片 1"/>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3707904" y="5085183"/>
            <a:ext cx="1080319" cy="1080319"/>
          </a:xfrm>
          <a:prstGeom prst="rect">
            <a:avLst/>
          </a:prstGeom>
        </p:spPr>
      </p:pic>
      <p:sp>
        <p:nvSpPr>
          <p:cNvPr id="10" name="Text Box 68"/>
          <p:cNvSpPr txBox="1">
            <a:spLocks noChangeArrowheads="1"/>
          </p:cNvSpPr>
          <p:nvPr/>
        </p:nvSpPr>
        <p:spPr bwMode="auto">
          <a:xfrm>
            <a:off x="8413057" y="502170"/>
            <a:ext cx="708848" cy="338554"/>
          </a:xfrm>
          <a:prstGeom prst="rect">
            <a:avLst/>
          </a:prstGeom>
          <a:noFill/>
          <a:ln w="9525">
            <a:noFill/>
            <a:miter lim="800000"/>
            <a:headEnd/>
            <a:tailEnd/>
          </a:ln>
        </p:spPr>
        <p:txBody>
          <a:bodyPr wrap="none">
            <a:spAutoFit/>
          </a:bodyPr>
          <a:lstStyle/>
          <a:p>
            <a:r>
              <a:rPr lang="en-US" altLang="zh-TW" sz="1600" dirty="0" smtClean="0">
                <a:latin typeface="Arial" charset="0"/>
              </a:rPr>
              <a:t>25</a:t>
            </a:r>
            <a:r>
              <a:rPr lang="en-US" altLang="zh-TW" sz="1600" dirty="0" smtClean="0">
                <a:latin typeface="Arial" charset="0"/>
              </a:rPr>
              <a:t>-14</a:t>
            </a:r>
            <a:endParaRPr lang="en-US" altLang="zh-TW" sz="1600" dirty="0">
              <a:latin typeface="Arial" charset="0"/>
            </a:endParaRP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3" name="Rectangle 3"/>
          <p:cNvSpPr>
            <a:spLocks noGrp="1" noChangeArrowheads="1"/>
          </p:cNvSpPr>
          <p:nvPr>
            <p:ph sz="half" idx="1"/>
          </p:nvPr>
        </p:nvSpPr>
        <p:spPr>
          <a:xfrm>
            <a:off x="611560" y="1484784"/>
            <a:ext cx="3600078" cy="2014130"/>
          </a:xfrm>
        </p:spPr>
        <p:txBody>
          <a:bodyPr/>
          <a:lstStyle/>
          <a:p>
            <a:pPr eaLnBrk="1" hangingPunct="1">
              <a:lnSpc>
                <a:spcPct val="110000"/>
              </a:lnSpc>
              <a:buFont typeface="Wingdings" pitchFamily="2" charset="2"/>
              <a:buBlip>
                <a:blip r:embed="rId2"/>
              </a:buBlip>
            </a:pPr>
            <a:r>
              <a:rPr lang="zh-TW" altLang="en-US" sz="2000" b="1" dirty="0" smtClean="0">
                <a:latin typeface="新細明體" charset="-120"/>
              </a:rPr>
              <a:t>辦理「</a:t>
            </a:r>
            <a:r>
              <a:rPr lang="zh-TW" altLang="en-US" sz="2000" b="1" u="sng" dirty="0" smtClean="0">
                <a:solidFill>
                  <a:srgbClr val="CC3300"/>
                </a:solidFill>
                <a:latin typeface="新細明體" charset="-120"/>
              </a:rPr>
              <a:t>採購專題演講</a:t>
            </a:r>
            <a:r>
              <a:rPr lang="zh-TW" altLang="en-US" sz="2000" b="1" dirty="0" smtClean="0">
                <a:latin typeface="新細明體" charset="-120"/>
              </a:rPr>
              <a:t>」</a:t>
            </a:r>
            <a:r>
              <a:rPr lang="en-US" altLang="zh-TW" sz="2000" b="1" dirty="0" smtClean="0">
                <a:latin typeface="新細明體" charset="-120"/>
              </a:rPr>
              <a:t>--</a:t>
            </a:r>
          </a:p>
          <a:p>
            <a:pPr marL="0" indent="0" eaLnBrk="1" hangingPunct="1">
              <a:lnSpc>
                <a:spcPct val="110000"/>
              </a:lnSpc>
              <a:buNone/>
            </a:pPr>
            <a:r>
              <a:rPr lang="zh-TW" altLang="en-US" sz="2000" b="1" dirty="0">
                <a:latin typeface="新細明體" charset="-120"/>
              </a:rPr>
              <a:t> </a:t>
            </a:r>
            <a:r>
              <a:rPr lang="zh-TW" altLang="en-US" sz="1800" b="1" dirty="0" smtClean="0">
                <a:latin typeface="新細明體" charset="-120"/>
              </a:rPr>
              <a:t>    </a:t>
            </a:r>
            <a:r>
              <a:rPr lang="zh-TW" altLang="en-US" sz="1800" b="1" dirty="0" smtClean="0">
                <a:latin typeface="新細明體" charset="-120"/>
              </a:rPr>
              <a:t>採購案底價分析及工作小組初審</a:t>
            </a:r>
            <a:r>
              <a:rPr lang="zh-TW" altLang="en-US" sz="1800" b="1" dirty="0" smtClean="0">
                <a:latin typeface="新細明體" charset="-120"/>
              </a:rPr>
              <a:t>實例</a:t>
            </a:r>
            <a:r>
              <a:rPr lang="zh-TW" altLang="en-US" sz="1800" b="1" dirty="0" smtClean="0">
                <a:latin typeface="新細明體" charset="-120"/>
              </a:rPr>
              <a:t>討論 、採購履約管理及爭議</a:t>
            </a:r>
            <a:r>
              <a:rPr lang="zh-TW" altLang="en-US" sz="1800" b="1" dirty="0" smtClean="0">
                <a:latin typeface="新細明體" charset="-120"/>
              </a:rPr>
              <a:t>處理 </a:t>
            </a:r>
            <a:r>
              <a:rPr lang="zh-TW" altLang="en-US" sz="1800" b="1" dirty="0" smtClean="0">
                <a:latin typeface="新細明體" charset="-120"/>
              </a:rPr>
              <a:t>、採購實務作業及注意事項</a:t>
            </a:r>
            <a:r>
              <a:rPr lang="zh-TW" altLang="en-US" sz="1800" b="1" dirty="0" smtClean="0">
                <a:latin typeface="新細明體" charset="-120"/>
              </a:rPr>
              <a:t>、資訊</a:t>
            </a:r>
            <a:r>
              <a:rPr lang="zh-TW" altLang="en-US" sz="1800" b="1" dirty="0" smtClean="0">
                <a:latin typeface="新細明體" charset="-120"/>
              </a:rPr>
              <a:t>採購實務作業介紹等。</a:t>
            </a:r>
          </a:p>
          <a:p>
            <a:pPr eaLnBrk="1" hangingPunct="1">
              <a:lnSpc>
                <a:spcPct val="110000"/>
              </a:lnSpc>
              <a:buFont typeface="Wingdings" pitchFamily="2" charset="2"/>
              <a:buNone/>
            </a:pPr>
            <a:endParaRPr lang="en-US" altLang="zh-TW" sz="1800" b="1" dirty="0" smtClean="0">
              <a:latin typeface="新細明體" charset="-120"/>
            </a:endParaRPr>
          </a:p>
        </p:txBody>
      </p:sp>
      <p:sp>
        <p:nvSpPr>
          <p:cNvPr id="9" name="投影片編號版面配置區 5"/>
          <p:cNvSpPr txBox="1">
            <a:spLocks noGrp="1"/>
          </p:cNvSpPr>
          <p:nvPr/>
        </p:nvSpPr>
        <p:spPr>
          <a:xfrm>
            <a:off x="7924800" y="6356350"/>
            <a:ext cx="762000" cy="365125"/>
          </a:xfrm>
          <a:prstGeom prst="rect">
            <a:avLst/>
          </a:prstGeom>
          <a:noFill/>
        </p:spPr>
        <p:txBody>
          <a:bodyPr lIns="0" tIns="0" rIns="0" bIns="0" anchor="b"/>
          <a:lstStyle/>
          <a:p>
            <a:pPr algn="r">
              <a:defRPr/>
            </a:pPr>
            <a:fld id="{5F39BA55-E915-4367-BF16-989B4B767DE3}" type="slidenum">
              <a:rPr kumimoji="0" lang="en-US" altLang="zh-TW" sz="1200">
                <a:solidFill>
                  <a:schemeClr val="tx2">
                    <a:shade val="90000"/>
                  </a:schemeClr>
                </a:solidFill>
              </a:rPr>
              <a:pPr algn="r">
                <a:defRPr/>
              </a:pPr>
              <a:t>31</a:t>
            </a:fld>
            <a:endParaRPr kumimoji="0" lang="en-US" altLang="zh-TW" sz="1200">
              <a:solidFill>
                <a:schemeClr val="tx2">
                  <a:shade val="90000"/>
                </a:schemeClr>
              </a:solidFill>
            </a:endParaRPr>
          </a:p>
        </p:txBody>
      </p:sp>
      <p:sp>
        <p:nvSpPr>
          <p:cNvPr id="69635" name="Rectangle 3"/>
          <p:cNvSpPr txBox="1">
            <a:spLocks noChangeArrowheads="1"/>
          </p:cNvSpPr>
          <p:nvPr/>
        </p:nvSpPr>
        <p:spPr bwMode="auto">
          <a:xfrm>
            <a:off x="468313" y="530225"/>
            <a:ext cx="7992119" cy="738188"/>
          </a:xfrm>
          <a:prstGeom prst="rect">
            <a:avLst/>
          </a:prstGeom>
          <a:noFill/>
          <a:ln w="9525">
            <a:noFill/>
            <a:miter lim="800000"/>
            <a:headEnd/>
            <a:tailEnd/>
          </a:ln>
        </p:spPr>
        <p:txBody>
          <a:bodyPr/>
          <a:lstStyle/>
          <a:p>
            <a:r>
              <a:rPr kumimoji="0" lang="zh-TW" altLang="en-US" sz="1800" b="1" dirty="0">
                <a:solidFill>
                  <a:srgbClr val="0070C0"/>
                </a:solidFill>
                <a:latin typeface="標楷體" pitchFamily="65" charset="-120"/>
                <a:ea typeface="標楷體" pitchFamily="65" charset="-120"/>
              </a:rPr>
              <a:t>五、近期稽核重點及興革措施</a:t>
            </a:r>
            <a:endParaRPr kumimoji="0" lang="en-US" altLang="zh-TW" sz="1800" b="1" dirty="0">
              <a:solidFill>
                <a:srgbClr val="0070C0"/>
              </a:solidFill>
              <a:latin typeface="標楷體" pitchFamily="65" charset="-120"/>
              <a:ea typeface="標楷體" pitchFamily="65" charset="-120"/>
            </a:endParaRPr>
          </a:p>
          <a:p>
            <a:r>
              <a:rPr lang="zh-TW" altLang="en-US" sz="2400" b="1" dirty="0">
                <a:solidFill>
                  <a:srgbClr val="6600FF"/>
                </a:solidFill>
                <a:latin typeface="標楷體" pitchFamily="65" charset="-120"/>
                <a:ea typeface="標楷體" pitchFamily="65" charset="-120"/>
              </a:rPr>
              <a:t> </a:t>
            </a:r>
            <a:r>
              <a:rPr lang="zh-TW" altLang="en-US" sz="2400" b="1" dirty="0" smtClean="0">
                <a:solidFill>
                  <a:srgbClr val="6600FF"/>
                </a:solidFill>
                <a:latin typeface="標楷體" pitchFamily="65" charset="-120"/>
                <a:ea typeface="標楷體" pitchFamily="65" charset="-120"/>
              </a:rPr>
              <a:t>  </a:t>
            </a:r>
            <a:r>
              <a:rPr lang="en-US" altLang="zh-TW" sz="2400" b="1" dirty="0" smtClean="0">
                <a:solidFill>
                  <a:srgbClr val="6600FF"/>
                </a:solidFill>
                <a:latin typeface="標楷體" pitchFamily="65" charset="-120"/>
                <a:ea typeface="標楷體" pitchFamily="65" charset="-120"/>
              </a:rPr>
              <a:t>-</a:t>
            </a:r>
            <a:r>
              <a:rPr lang="zh-TW" altLang="en-US" sz="2400" b="1" dirty="0" smtClean="0">
                <a:solidFill>
                  <a:srgbClr val="6600FF"/>
                </a:solidFill>
                <a:latin typeface="標楷體" pitchFamily="65" charset="-120"/>
                <a:ea typeface="標楷體" pitchFamily="65" charset="-120"/>
              </a:rPr>
              <a:t>稽核</a:t>
            </a:r>
            <a:r>
              <a:rPr lang="zh-TW" altLang="en-US" sz="2400" b="1" dirty="0">
                <a:solidFill>
                  <a:srgbClr val="6600FF"/>
                </a:solidFill>
                <a:latin typeface="標楷體" pitchFamily="65" charset="-120"/>
                <a:ea typeface="標楷體" pitchFamily="65" charset="-120"/>
              </a:rPr>
              <a:t>監督興革措施</a:t>
            </a:r>
            <a:r>
              <a:rPr lang="en-US" altLang="zh-TW" sz="2400" b="1" dirty="0">
                <a:solidFill>
                  <a:srgbClr val="6600FF"/>
                </a:solidFill>
                <a:latin typeface="標楷體" pitchFamily="65" charset="-120"/>
                <a:ea typeface="標楷體" pitchFamily="65" charset="-120"/>
              </a:rPr>
              <a:t>-</a:t>
            </a:r>
            <a:r>
              <a:rPr lang="zh-TW" altLang="en-US" sz="2400" b="1" dirty="0">
                <a:solidFill>
                  <a:srgbClr val="6600FF"/>
                </a:solidFill>
                <a:latin typeface="標楷體" pitchFamily="65" charset="-120"/>
                <a:ea typeface="標楷體" pitchFamily="65" charset="-120"/>
              </a:rPr>
              <a:t>降低稽核負擔或減少缺失案源</a:t>
            </a:r>
            <a:r>
              <a:rPr lang="en-US" altLang="zh-TW" sz="2400" b="1" dirty="0" smtClean="0">
                <a:solidFill>
                  <a:srgbClr val="6600FF"/>
                </a:solidFill>
                <a:latin typeface="標楷體" pitchFamily="65" charset="-120"/>
                <a:ea typeface="標楷體" pitchFamily="65" charset="-120"/>
              </a:rPr>
              <a:t>(3/3)</a:t>
            </a:r>
            <a:endParaRPr lang="en-US" altLang="zh-TW" sz="2400" b="1" dirty="0">
              <a:solidFill>
                <a:srgbClr val="6600FF"/>
              </a:solidFill>
              <a:latin typeface="標楷體" pitchFamily="65" charset="-120"/>
              <a:ea typeface="標楷體" pitchFamily="65" charset="-120"/>
            </a:endParaRPr>
          </a:p>
        </p:txBody>
      </p:sp>
      <p:pic>
        <p:nvPicPr>
          <p:cNvPr id="69636" name="圖片 1"/>
          <p:cNvPicPr>
            <a:picLocks noChangeAspect="1"/>
          </p:cNvPicPr>
          <p:nvPr/>
        </p:nvPicPr>
        <p:blipFill>
          <a:blip r:embed="rId3"/>
          <a:srcRect/>
          <a:stretch>
            <a:fillRect/>
          </a:stretch>
        </p:blipFill>
        <p:spPr bwMode="auto">
          <a:xfrm>
            <a:off x="0" y="6251574"/>
            <a:ext cx="9144000" cy="287338"/>
          </a:xfrm>
          <a:prstGeom prst="rect">
            <a:avLst/>
          </a:prstGeom>
          <a:noFill/>
          <a:ln w="9525">
            <a:noFill/>
            <a:miter lim="800000"/>
            <a:headEnd/>
            <a:tailEnd/>
          </a:ln>
        </p:spPr>
      </p:pic>
      <p:pic>
        <p:nvPicPr>
          <p:cNvPr id="69638" name="Picture 9" descr="IMG_1220"/>
          <p:cNvPicPr>
            <a:picLocks noChangeAspect="1" noChangeArrowheads="1"/>
          </p:cNvPicPr>
          <p:nvPr/>
        </p:nvPicPr>
        <p:blipFill>
          <a:blip r:embed="rId4"/>
          <a:srcRect/>
          <a:stretch>
            <a:fillRect/>
          </a:stretch>
        </p:blipFill>
        <p:spPr bwMode="auto">
          <a:xfrm>
            <a:off x="684213" y="3646487"/>
            <a:ext cx="3527425" cy="2592387"/>
          </a:xfrm>
          <a:prstGeom prst="rect">
            <a:avLst/>
          </a:prstGeom>
          <a:noFill/>
          <a:ln w="28575">
            <a:solidFill>
              <a:srgbClr val="00B0F0"/>
            </a:solidFill>
            <a:miter lim="800000"/>
            <a:headEnd/>
            <a:tailEnd/>
          </a:ln>
        </p:spPr>
      </p:pic>
      <p:pic>
        <p:nvPicPr>
          <p:cNvPr id="69639" name="Picture 9" descr="IMG_1605"/>
          <p:cNvPicPr>
            <a:picLocks noGrp="1" noChangeAspect="1" noChangeArrowheads="1"/>
          </p:cNvPicPr>
          <p:nvPr>
            <p:ph sz="half" idx="4294967295"/>
          </p:nvPr>
        </p:nvPicPr>
        <p:blipFill>
          <a:blip r:embed="rId5"/>
          <a:srcRect/>
          <a:stretch>
            <a:fillRect/>
          </a:stretch>
        </p:blipFill>
        <p:spPr>
          <a:xfrm>
            <a:off x="4500563" y="1268413"/>
            <a:ext cx="3743325" cy="2303462"/>
          </a:xfrm>
          <a:noFill/>
          <a:ln w="28575">
            <a:solidFill>
              <a:srgbClr val="00B0F0"/>
            </a:solidFill>
          </a:ln>
        </p:spPr>
      </p:pic>
      <p:pic>
        <p:nvPicPr>
          <p:cNvPr id="69640" name="Picture 11" descr="IMGP0667"/>
          <p:cNvPicPr>
            <a:picLocks noChangeAspect="1" noChangeArrowheads="1"/>
          </p:cNvPicPr>
          <p:nvPr/>
        </p:nvPicPr>
        <p:blipFill>
          <a:blip r:embed="rId6"/>
          <a:srcRect/>
          <a:stretch>
            <a:fillRect/>
          </a:stretch>
        </p:blipFill>
        <p:spPr bwMode="auto">
          <a:xfrm>
            <a:off x="4500563" y="3716338"/>
            <a:ext cx="3744912" cy="2452687"/>
          </a:xfrm>
          <a:prstGeom prst="rect">
            <a:avLst/>
          </a:prstGeom>
          <a:noFill/>
          <a:ln w="28575">
            <a:solidFill>
              <a:srgbClr val="00B0F0"/>
            </a:solidFill>
            <a:miter lim="800000"/>
            <a:headEnd/>
            <a:tailEnd/>
          </a:ln>
        </p:spPr>
      </p:pic>
      <p:sp>
        <p:nvSpPr>
          <p:cNvPr id="10" name="Text Box 68"/>
          <p:cNvSpPr txBox="1">
            <a:spLocks noChangeArrowheads="1"/>
          </p:cNvSpPr>
          <p:nvPr/>
        </p:nvSpPr>
        <p:spPr bwMode="auto">
          <a:xfrm>
            <a:off x="8413057" y="502170"/>
            <a:ext cx="708848" cy="338554"/>
          </a:xfrm>
          <a:prstGeom prst="rect">
            <a:avLst/>
          </a:prstGeom>
          <a:noFill/>
          <a:ln w="9525">
            <a:noFill/>
            <a:miter lim="800000"/>
            <a:headEnd/>
            <a:tailEnd/>
          </a:ln>
        </p:spPr>
        <p:txBody>
          <a:bodyPr wrap="none">
            <a:spAutoFit/>
          </a:bodyPr>
          <a:lstStyle/>
          <a:p>
            <a:r>
              <a:rPr lang="en-US" altLang="zh-TW" sz="1600" dirty="0" smtClean="0">
                <a:latin typeface="Arial" charset="0"/>
              </a:rPr>
              <a:t>25</a:t>
            </a:r>
            <a:r>
              <a:rPr lang="en-US" altLang="zh-TW" sz="1600" dirty="0" smtClean="0">
                <a:latin typeface="Arial" charset="0"/>
              </a:rPr>
              <a:t>-17</a:t>
            </a:r>
            <a:endParaRPr lang="en-US" altLang="zh-TW" sz="1600" dirty="0">
              <a:latin typeface="Arial" charset="0"/>
            </a:endParaRPr>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3" name="Text Box 2"/>
          <p:cNvSpPr txBox="1">
            <a:spLocks noChangeArrowheads="1"/>
          </p:cNvSpPr>
          <p:nvPr/>
        </p:nvSpPr>
        <p:spPr bwMode="auto">
          <a:xfrm>
            <a:off x="513839" y="1052736"/>
            <a:ext cx="4562217" cy="5233248"/>
          </a:xfrm>
          <a:prstGeom prst="rect">
            <a:avLst/>
          </a:prstGeom>
          <a:gradFill rotWithShape="1">
            <a:gsLst>
              <a:gs pos="0">
                <a:schemeClr val="bg1"/>
              </a:gs>
              <a:gs pos="100000">
                <a:srgbClr val="FFFFCC"/>
              </a:gs>
            </a:gsLst>
            <a:lin ang="5400000" scaled="1"/>
          </a:gradFill>
          <a:ln w="19050">
            <a:solidFill>
              <a:srgbClr val="006600"/>
            </a:solidFill>
            <a:miter lim="800000"/>
            <a:headEnd/>
            <a:tailEnd/>
          </a:ln>
        </p:spPr>
        <p:txBody>
          <a:bodyPr lIns="91427" tIns="45714" rIns="91427" bIns="45714"/>
          <a:lstStyle/>
          <a:p>
            <a:pPr marL="178919" lvl="1" indent="88733" defTabSz="914960">
              <a:spcBef>
                <a:spcPct val="20000"/>
              </a:spcBef>
              <a:buBlip>
                <a:blip r:embed="rId2"/>
              </a:buBlip>
              <a:defRPr/>
            </a:pPr>
            <a:r>
              <a:rPr lang="zh-TW" altLang="en-US" sz="2000" dirty="0">
                <a:latin typeface="Arial" charset="0"/>
              </a:rPr>
              <a:t>採購金額</a:t>
            </a:r>
            <a:r>
              <a:rPr lang="zh-TW" altLang="en-US" sz="2000" dirty="0" smtClean="0">
                <a:latin typeface="Arial" charset="0"/>
              </a:rPr>
              <a:t>：約</a:t>
            </a:r>
            <a:r>
              <a:rPr lang="en-US" altLang="zh-TW" sz="2000" dirty="0" smtClean="0">
                <a:latin typeface="Arial" charset="0"/>
              </a:rPr>
              <a:t>9</a:t>
            </a:r>
            <a:r>
              <a:rPr lang="zh-TW" altLang="en-US" sz="2000" dirty="0">
                <a:latin typeface="Arial" charset="0"/>
              </a:rPr>
              <a:t>億</a:t>
            </a:r>
            <a:r>
              <a:rPr lang="en-US" altLang="zh-TW" sz="2000" dirty="0" smtClean="0">
                <a:latin typeface="Arial" charset="0"/>
              </a:rPr>
              <a:t>6,600</a:t>
            </a:r>
            <a:r>
              <a:rPr lang="zh-TW" altLang="en-US" sz="2000" dirty="0" smtClean="0">
                <a:latin typeface="Arial" charset="0"/>
              </a:rPr>
              <a:t>萬元整</a:t>
            </a:r>
            <a:endParaRPr lang="zh-TW" altLang="en-US" sz="2000" dirty="0">
              <a:latin typeface="Arial" charset="0"/>
            </a:endParaRPr>
          </a:p>
          <a:p>
            <a:pPr marL="178919" lvl="1" indent="88733" defTabSz="914960">
              <a:spcBef>
                <a:spcPct val="20000"/>
              </a:spcBef>
              <a:buBlip>
                <a:blip r:embed="rId2"/>
              </a:buBlip>
              <a:defRPr/>
            </a:pPr>
            <a:r>
              <a:rPr lang="zh-TW" altLang="en-US" sz="2000" dirty="0">
                <a:latin typeface="Arial" charset="0"/>
              </a:rPr>
              <a:t>預算金額</a:t>
            </a:r>
            <a:r>
              <a:rPr lang="zh-TW" altLang="en-US" sz="2000" dirty="0" smtClean="0">
                <a:latin typeface="Arial" charset="0"/>
              </a:rPr>
              <a:t>：約</a:t>
            </a:r>
            <a:r>
              <a:rPr lang="en-US" altLang="zh-TW" sz="2000" dirty="0" smtClean="0">
                <a:latin typeface="Arial" charset="0"/>
              </a:rPr>
              <a:t>9</a:t>
            </a:r>
            <a:r>
              <a:rPr lang="zh-TW" altLang="en-US" sz="2000" dirty="0">
                <a:latin typeface="Arial" charset="0"/>
              </a:rPr>
              <a:t>億</a:t>
            </a:r>
            <a:r>
              <a:rPr lang="en-US" altLang="zh-TW" sz="2000" dirty="0">
                <a:latin typeface="Arial" charset="0"/>
              </a:rPr>
              <a:t>6,600</a:t>
            </a:r>
            <a:r>
              <a:rPr lang="zh-TW" altLang="en-US" sz="2000" dirty="0">
                <a:latin typeface="Arial" charset="0"/>
              </a:rPr>
              <a:t>萬元</a:t>
            </a:r>
            <a:r>
              <a:rPr lang="zh-TW" altLang="en-US" sz="2000" dirty="0" smtClean="0">
                <a:latin typeface="Arial" charset="0"/>
              </a:rPr>
              <a:t>整</a:t>
            </a:r>
            <a:endParaRPr lang="en-US" altLang="zh-TW" sz="2000" dirty="0" smtClean="0">
              <a:latin typeface="Arial" charset="0"/>
            </a:endParaRPr>
          </a:p>
          <a:p>
            <a:pPr marL="178919" lvl="1" defTabSz="914960">
              <a:spcBef>
                <a:spcPct val="20000"/>
              </a:spcBef>
              <a:defRPr/>
            </a:pPr>
            <a:r>
              <a:rPr lang="zh-TW" altLang="en-US" sz="2000" dirty="0">
                <a:latin typeface="Arial" charset="0"/>
              </a:rPr>
              <a:t> </a:t>
            </a:r>
            <a:r>
              <a:rPr lang="zh-TW" altLang="en-US" sz="2000" dirty="0" smtClean="0">
                <a:latin typeface="Arial" charset="0"/>
              </a:rPr>
              <a:t>  </a:t>
            </a:r>
            <a:r>
              <a:rPr lang="zh-TW" altLang="zh-TW" sz="2000" b="0" dirty="0" smtClean="0">
                <a:latin typeface="Arial" charset="0"/>
              </a:rPr>
              <a:t>（</a:t>
            </a:r>
            <a:r>
              <a:rPr lang="zh-TW" altLang="zh-TW" sz="2000" dirty="0">
                <a:latin typeface="Arial" charset="0"/>
              </a:rPr>
              <a:t>其中</a:t>
            </a:r>
            <a:r>
              <a:rPr lang="zh-TW" altLang="zh-TW" sz="2000" b="1" u="sng" dirty="0">
                <a:solidFill>
                  <a:srgbClr val="FF0000"/>
                </a:solidFill>
                <a:latin typeface="Arial" charset="0"/>
              </a:rPr>
              <a:t>水管、電氣</a:t>
            </a:r>
            <a:r>
              <a:rPr lang="zh-TW" altLang="zh-TW" sz="2000" b="1" u="sng" dirty="0" smtClean="0">
                <a:solidFill>
                  <a:srgbClr val="FF0000"/>
                </a:solidFill>
                <a:latin typeface="Arial" charset="0"/>
              </a:rPr>
              <a:t>工程之</a:t>
            </a:r>
            <a:r>
              <a:rPr lang="zh-TW" altLang="zh-TW" sz="2000" b="1" u="sng" dirty="0">
                <a:solidFill>
                  <a:srgbClr val="FF0000"/>
                </a:solidFill>
                <a:latin typeface="Arial" charset="0"/>
              </a:rPr>
              <a:t>預估總</a:t>
            </a:r>
            <a:r>
              <a:rPr lang="zh-TW" altLang="zh-TW" sz="2000" b="1" dirty="0" smtClean="0">
                <a:solidFill>
                  <a:srgbClr val="FF0000"/>
                </a:solidFill>
                <a:latin typeface="Arial" charset="0"/>
              </a:rPr>
              <a:t>金</a:t>
            </a:r>
            <a:r>
              <a:rPr lang="zh-TW" altLang="en-US" sz="2000" b="1" dirty="0" smtClean="0">
                <a:solidFill>
                  <a:srgbClr val="FF0000"/>
                </a:solidFill>
                <a:latin typeface="Arial" charset="0"/>
              </a:rPr>
              <a:t>   </a:t>
            </a:r>
            <a:endParaRPr lang="en-US" altLang="zh-TW" sz="2000" b="1" dirty="0" smtClean="0">
              <a:solidFill>
                <a:srgbClr val="FF0000"/>
              </a:solidFill>
              <a:latin typeface="Arial" charset="0"/>
            </a:endParaRPr>
          </a:p>
          <a:p>
            <a:pPr marL="178919" lvl="1" defTabSz="914960">
              <a:spcBef>
                <a:spcPct val="20000"/>
              </a:spcBef>
              <a:defRPr/>
            </a:pPr>
            <a:r>
              <a:rPr lang="zh-TW" altLang="en-US" sz="2000" b="1" dirty="0">
                <a:solidFill>
                  <a:srgbClr val="FF0000"/>
                </a:solidFill>
                <a:latin typeface="Arial" charset="0"/>
              </a:rPr>
              <a:t> </a:t>
            </a:r>
            <a:r>
              <a:rPr lang="zh-TW" altLang="en-US" sz="2000" b="1" dirty="0" smtClean="0">
                <a:solidFill>
                  <a:srgbClr val="FF0000"/>
                </a:solidFill>
                <a:latin typeface="Arial" charset="0"/>
              </a:rPr>
              <a:t>     </a:t>
            </a:r>
            <a:r>
              <a:rPr lang="zh-TW" altLang="zh-TW" sz="2000" b="1" dirty="0" smtClean="0">
                <a:solidFill>
                  <a:srgbClr val="FF0000"/>
                </a:solidFill>
                <a:latin typeface="Arial" charset="0"/>
              </a:rPr>
              <a:t>額</a:t>
            </a:r>
            <a:r>
              <a:rPr lang="zh-TW" altLang="zh-TW" sz="2000" b="1" u="sng" dirty="0">
                <a:solidFill>
                  <a:srgbClr val="FF0000"/>
                </a:solidFill>
                <a:latin typeface="Arial" charset="0"/>
              </a:rPr>
              <a:t>為</a:t>
            </a:r>
            <a:r>
              <a:rPr lang="en-US" altLang="zh-TW" sz="2000" b="1" u="sng" dirty="0">
                <a:solidFill>
                  <a:srgbClr val="FF0000"/>
                </a:solidFill>
                <a:latin typeface="Arial" charset="0"/>
              </a:rPr>
              <a:t>2</a:t>
            </a:r>
            <a:r>
              <a:rPr lang="zh-TW" altLang="zh-TW" sz="2000" b="1" u="sng" dirty="0" smtClean="0">
                <a:solidFill>
                  <a:srgbClr val="FF0000"/>
                </a:solidFill>
                <a:latin typeface="Arial" charset="0"/>
              </a:rPr>
              <a:t>億</a:t>
            </a:r>
            <a:r>
              <a:rPr lang="en-US" altLang="zh-TW" sz="2000" b="1" u="sng" dirty="0" smtClean="0">
                <a:solidFill>
                  <a:srgbClr val="FF0000"/>
                </a:solidFill>
                <a:latin typeface="Arial" charset="0"/>
              </a:rPr>
              <a:t>4,200</a:t>
            </a:r>
            <a:r>
              <a:rPr lang="zh-TW" altLang="zh-TW" sz="2000" b="1" u="sng" dirty="0" smtClean="0">
                <a:solidFill>
                  <a:srgbClr val="FF0000"/>
                </a:solidFill>
                <a:latin typeface="Arial" charset="0"/>
              </a:rPr>
              <a:t>萬元</a:t>
            </a:r>
            <a:r>
              <a:rPr lang="zh-TW" altLang="zh-TW" sz="2000" b="1" u="sng" dirty="0">
                <a:solidFill>
                  <a:srgbClr val="FF0000"/>
                </a:solidFill>
                <a:latin typeface="Arial" charset="0"/>
              </a:rPr>
              <a:t>整</a:t>
            </a:r>
            <a:r>
              <a:rPr lang="zh-TW" altLang="zh-TW" sz="2000" dirty="0">
                <a:latin typeface="Arial" charset="0"/>
              </a:rPr>
              <a:t>）</a:t>
            </a:r>
            <a:endParaRPr lang="en-US" altLang="zh-TW" sz="2000" dirty="0">
              <a:latin typeface="Arial" charset="0"/>
            </a:endParaRPr>
          </a:p>
          <a:p>
            <a:pPr marL="178919" lvl="1" indent="88733" defTabSz="914960">
              <a:spcBef>
                <a:spcPct val="20000"/>
              </a:spcBef>
              <a:buBlip>
                <a:blip r:embed="rId2"/>
              </a:buBlip>
              <a:defRPr/>
            </a:pPr>
            <a:r>
              <a:rPr lang="zh-TW" altLang="en-US" sz="2000" dirty="0">
                <a:latin typeface="Arial" charset="0"/>
              </a:rPr>
              <a:t>底   </a:t>
            </a:r>
            <a:r>
              <a:rPr lang="zh-TW" altLang="en-US" sz="2000" dirty="0" smtClean="0">
                <a:latin typeface="Arial" charset="0"/>
              </a:rPr>
              <a:t>價</a:t>
            </a:r>
            <a:r>
              <a:rPr lang="zh-TW" altLang="en-US" sz="2000" dirty="0">
                <a:latin typeface="Arial" charset="0"/>
              </a:rPr>
              <a:t>：未訂底價（</a:t>
            </a:r>
            <a:r>
              <a:rPr lang="zh-TW" altLang="en-US" sz="2000" b="1" u="sng" dirty="0">
                <a:latin typeface="Arial" charset="0"/>
              </a:rPr>
              <a:t>適用最有利標</a:t>
            </a:r>
            <a:r>
              <a:rPr lang="zh-TW" altLang="en-US" sz="2000" dirty="0" smtClean="0">
                <a:latin typeface="Arial" charset="0"/>
              </a:rPr>
              <a:t>）</a:t>
            </a:r>
            <a:endParaRPr lang="zh-TW" altLang="en-US" sz="2000" dirty="0">
              <a:latin typeface="Arial" charset="0"/>
            </a:endParaRPr>
          </a:p>
          <a:p>
            <a:pPr marL="178919" lvl="1" indent="88733" defTabSz="914960">
              <a:spcBef>
                <a:spcPct val="20000"/>
              </a:spcBef>
              <a:buBlip>
                <a:blip r:embed="rId2"/>
              </a:buBlip>
              <a:defRPr/>
            </a:pPr>
            <a:r>
              <a:rPr lang="zh-TW" altLang="en-US" sz="2000" dirty="0">
                <a:latin typeface="Arial" charset="0"/>
              </a:rPr>
              <a:t>決標金額</a:t>
            </a:r>
            <a:r>
              <a:rPr lang="zh-TW" altLang="en-US" sz="2000" dirty="0" smtClean="0">
                <a:latin typeface="Arial" charset="0"/>
              </a:rPr>
              <a:t>：</a:t>
            </a:r>
            <a:r>
              <a:rPr lang="en-US" altLang="zh-TW" sz="2000" dirty="0">
                <a:latin typeface="Arial" charset="0"/>
              </a:rPr>
              <a:t> 9</a:t>
            </a:r>
            <a:r>
              <a:rPr lang="zh-TW" altLang="en-US" sz="2000" dirty="0">
                <a:latin typeface="Arial" charset="0"/>
              </a:rPr>
              <a:t>億</a:t>
            </a:r>
            <a:r>
              <a:rPr lang="en-US" altLang="zh-TW" sz="2000" dirty="0">
                <a:latin typeface="Arial" charset="0"/>
              </a:rPr>
              <a:t>6,600</a:t>
            </a:r>
            <a:r>
              <a:rPr lang="zh-TW" altLang="en-US" sz="2000" dirty="0">
                <a:latin typeface="Arial" charset="0"/>
              </a:rPr>
              <a:t>萬</a:t>
            </a:r>
            <a:r>
              <a:rPr lang="zh-TW" altLang="en-US" sz="2000" dirty="0" smtClean="0">
                <a:latin typeface="Arial" charset="0"/>
              </a:rPr>
              <a:t>元整</a:t>
            </a:r>
            <a:r>
              <a:rPr lang="zh-TW" altLang="en-US" sz="2000" dirty="0">
                <a:latin typeface="Arial" charset="0"/>
              </a:rPr>
              <a:t>。</a:t>
            </a:r>
          </a:p>
          <a:p>
            <a:pPr marL="178919" lvl="1" indent="88733" defTabSz="914960">
              <a:spcBef>
                <a:spcPct val="20000"/>
              </a:spcBef>
              <a:buBlip>
                <a:blip r:embed="rId2"/>
              </a:buBlip>
              <a:defRPr/>
            </a:pPr>
            <a:r>
              <a:rPr lang="zh-TW" altLang="en-US" sz="2000" dirty="0">
                <a:latin typeface="Arial" charset="0"/>
              </a:rPr>
              <a:t>得標廠商</a:t>
            </a:r>
            <a:r>
              <a:rPr lang="zh-TW" altLang="en-US" sz="2000" dirty="0" smtClean="0">
                <a:latin typeface="Arial" charset="0"/>
              </a:rPr>
              <a:t>：</a:t>
            </a:r>
            <a:r>
              <a:rPr lang="zh-TW" altLang="en-US" sz="2000" u="sng" dirty="0" smtClean="0">
                <a:latin typeface="Arial" charset="0"/>
              </a:rPr>
              <a:t>○</a:t>
            </a:r>
            <a:r>
              <a:rPr lang="zh-TW" altLang="en-US" sz="2000" u="sng" dirty="0">
                <a:latin typeface="Arial" charset="0"/>
              </a:rPr>
              <a:t>營造股份有限公司</a:t>
            </a:r>
            <a:r>
              <a:rPr lang="zh-TW" altLang="en-US" sz="2000" b="0" dirty="0">
                <a:latin typeface="Arial" charset="0"/>
              </a:rPr>
              <a:t> </a:t>
            </a:r>
            <a:endParaRPr lang="zh-TW" altLang="en-US" sz="2000" dirty="0">
              <a:latin typeface="Arial" charset="0"/>
            </a:endParaRPr>
          </a:p>
          <a:p>
            <a:pPr marL="178919" lvl="1" indent="88733" defTabSz="914960">
              <a:spcBef>
                <a:spcPct val="20000"/>
              </a:spcBef>
              <a:buBlip>
                <a:blip r:embed="rId2"/>
              </a:buBlip>
              <a:defRPr/>
            </a:pPr>
            <a:r>
              <a:rPr lang="zh-TW" altLang="en-US" sz="2000" dirty="0">
                <a:latin typeface="Arial" charset="0"/>
              </a:rPr>
              <a:t>招標方式：第</a:t>
            </a:r>
            <a:r>
              <a:rPr lang="en-US" altLang="zh-TW" sz="2000" dirty="0" smtClean="0">
                <a:latin typeface="Arial" charset="0"/>
              </a:rPr>
              <a:t>18</a:t>
            </a:r>
            <a:r>
              <a:rPr lang="zh-TW" altLang="en-US" sz="2000" dirty="0" smtClean="0">
                <a:latin typeface="Arial" charset="0"/>
              </a:rPr>
              <a:t>、</a:t>
            </a:r>
            <a:r>
              <a:rPr lang="en-US" altLang="zh-TW" sz="2000" dirty="0" smtClean="0">
                <a:latin typeface="Arial" charset="0"/>
              </a:rPr>
              <a:t>19</a:t>
            </a:r>
            <a:r>
              <a:rPr lang="zh-TW" altLang="en-US" sz="2000" dirty="0">
                <a:latin typeface="Arial" charset="0"/>
              </a:rPr>
              <a:t>條（</a:t>
            </a:r>
            <a:r>
              <a:rPr lang="zh-TW" altLang="en-US" sz="2000" dirty="0" smtClean="0">
                <a:latin typeface="Arial" charset="0"/>
              </a:rPr>
              <a:t>公開</a:t>
            </a:r>
            <a:r>
              <a:rPr lang="zh-TW" altLang="en-US" sz="2000" dirty="0">
                <a:latin typeface="Arial" charset="0"/>
              </a:rPr>
              <a:t>招標）</a:t>
            </a:r>
            <a:endParaRPr lang="en-US" altLang="zh-TW" sz="2000" dirty="0">
              <a:latin typeface="Arial" charset="0"/>
            </a:endParaRPr>
          </a:p>
          <a:p>
            <a:pPr marL="178919" lvl="1" indent="88733" defTabSz="914960">
              <a:spcBef>
                <a:spcPct val="20000"/>
              </a:spcBef>
              <a:buBlip>
                <a:blip r:embed="rId2"/>
              </a:buBlip>
              <a:defRPr/>
            </a:pPr>
            <a:r>
              <a:rPr lang="zh-TW" altLang="en-US" sz="2000" dirty="0" smtClean="0">
                <a:latin typeface="Arial" charset="0"/>
              </a:rPr>
              <a:t>決</a:t>
            </a:r>
            <a:r>
              <a:rPr lang="zh-TW" altLang="en-US" sz="2000" dirty="0">
                <a:latin typeface="Arial" charset="0"/>
              </a:rPr>
              <a:t>標方式：非複數決標，未訂底價</a:t>
            </a:r>
            <a:r>
              <a:rPr lang="zh-TW" altLang="en-US" sz="2000" dirty="0" smtClean="0">
                <a:latin typeface="Arial" charset="0"/>
              </a:rPr>
              <a:t>、</a:t>
            </a:r>
            <a:r>
              <a:rPr lang="zh-TW" altLang="en-US" sz="2000" u="sng" dirty="0" smtClean="0">
                <a:latin typeface="Arial" charset="0"/>
              </a:rPr>
              <a:t> </a:t>
            </a:r>
            <a:endParaRPr lang="en-US" altLang="zh-TW" sz="2000" u="sng" dirty="0" smtClean="0">
              <a:latin typeface="Arial" charset="0"/>
            </a:endParaRPr>
          </a:p>
          <a:p>
            <a:pPr marL="178919" lvl="1" defTabSz="914960">
              <a:spcBef>
                <a:spcPct val="20000"/>
              </a:spcBef>
              <a:defRPr/>
            </a:pPr>
            <a:r>
              <a:rPr lang="zh-TW" altLang="en-US" sz="2000" dirty="0" smtClean="0">
                <a:latin typeface="Arial" charset="0"/>
              </a:rPr>
              <a:t>                    </a:t>
            </a:r>
            <a:r>
              <a:rPr lang="zh-TW" altLang="en-US" sz="2000" b="1" u="sng" dirty="0" smtClean="0">
                <a:latin typeface="Arial" charset="0"/>
              </a:rPr>
              <a:t>適用</a:t>
            </a:r>
            <a:r>
              <a:rPr lang="zh-TW" altLang="en-US" sz="2000" b="1" u="sng" dirty="0">
                <a:latin typeface="Arial" charset="0"/>
              </a:rPr>
              <a:t>最有利標決標</a:t>
            </a:r>
            <a:r>
              <a:rPr lang="zh-TW" altLang="en-US" sz="2000" b="1" dirty="0">
                <a:latin typeface="Arial" charset="0"/>
              </a:rPr>
              <a:t> </a:t>
            </a:r>
          </a:p>
          <a:p>
            <a:pPr marL="178919" lvl="1" indent="88733" defTabSz="914960">
              <a:spcBef>
                <a:spcPct val="20000"/>
              </a:spcBef>
              <a:buBlip>
                <a:blip r:embed="rId2"/>
              </a:buBlip>
              <a:defRPr/>
            </a:pPr>
            <a:r>
              <a:rPr lang="zh-TW" altLang="en-US" sz="2000" dirty="0">
                <a:latin typeface="Arial" charset="0"/>
              </a:rPr>
              <a:t>保留未來增購：無 </a:t>
            </a:r>
          </a:p>
          <a:p>
            <a:pPr marL="178919" lvl="1" indent="88733" defTabSz="914960">
              <a:spcBef>
                <a:spcPct val="20000"/>
              </a:spcBef>
              <a:buBlip>
                <a:blip r:embed="rId2"/>
              </a:buBlip>
              <a:defRPr/>
            </a:pPr>
            <a:r>
              <a:rPr lang="zh-TW" altLang="en-US" sz="2000" dirty="0">
                <a:latin typeface="Arial" charset="0"/>
              </a:rPr>
              <a:t>履約期限：決標次日起</a:t>
            </a:r>
            <a:r>
              <a:rPr lang="en-US" altLang="zh-TW" sz="2000" dirty="0">
                <a:latin typeface="Arial" charset="0"/>
              </a:rPr>
              <a:t>15</a:t>
            </a:r>
            <a:r>
              <a:rPr lang="zh-TW" altLang="en-US" sz="2000" dirty="0">
                <a:latin typeface="Arial" charset="0"/>
              </a:rPr>
              <a:t>日曆天</a:t>
            </a:r>
            <a:r>
              <a:rPr lang="zh-TW" altLang="en-US" sz="2000" dirty="0" smtClean="0">
                <a:latin typeface="Arial" charset="0"/>
              </a:rPr>
              <a:t>內</a:t>
            </a:r>
            <a:endParaRPr lang="en-US" altLang="zh-TW" sz="2000" dirty="0" smtClean="0">
              <a:latin typeface="Arial" charset="0"/>
            </a:endParaRPr>
          </a:p>
          <a:p>
            <a:pPr marL="178919" lvl="1" defTabSz="914960">
              <a:spcBef>
                <a:spcPct val="20000"/>
              </a:spcBef>
              <a:defRPr/>
            </a:pPr>
            <a:r>
              <a:rPr lang="zh-TW" altLang="en-US" sz="2000" dirty="0">
                <a:latin typeface="Arial" charset="0"/>
              </a:rPr>
              <a:t> </a:t>
            </a:r>
            <a:r>
              <a:rPr lang="zh-TW" altLang="en-US" sz="2000" dirty="0" smtClean="0">
                <a:latin typeface="Arial" charset="0"/>
              </a:rPr>
              <a:t>                    開工</a:t>
            </a:r>
            <a:r>
              <a:rPr lang="zh-TW" altLang="en-US" sz="2000" dirty="0">
                <a:latin typeface="Arial" charset="0"/>
              </a:rPr>
              <a:t>，並於開工之日</a:t>
            </a:r>
            <a:r>
              <a:rPr lang="zh-TW" altLang="en-US" sz="2000" dirty="0" smtClean="0">
                <a:latin typeface="Arial" charset="0"/>
              </a:rPr>
              <a:t>起 </a:t>
            </a:r>
            <a:endParaRPr lang="en-US" altLang="zh-TW" sz="2000" dirty="0" smtClean="0">
              <a:latin typeface="Arial" charset="0"/>
            </a:endParaRPr>
          </a:p>
          <a:p>
            <a:pPr marL="178919" lvl="1" defTabSz="914960">
              <a:spcBef>
                <a:spcPct val="20000"/>
              </a:spcBef>
              <a:defRPr/>
            </a:pPr>
            <a:r>
              <a:rPr lang="zh-TW" altLang="en-US" sz="2000" dirty="0">
                <a:latin typeface="Arial" charset="0"/>
              </a:rPr>
              <a:t> </a:t>
            </a:r>
            <a:r>
              <a:rPr lang="zh-TW" altLang="en-US" sz="2000" dirty="0" smtClean="0">
                <a:latin typeface="Arial" charset="0"/>
              </a:rPr>
              <a:t>                    </a:t>
            </a:r>
            <a:r>
              <a:rPr lang="en-US" altLang="zh-TW" sz="2000" dirty="0" smtClean="0">
                <a:latin typeface="Arial" charset="0"/>
              </a:rPr>
              <a:t>875</a:t>
            </a:r>
            <a:r>
              <a:rPr lang="zh-TW" altLang="en-US" sz="2000" dirty="0">
                <a:latin typeface="Arial" charset="0"/>
              </a:rPr>
              <a:t>日曆天內全部</a:t>
            </a:r>
            <a:r>
              <a:rPr lang="zh-TW" altLang="en-US" sz="2000" dirty="0" smtClean="0">
                <a:latin typeface="Arial" charset="0"/>
              </a:rPr>
              <a:t>完成</a:t>
            </a:r>
            <a:endParaRPr lang="zh-TW" altLang="en-US" sz="2000" dirty="0">
              <a:latin typeface="Arial" charset="0"/>
            </a:endParaRPr>
          </a:p>
        </p:txBody>
      </p:sp>
      <p:grpSp>
        <p:nvGrpSpPr>
          <p:cNvPr id="8" name="Text Box 3"/>
          <p:cNvGrpSpPr>
            <a:grpSpLocks/>
          </p:cNvGrpSpPr>
          <p:nvPr/>
        </p:nvGrpSpPr>
        <p:grpSpPr bwMode="auto">
          <a:xfrm>
            <a:off x="1305696" y="165665"/>
            <a:ext cx="6630704" cy="683824"/>
            <a:chOff x="874" y="161"/>
            <a:chExt cx="4704" cy="449"/>
          </a:xfrm>
        </p:grpSpPr>
        <p:pic>
          <p:nvPicPr>
            <p:cNvPr id="9" name="Text Box 3"/>
            <p:cNvPicPr>
              <a:picLocks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74" y="161"/>
              <a:ext cx="4704" cy="44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 name="Text Box 3"/>
            <p:cNvSpPr txBox="1">
              <a:spLocks noChangeArrowheads="1"/>
            </p:cNvSpPr>
            <p:nvPr/>
          </p:nvSpPr>
          <p:spPr bwMode="auto">
            <a:xfrm>
              <a:off x="965" y="252"/>
              <a:ext cx="4522" cy="268"/>
            </a:xfrm>
            <a:prstGeom prst="rect">
              <a:avLst/>
            </a:prstGeom>
            <a:solidFill>
              <a:srgbClr val="FF0066"/>
            </a:solidFill>
            <a:ln>
              <a:noFill/>
            </a:ln>
            <a:extLst>
              <a:ext uri="{91240B29-F687-4F45-9708-019B960494DF}">
                <a14:hiddenLine xmlns:a14="http://schemas.microsoft.com/office/drawing/2010/main" w="9525">
                  <a:solidFill>
                    <a:srgbClr val="000000"/>
                  </a:solidFill>
                  <a:miter lim="800000"/>
                  <a:headEnd/>
                  <a:tailEnd/>
                </a14:hiddenLine>
              </a:ext>
            </a:extLst>
          </p:spPr>
          <p:txBody>
            <a:bodyPr wrap="square" lIns="99779" tIns="49890" rIns="99779" bIns="49890">
              <a:spAutoFit/>
            </a:bodyPr>
            <a:lstStyle>
              <a:lvl1pPr defTabSz="998538" eaLnBrk="0" hangingPunct="0">
                <a:defRPr kumimoji="1" sz="2000" b="1">
                  <a:solidFill>
                    <a:schemeClr val="tx1"/>
                  </a:solidFill>
                  <a:latin typeface="Arial" pitchFamily="34" charset="0"/>
                  <a:ea typeface="新細明體" pitchFamily="18" charset="-120"/>
                </a:defRPr>
              </a:lvl1pPr>
              <a:lvl2pPr marL="742950" indent="-285750" defTabSz="998538" eaLnBrk="0" hangingPunct="0">
                <a:defRPr kumimoji="1" sz="2000" b="1">
                  <a:solidFill>
                    <a:schemeClr val="tx1"/>
                  </a:solidFill>
                  <a:latin typeface="Arial" pitchFamily="34" charset="0"/>
                  <a:ea typeface="新細明體" pitchFamily="18" charset="-120"/>
                </a:defRPr>
              </a:lvl2pPr>
              <a:lvl3pPr marL="1143000" indent="-228600" defTabSz="998538" eaLnBrk="0" hangingPunct="0">
                <a:defRPr kumimoji="1" sz="2000" b="1">
                  <a:solidFill>
                    <a:schemeClr val="tx1"/>
                  </a:solidFill>
                  <a:latin typeface="Arial" pitchFamily="34" charset="0"/>
                  <a:ea typeface="新細明體" pitchFamily="18" charset="-120"/>
                </a:defRPr>
              </a:lvl3pPr>
              <a:lvl4pPr marL="1600200" indent="-228600" defTabSz="998538" eaLnBrk="0" hangingPunct="0">
                <a:defRPr kumimoji="1" sz="2000" b="1">
                  <a:solidFill>
                    <a:schemeClr val="tx1"/>
                  </a:solidFill>
                  <a:latin typeface="Arial" pitchFamily="34" charset="0"/>
                  <a:ea typeface="新細明體" pitchFamily="18" charset="-120"/>
                </a:defRPr>
              </a:lvl4pPr>
              <a:lvl5pPr marL="2057400" indent="-228600" defTabSz="998538" eaLnBrk="0" hangingPunct="0">
                <a:defRPr kumimoji="1" sz="2000" b="1">
                  <a:solidFill>
                    <a:schemeClr val="tx1"/>
                  </a:solidFill>
                  <a:latin typeface="Arial" pitchFamily="34" charset="0"/>
                  <a:ea typeface="新細明體" pitchFamily="18" charset="-120"/>
                </a:defRPr>
              </a:lvl5pPr>
              <a:lvl6pPr marL="2514600" indent="-228600" defTabSz="998538" eaLnBrk="0" fontAlgn="base" hangingPunct="0">
                <a:spcBef>
                  <a:spcPct val="0"/>
                </a:spcBef>
                <a:spcAft>
                  <a:spcPct val="0"/>
                </a:spcAft>
                <a:defRPr kumimoji="1" sz="2000" b="1">
                  <a:solidFill>
                    <a:schemeClr val="tx1"/>
                  </a:solidFill>
                  <a:latin typeface="Arial" pitchFamily="34" charset="0"/>
                  <a:ea typeface="新細明體" pitchFamily="18" charset="-120"/>
                </a:defRPr>
              </a:lvl6pPr>
              <a:lvl7pPr marL="2971800" indent="-228600" defTabSz="998538" eaLnBrk="0" fontAlgn="base" hangingPunct="0">
                <a:spcBef>
                  <a:spcPct val="0"/>
                </a:spcBef>
                <a:spcAft>
                  <a:spcPct val="0"/>
                </a:spcAft>
                <a:defRPr kumimoji="1" sz="2000" b="1">
                  <a:solidFill>
                    <a:schemeClr val="tx1"/>
                  </a:solidFill>
                  <a:latin typeface="Arial" pitchFamily="34" charset="0"/>
                  <a:ea typeface="新細明體" pitchFamily="18" charset="-120"/>
                </a:defRPr>
              </a:lvl7pPr>
              <a:lvl8pPr marL="3429000" indent="-228600" defTabSz="998538" eaLnBrk="0" fontAlgn="base" hangingPunct="0">
                <a:spcBef>
                  <a:spcPct val="0"/>
                </a:spcBef>
                <a:spcAft>
                  <a:spcPct val="0"/>
                </a:spcAft>
                <a:defRPr kumimoji="1" sz="2000" b="1">
                  <a:solidFill>
                    <a:schemeClr val="tx1"/>
                  </a:solidFill>
                  <a:latin typeface="Arial" pitchFamily="34" charset="0"/>
                  <a:ea typeface="新細明體" pitchFamily="18" charset="-120"/>
                </a:defRPr>
              </a:lvl8pPr>
              <a:lvl9pPr marL="3886200" indent="-228600" defTabSz="998538" eaLnBrk="0" fontAlgn="base" hangingPunct="0">
                <a:spcBef>
                  <a:spcPct val="0"/>
                </a:spcBef>
                <a:spcAft>
                  <a:spcPct val="0"/>
                </a:spcAft>
                <a:defRPr kumimoji="1" sz="2000" b="1">
                  <a:solidFill>
                    <a:schemeClr val="tx1"/>
                  </a:solidFill>
                  <a:latin typeface="Arial" pitchFamily="34" charset="0"/>
                  <a:ea typeface="新細明體" pitchFamily="18" charset="-120"/>
                </a:defRPr>
              </a:lvl9pPr>
            </a:lstStyle>
            <a:p>
              <a:pPr algn="ctr" eaLnBrk="1" hangingPunct="1">
                <a:spcBef>
                  <a:spcPct val="50000"/>
                </a:spcBef>
              </a:pPr>
              <a:r>
                <a:rPr lang="zh-TW" altLang="en-US" dirty="0">
                  <a:solidFill>
                    <a:schemeClr val="bg1"/>
                  </a:solidFill>
                </a:rPr>
                <a:t>稽核</a:t>
              </a:r>
              <a:r>
                <a:rPr lang="zh-TW" altLang="en-US" dirty="0" smtClean="0">
                  <a:solidFill>
                    <a:schemeClr val="bg1"/>
                  </a:solidFill>
                </a:rPr>
                <a:t>案例 ： </a:t>
              </a:r>
              <a:r>
                <a:rPr lang="zh-TW" altLang="en-US" dirty="0">
                  <a:solidFill>
                    <a:schemeClr val="bg1"/>
                  </a:solidFill>
                </a:rPr>
                <a:t>○○醫院</a:t>
              </a:r>
              <a:r>
                <a:rPr lang="zh-TW" altLang="en-US" dirty="0" smtClean="0">
                  <a:solidFill>
                    <a:schemeClr val="bg1"/>
                  </a:solidFill>
                </a:rPr>
                <a:t>「醫療</a:t>
              </a:r>
              <a:r>
                <a:rPr lang="zh-TW" altLang="en-US" dirty="0">
                  <a:solidFill>
                    <a:schemeClr val="bg1"/>
                  </a:solidFill>
                </a:rPr>
                <a:t>大樓興建工程」</a:t>
              </a:r>
              <a:r>
                <a:rPr lang="zh-TW" altLang="en-US" dirty="0" smtClean="0">
                  <a:solidFill>
                    <a:schemeClr val="bg1"/>
                  </a:solidFill>
                </a:rPr>
                <a:t>案   </a:t>
              </a:r>
              <a:r>
                <a:rPr lang="en-US" altLang="zh-TW" dirty="0" smtClean="0">
                  <a:solidFill>
                    <a:schemeClr val="bg1"/>
                  </a:solidFill>
                </a:rPr>
                <a:t>(1/4</a:t>
              </a:r>
              <a:r>
                <a:rPr lang="en-US" altLang="zh-TW" dirty="0">
                  <a:solidFill>
                    <a:schemeClr val="bg1"/>
                  </a:solidFill>
                </a:rPr>
                <a:t>)</a:t>
              </a:r>
            </a:p>
          </p:txBody>
        </p:sp>
      </p:grpSp>
      <p:pic>
        <p:nvPicPr>
          <p:cNvPr id="2" name="圖片 1"/>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364088" y="4446528"/>
            <a:ext cx="1839456" cy="1839456"/>
          </a:xfrm>
          <a:prstGeom prst="rect">
            <a:avLst/>
          </a:prstGeom>
        </p:spPr>
      </p:pic>
      <p:sp>
        <p:nvSpPr>
          <p:cNvPr id="12" name="Text Box 68"/>
          <p:cNvSpPr txBox="1">
            <a:spLocks noChangeArrowheads="1"/>
          </p:cNvSpPr>
          <p:nvPr/>
        </p:nvSpPr>
        <p:spPr bwMode="auto">
          <a:xfrm>
            <a:off x="8413057" y="502170"/>
            <a:ext cx="708848" cy="338554"/>
          </a:xfrm>
          <a:prstGeom prst="rect">
            <a:avLst/>
          </a:prstGeom>
          <a:noFill/>
          <a:ln w="9525">
            <a:noFill/>
            <a:miter lim="800000"/>
            <a:headEnd/>
            <a:tailEnd/>
          </a:ln>
        </p:spPr>
        <p:txBody>
          <a:bodyPr wrap="none">
            <a:spAutoFit/>
          </a:bodyPr>
          <a:lstStyle/>
          <a:p>
            <a:r>
              <a:rPr lang="en-US" altLang="zh-TW" sz="1600" dirty="0" smtClean="0">
                <a:latin typeface="Arial" charset="0"/>
              </a:rPr>
              <a:t>25</a:t>
            </a:r>
            <a:r>
              <a:rPr lang="en-US" altLang="zh-TW" sz="1600" dirty="0" smtClean="0">
                <a:latin typeface="Arial" charset="0"/>
              </a:rPr>
              <a:t>-22</a:t>
            </a:r>
            <a:endParaRPr lang="en-US" altLang="zh-TW" sz="1600" dirty="0">
              <a:latin typeface="Arial" charset="0"/>
            </a:endParaRPr>
          </a:p>
        </p:txBody>
      </p:sp>
    </p:spTree>
    <p:extLst>
      <p:ext uri="{BB962C8B-B14F-4D97-AF65-F5344CB8AC3E}">
        <p14:creationId xmlns:p14="http://schemas.microsoft.com/office/powerpoint/2010/main" val="2815555396"/>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ext Box 2"/>
          <p:cNvSpPr txBox="1">
            <a:spLocks noChangeArrowheads="1"/>
          </p:cNvSpPr>
          <p:nvPr/>
        </p:nvSpPr>
        <p:spPr bwMode="auto">
          <a:xfrm>
            <a:off x="582161" y="1600613"/>
            <a:ext cx="8377184" cy="2859906"/>
          </a:xfrm>
          <a:prstGeom prst="rect">
            <a:avLst/>
          </a:prstGeom>
          <a:gradFill rotWithShape="1">
            <a:gsLst>
              <a:gs pos="0">
                <a:schemeClr val="bg1"/>
              </a:gs>
              <a:gs pos="100000">
                <a:srgbClr val="FFCCCC"/>
              </a:gs>
            </a:gsLst>
            <a:lin ang="5400000" scaled="1"/>
          </a:gradFill>
          <a:ln w="19050">
            <a:solidFill>
              <a:srgbClr val="006600"/>
            </a:solidFill>
            <a:miter lim="800000"/>
            <a:headEnd/>
            <a:tailEnd/>
          </a:ln>
        </p:spPr>
        <p:txBody>
          <a:bodyPr lIns="91427" tIns="45714" rIns="91427" bIns="45714"/>
          <a:lstStyle>
            <a:lvl1pPr defTabSz="998538" eaLnBrk="0" hangingPunct="0">
              <a:defRPr kumimoji="1" sz="2000" b="1">
                <a:solidFill>
                  <a:schemeClr val="tx1"/>
                </a:solidFill>
                <a:latin typeface="Arial" pitchFamily="34" charset="0"/>
                <a:ea typeface="新細明體" pitchFamily="18" charset="-120"/>
              </a:defRPr>
            </a:lvl1pPr>
            <a:lvl2pPr marL="742950" indent="-285750" defTabSz="998538" eaLnBrk="0" hangingPunct="0">
              <a:defRPr kumimoji="1" sz="2000" b="1">
                <a:solidFill>
                  <a:schemeClr val="tx1"/>
                </a:solidFill>
                <a:latin typeface="Arial" pitchFamily="34" charset="0"/>
                <a:ea typeface="新細明體" pitchFamily="18" charset="-120"/>
              </a:defRPr>
            </a:lvl2pPr>
            <a:lvl3pPr marL="1143000" indent="-228600" defTabSz="998538" eaLnBrk="0" hangingPunct="0">
              <a:defRPr kumimoji="1" sz="2000" b="1">
                <a:solidFill>
                  <a:schemeClr val="tx1"/>
                </a:solidFill>
                <a:latin typeface="Arial" pitchFamily="34" charset="0"/>
                <a:ea typeface="新細明體" pitchFamily="18" charset="-120"/>
              </a:defRPr>
            </a:lvl3pPr>
            <a:lvl4pPr marL="1600200" indent="-228600" defTabSz="998538" eaLnBrk="0" hangingPunct="0">
              <a:defRPr kumimoji="1" sz="2000" b="1">
                <a:solidFill>
                  <a:schemeClr val="tx1"/>
                </a:solidFill>
                <a:latin typeface="Arial" pitchFamily="34" charset="0"/>
                <a:ea typeface="新細明體" pitchFamily="18" charset="-120"/>
              </a:defRPr>
            </a:lvl4pPr>
            <a:lvl5pPr marL="2057400" indent="-228600" defTabSz="998538" eaLnBrk="0" hangingPunct="0">
              <a:defRPr kumimoji="1" sz="2000" b="1">
                <a:solidFill>
                  <a:schemeClr val="tx1"/>
                </a:solidFill>
                <a:latin typeface="Arial" pitchFamily="34" charset="0"/>
                <a:ea typeface="新細明體" pitchFamily="18" charset="-120"/>
              </a:defRPr>
            </a:lvl5pPr>
            <a:lvl6pPr marL="2514600" indent="-228600" defTabSz="998538" eaLnBrk="0" fontAlgn="base" hangingPunct="0">
              <a:spcBef>
                <a:spcPct val="0"/>
              </a:spcBef>
              <a:spcAft>
                <a:spcPct val="0"/>
              </a:spcAft>
              <a:defRPr kumimoji="1" sz="2000" b="1">
                <a:solidFill>
                  <a:schemeClr val="tx1"/>
                </a:solidFill>
                <a:latin typeface="Arial" pitchFamily="34" charset="0"/>
                <a:ea typeface="新細明體" pitchFamily="18" charset="-120"/>
              </a:defRPr>
            </a:lvl6pPr>
            <a:lvl7pPr marL="2971800" indent="-228600" defTabSz="998538" eaLnBrk="0" fontAlgn="base" hangingPunct="0">
              <a:spcBef>
                <a:spcPct val="0"/>
              </a:spcBef>
              <a:spcAft>
                <a:spcPct val="0"/>
              </a:spcAft>
              <a:defRPr kumimoji="1" sz="2000" b="1">
                <a:solidFill>
                  <a:schemeClr val="tx1"/>
                </a:solidFill>
                <a:latin typeface="Arial" pitchFamily="34" charset="0"/>
                <a:ea typeface="新細明體" pitchFamily="18" charset="-120"/>
              </a:defRPr>
            </a:lvl7pPr>
            <a:lvl8pPr marL="3429000" indent="-228600" defTabSz="998538" eaLnBrk="0" fontAlgn="base" hangingPunct="0">
              <a:spcBef>
                <a:spcPct val="0"/>
              </a:spcBef>
              <a:spcAft>
                <a:spcPct val="0"/>
              </a:spcAft>
              <a:defRPr kumimoji="1" sz="2000" b="1">
                <a:solidFill>
                  <a:schemeClr val="tx1"/>
                </a:solidFill>
                <a:latin typeface="Arial" pitchFamily="34" charset="0"/>
                <a:ea typeface="新細明體" pitchFamily="18" charset="-120"/>
              </a:defRPr>
            </a:lvl8pPr>
            <a:lvl9pPr marL="3886200" indent="-228600" defTabSz="998538" eaLnBrk="0" fontAlgn="base" hangingPunct="0">
              <a:spcBef>
                <a:spcPct val="0"/>
              </a:spcBef>
              <a:spcAft>
                <a:spcPct val="0"/>
              </a:spcAft>
              <a:defRPr kumimoji="1" sz="2000" b="1">
                <a:solidFill>
                  <a:schemeClr val="tx1"/>
                </a:solidFill>
                <a:latin typeface="Arial" pitchFamily="34" charset="0"/>
                <a:ea typeface="新細明體" pitchFamily="18" charset="-120"/>
              </a:defRPr>
            </a:lvl9pPr>
          </a:lstStyle>
          <a:p>
            <a:pPr eaLnBrk="1" hangingPunct="1">
              <a:spcBef>
                <a:spcPct val="20000"/>
              </a:spcBef>
              <a:buFontTx/>
              <a:buBlip>
                <a:blip r:embed="rId2"/>
              </a:buBlip>
            </a:pPr>
            <a:r>
              <a:rPr lang="zh-TW" altLang="zh-TW" u="sng" dirty="0">
                <a:solidFill>
                  <a:srgbClr val="CC00CC"/>
                </a:solidFill>
                <a:latin typeface="+mn-ea"/>
                <a:ea typeface="+mn-ea"/>
                <a:cs typeface="中國龍顏楷體"/>
              </a:rPr>
              <a:t>統包</a:t>
            </a:r>
            <a:r>
              <a:rPr lang="zh-TW" altLang="en-US" u="sng" dirty="0">
                <a:solidFill>
                  <a:srgbClr val="CC00CC"/>
                </a:solidFill>
                <a:latin typeface="+mn-ea"/>
                <a:ea typeface="+mn-ea"/>
                <a:cs typeface="中國龍顏楷體"/>
              </a:rPr>
              <a:t>工程</a:t>
            </a:r>
            <a:r>
              <a:rPr lang="zh-TW" altLang="zh-TW" u="sng" dirty="0">
                <a:solidFill>
                  <a:srgbClr val="CC00CC"/>
                </a:solidFill>
                <a:latin typeface="+mn-ea"/>
                <a:ea typeface="+mn-ea"/>
                <a:cs typeface="中國龍顏楷體"/>
              </a:rPr>
              <a:t>並採公開招標</a:t>
            </a:r>
            <a:r>
              <a:rPr lang="zh-TW" altLang="zh-TW" u="sng" dirty="0">
                <a:solidFill>
                  <a:srgbClr val="CC00CC"/>
                </a:solidFill>
                <a:latin typeface="+mn-ea"/>
                <a:ea typeface="+mn-ea"/>
                <a:cs typeface="Times New Roman" pitchFamily="18" charset="0"/>
              </a:rPr>
              <a:t>、</a:t>
            </a:r>
            <a:r>
              <a:rPr lang="zh-TW" altLang="zh-TW" u="sng" dirty="0">
                <a:solidFill>
                  <a:srgbClr val="CC00CC"/>
                </a:solidFill>
                <a:latin typeface="+mn-ea"/>
                <a:ea typeface="+mn-ea"/>
                <a:cs typeface="中國龍顏楷體"/>
              </a:rPr>
              <a:t>共同投標及適用最有利標決標</a:t>
            </a:r>
            <a:endParaRPr lang="en-US" altLang="zh-TW" u="sng" dirty="0">
              <a:solidFill>
                <a:srgbClr val="CC00CC"/>
              </a:solidFill>
              <a:latin typeface="+mn-ea"/>
              <a:ea typeface="+mn-ea"/>
              <a:cs typeface="中國龍顏楷體"/>
            </a:endParaRPr>
          </a:p>
          <a:p>
            <a:pPr eaLnBrk="1" hangingPunct="1">
              <a:spcBef>
                <a:spcPct val="20000"/>
              </a:spcBef>
              <a:buFontTx/>
              <a:buBlip>
                <a:blip r:embed="rId2"/>
              </a:buBlip>
            </a:pPr>
            <a:r>
              <a:rPr lang="zh-TW" altLang="zh-TW" b="0" dirty="0">
                <a:latin typeface="+mn-ea"/>
                <a:ea typeface="+mn-ea"/>
                <a:cs typeface="中國龍顏楷體"/>
              </a:rPr>
              <a:t>允許</a:t>
            </a:r>
            <a:r>
              <a:rPr lang="zh-TW" altLang="zh-TW" b="0" u="sng" dirty="0">
                <a:latin typeface="+mn-ea"/>
                <a:ea typeface="+mn-ea"/>
                <a:cs typeface="中國龍顏楷體"/>
              </a:rPr>
              <a:t>甲等綜合營造業</a:t>
            </a:r>
            <a:r>
              <a:rPr lang="zh-TW" altLang="zh-TW" b="0" dirty="0">
                <a:latin typeface="+mn-ea"/>
                <a:ea typeface="+mn-ea"/>
                <a:cs typeface="中國龍顏楷體"/>
              </a:rPr>
              <a:t>、</a:t>
            </a:r>
            <a:r>
              <a:rPr lang="zh-TW" altLang="zh-TW" b="0" u="sng" dirty="0">
                <a:latin typeface="+mn-ea"/>
                <a:ea typeface="+mn-ea"/>
                <a:cs typeface="中國龍顏楷體"/>
              </a:rPr>
              <a:t>甲級電器承裝業</a:t>
            </a:r>
            <a:r>
              <a:rPr lang="zh-TW" altLang="zh-TW" b="0" dirty="0">
                <a:latin typeface="+mn-ea"/>
                <a:ea typeface="+mn-ea"/>
                <a:cs typeface="中國龍顏楷體"/>
              </a:rPr>
              <a:t>、</a:t>
            </a:r>
            <a:r>
              <a:rPr lang="zh-TW" altLang="zh-TW" b="0" u="sng" dirty="0">
                <a:latin typeface="+mn-ea"/>
                <a:ea typeface="+mn-ea"/>
                <a:cs typeface="中國龍顏楷體"/>
              </a:rPr>
              <a:t>甲級冷凍空調承裝業</a:t>
            </a:r>
            <a:r>
              <a:rPr lang="zh-TW" altLang="zh-TW" b="0" dirty="0">
                <a:latin typeface="+mn-ea"/>
                <a:ea typeface="+mn-ea"/>
                <a:cs typeface="中國龍顏楷體"/>
              </a:rPr>
              <a:t>及</a:t>
            </a:r>
            <a:r>
              <a:rPr lang="zh-TW" altLang="zh-TW" b="0" u="sng" dirty="0" smtClean="0">
                <a:latin typeface="+mn-ea"/>
                <a:ea typeface="+mn-ea"/>
                <a:cs typeface="中國龍顏楷體"/>
              </a:rPr>
              <a:t>建築師</a:t>
            </a:r>
            <a:endParaRPr lang="en-US" altLang="zh-TW" b="0" dirty="0" smtClean="0">
              <a:latin typeface="+mn-ea"/>
              <a:ea typeface="+mn-ea"/>
              <a:cs typeface="中國龍顏楷體"/>
            </a:endParaRPr>
          </a:p>
          <a:p>
            <a:pPr eaLnBrk="1" hangingPunct="1">
              <a:spcBef>
                <a:spcPct val="20000"/>
              </a:spcBef>
            </a:pPr>
            <a:r>
              <a:rPr lang="zh-TW" altLang="en-US" b="0" dirty="0">
                <a:latin typeface="+mn-ea"/>
                <a:ea typeface="+mn-ea"/>
                <a:cs typeface="中國龍顏楷體"/>
              </a:rPr>
              <a:t> </a:t>
            </a:r>
            <a:r>
              <a:rPr lang="zh-TW" altLang="en-US" b="0" dirty="0" smtClean="0">
                <a:latin typeface="+mn-ea"/>
                <a:ea typeface="+mn-ea"/>
                <a:cs typeface="中國龍顏楷體"/>
              </a:rPr>
              <a:t>   </a:t>
            </a:r>
            <a:r>
              <a:rPr lang="zh-TW" altLang="zh-TW" b="0" u="sng" dirty="0" smtClean="0">
                <a:latin typeface="+mn-ea"/>
                <a:ea typeface="+mn-ea"/>
                <a:cs typeface="中國龍顏楷體"/>
              </a:rPr>
              <a:t>事務所</a:t>
            </a:r>
            <a:r>
              <a:rPr lang="zh-TW" altLang="zh-TW" b="0" dirty="0" smtClean="0">
                <a:latin typeface="+mn-ea"/>
                <a:ea typeface="+mn-ea"/>
                <a:cs typeface="中國龍顏楷體"/>
              </a:rPr>
              <a:t>共同</a:t>
            </a:r>
            <a:r>
              <a:rPr lang="zh-TW" altLang="zh-TW" b="0" dirty="0">
                <a:latin typeface="+mn-ea"/>
                <a:ea typeface="+mn-ea"/>
                <a:cs typeface="中國龍顏楷體"/>
              </a:rPr>
              <a:t>具名投標，並</a:t>
            </a:r>
            <a:r>
              <a:rPr lang="zh-TW" altLang="en-US" b="0" dirty="0">
                <a:latin typeface="+mn-ea"/>
                <a:ea typeface="+mn-ea"/>
                <a:cs typeface="中國龍顏楷體"/>
              </a:rPr>
              <a:t>以</a:t>
            </a:r>
            <a:r>
              <a:rPr lang="zh-TW" altLang="zh-TW" u="sng" dirty="0">
                <a:latin typeface="+mn-ea"/>
                <a:ea typeface="+mn-ea"/>
                <a:cs typeface="中國龍顏楷體"/>
              </a:rPr>
              <a:t>甲等綜合營造業</a:t>
            </a:r>
            <a:r>
              <a:rPr lang="zh-TW" altLang="zh-TW" b="0" dirty="0">
                <a:latin typeface="+mn-ea"/>
                <a:ea typeface="+mn-ea"/>
                <a:cs typeface="中國龍顏楷體"/>
              </a:rPr>
              <a:t>為代表廠商</a:t>
            </a:r>
            <a:endParaRPr lang="en-US" altLang="zh-TW" b="0" dirty="0">
              <a:latin typeface="+mn-ea"/>
              <a:ea typeface="+mn-ea"/>
              <a:cs typeface="中國龍顏楷體"/>
            </a:endParaRPr>
          </a:p>
          <a:p>
            <a:pPr eaLnBrk="1" hangingPunct="1">
              <a:spcBef>
                <a:spcPct val="20000"/>
              </a:spcBef>
              <a:buFontTx/>
              <a:buBlip>
                <a:blip r:embed="rId2"/>
              </a:buBlip>
            </a:pPr>
            <a:r>
              <a:rPr lang="zh-TW" altLang="zh-TW" u="sng" dirty="0">
                <a:latin typeface="+mn-ea"/>
                <a:ea typeface="+mn-ea"/>
                <a:cs typeface="中國龍顏楷體"/>
              </a:rPr>
              <a:t>招標文件針對投標廠商應「具有相當經驗或實績者」之特定資格規定</a:t>
            </a:r>
            <a:r>
              <a:rPr lang="zh-TW" altLang="zh-TW" b="0" dirty="0">
                <a:latin typeface="+mn-ea"/>
                <a:ea typeface="+mn-ea"/>
                <a:cs typeface="中國龍顏楷體"/>
              </a:rPr>
              <a:t>：</a:t>
            </a:r>
            <a:endParaRPr lang="en-US" altLang="zh-TW" b="0" dirty="0">
              <a:latin typeface="+mn-ea"/>
              <a:ea typeface="+mn-ea"/>
              <a:cs typeface="中國龍顏楷體"/>
            </a:endParaRPr>
          </a:p>
          <a:p>
            <a:pPr eaLnBrk="1" hangingPunct="1">
              <a:spcBef>
                <a:spcPct val="20000"/>
              </a:spcBef>
            </a:pPr>
            <a:r>
              <a:rPr lang="zh-TW" altLang="zh-TW" b="0" dirty="0">
                <a:latin typeface="+mn-ea"/>
                <a:ea typeface="+mn-ea"/>
                <a:cs typeface="中國龍顏楷體"/>
              </a:rPr>
              <a:t>（</a:t>
            </a:r>
            <a:r>
              <a:rPr lang="en-US" altLang="zh-TW" b="0" dirty="0">
                <a:latin typeface="+mn-ea"/>
                <a:ea typeface="+mn-ea"/>
                <a:cs typeface="中國龍顏楷體"/>
              </a:rPr>
              <a:t>1</a:t>
            </a:r>
            <a:r>
              <a:rPr lang="zh-TW" altLang="zh-TW" b="0" dirty="0">
                <a:latin typeface="+mn-ea"/>
                <a:ea typeface="+mn-ea"/>
                <a:cs typeface="中國龍顏楷體"/>
              </a:rPr>
              <a:t>）均應具有『</a:t>
            </a:r>
            <a:r>
              <a:rPr lang="en-US" altLang="zh-TW" u="sng" dirty="0">
                <a:latin typeface="+mn-ea"/>
                <a:ea typeface="+mn-ea"/>
                <a:cs typeface="中國龍顏楷體"/>
              </a:rPr>
              <a:t>200</a:t>
            </a:r>
            <a:r>
              <a:rPr lang="zh-TW" altLang="zh-TW" u="sng" dirty="0">
                <a:latin typeface="+mn-ea"/>
                <a:ea typeface="+mn-ea"/>
                <a:cs typeface="中國龍顏楷體"/>
              </a:rPr>
              <a:t>床或</a:t>
            </a:r>
            <a:r>
              <a:rPr lang="en-US" altLang="zh-TW" u="sng" dirty="0">
                <a:latin typeface="+mn-ea"/>
                <a:ea typeface="+mn-ea"/>
                <a:cs typeface="中國龍顏楷體"/>
              </a:rPr>
              <a:t>20,000</a:t>
            </a:r>
            <a:r>
              <a:rPr lang="zh-TW" altLang="zh-TW" u="sng" dirty="0">
                <a:latin typeface="+mn-ea"/>
                <a:ea typeface="+mn-ea"/>
                <a:cs typeface="中國龍顏楷體"/>
              </a:rPr>
              <a:t>㎡以上之醫院新建工程經驗</a:t>
            </a:r>
            <a:r>
              <a:rPr lang="zh-TW" altLang="zh-TW" b="0" dirty="0">
                <a:latin typeface="+mn-ea"/>
                <a:ea typeface="+mn-ea"/>
                <a:cs typeface="中國龍顏楷體"/>
              </a:rPr>
              <a:t>』</a:t>
            </a:r>
            <a:endParaRPr lang="en-US" altLang="zh-TW" b="0" dirty="0">
              <a:latin typeface="+mn-ea"/>
              <a:ea typeface="+mn-ea"/>
              <a:cs typeface="中國龍顏楷體"/>
            </a:endParaRPr>
          </a:p>
          <a:p>
            <a:pPr eaLnBrk="1" hangingPunct="1">
              <a:spcBef>
                <a:spcPct val="20000"/>
              </a:spcBef>
            </a:pPr>
            <a:r>
              <a:rPr lang="zh-TW" altLang="zh-TW" b="0" dirty="0">
                <a:latin typeface="+mn-ea"/>
                <a:ea typeface="+mn-ea"/>
                <a:cs typeface="中國龍顏楷體"/>
              </a:rPr>
              <a:t>（</a:t>
            </a:r>
            <a:r>
              <a:rPr lang="en-US" altLang="zh-TW" b="0" dirty="0">
                <a:latin typeface="+mn-ea"/>
                <a:ea typeface="+mn-ea"/>
                <a:cs typeface="中國龍顏楷體"/>
              </a:rPr>
              <a:t>2</a:t>
            </a:r>
            <a:r>
              <a:rPr lang="zh-TW" altLang="zh-TW" b="0" dirty="0">
                <a:latin typeface="+mn-ea"/>
                <a:ea typeface="+mn-ea"/>
                <a:cs typeface="中國龍顏楷體"/>
              </a:rPr>
              <a:t>）應檢附截止投標日前</a:t>
            </a:r>
            <a:r>
              <a:rPr lang="en-US" altLang="zh-TW" b="0" dirty="0">
                <a:latin typeface="+mn-ea"/>
                <a:ea typeface="+mn-ea"/>
                <a:cs typeface="中國龍顏楷體"/>
              </a:rPr>
              <a:t>5</a:t>
            </a:r>
            <a:r>
              <a:rPr lang="zh-TW" altLang="zh-TW" b="0" dirty="0">
                <a:latin typeface="+mn-ea"/>
                <a:ea typeface="+mn-ea"/>
                <a:cs typeface="中國龍顏楷體"/>
              </a:rPr>
              <a:t>年內，</a:t>
            </a:r>
            <a:r>
              <a:rPr lang="zh-TW" altLang="zh-TW" u="sng" dirty="0">
                <a:latin typeface="+mn-ea"/>
                <a:ea typeface="+mn-ea"/>
                <a:cs typeface="中國龍顏楷體"/>
              </a:rPr>
              <a:t>已完成之單次契約金額『建築工程』</a:t>
            </a:r>
            <a:r>
              <a:rPr lang="zh-TW" altLang="zh-TW" b="0" dirty="0">
                <a:latin typeface="+mn-ea"/>
                <a:ea typeface="+mn-ea"/>
                <a:cs typeface="中國龍顏楷體"/>
              </a:rPr>
              <a:t>或</a:t>
            </a:r>
            <a:endParaRPr lang="en-US" altLang="zh-TW" b="0" dirty="0">
              <a:latin typeface="+mn-ea"/>
              <a:ea typeface="+mn-ea"/>
              <a:cs typeface="中國龍顏楷體"/>
            </a:endParaRPr>
          </a:p>
          <a:p>
            <a:pPr eaLnBrk="1" hangingPunct="1">
              <a:spcBef>
                <a:spcPct val="20000"/>
              </a:spcBef>
            </a:pPr>
            <a:r>
              <a:rPr lang="zh-TW" altLang="en-US" dirty="0">
                <a:latin typeface="+mn-ea"/>
                <a:ea typeface="+mn-ea"/>
                <a:cs typeface="中國龍顏楷體"/>
              </a:rPr>
              <a:t>          </a:t>
            </a:r>
            <a:r>
              <a:rPr lang="zh-TW" altLang="zh-TW" u="sng" dirty="0">
                <a:latin typeface="+mn-ea"/>
                <a:ea typeface="+mn-ea"/>
                <a:cs typeface="中國龍顏楷體"/>
              </a:rPr>
              <a:t>累計一定金額之『工程實績』</a:t>
            </a:r>
            <a:r>
              <a:rPr lang="zh-TW" altLang="en-US" dirty="0">
                <a:latin typeface="+mn-ea"/>
                <a:ea typeface="+mn-ea"/>
                <a:cs typeface="中國龍顏楷體"/>
              </a:rPr>
              <a:t>         </a:t>
            </a:r>
            <a:endParaRPr lang="en-US" altLang="zh-TW" dirty="0">
              <a:latin typeface="+mn-ea"/>
              <a:ea typeface="+mn-ea"/>
              <a:cs typeface="中國龍顏楷體"/>
            </a:endParaRPr>
          </a:p>
        </p:txBody>
      </p:sp>
      <p:sp>
        <p:nvSpPr>
          <p:cNvPr id="22531" name="AutoShape 3"/>
          <p:cNvSpPr>
            <a:spLocks noChangeArrowheads="1"/>
          </p:cNvSpPr>
          <p:nvPr/>
        </p:nvSpPr>
        <p:spPr bwMode="auto">
          <a:xfrm>
            <a:off x="6300192" y="807377"/>
            <a:ext cx="2861672" cy="605399"/>
          </a:xfrm>
          <a:prstGeom prst="cloudCallout">
            <a:avLst>
              <a:gd name="adj1" fmla="val -19170"/>
              <a:gd name="adj2" fmla="val 110153"/>
            </a:avLst>
          </a:prstGeom>
          <a:gradFill rotWithShape="1">
            <a:gsLst>
              <a:gs pos="0">
                <a:srgbClr val="FFCCCC"/>
              </a:gs>
              <a:gs pos="100000">
                <a:schemeClr val="bg1"/>
              </a:gs>
            </a:gsLst>
            <a:lin ang="5400000" scaled="1"/>
          </a:gradFill>
          <a:ln w="9525">
            <a:solidFill>
              <a:schemeClr val="tx1"/>
            </a:solidFill>
            <a:round/>
            <a:headEnd/>
            <a:tailEnd/>
          </a:ln>
        </p:spPr>
        <p:txBody>
          <a:bodyPr lIns="91427" tIns="45714" rIns="91427" bIns="45714"/>
          <a:lstStyle/>
          <a:p>
            <a:pPr algn="ctr" defTabSz="914960"/>
            <a:r>
              <a:rPr lang="zh-TW" altLang="en-US" sz="2200" dirty="0">
                <a:ea typeface="華康新特明體"/>
                <a:cs typeface="華康新特明體"/>
              </a:rPr>
              <a:t>招標規劃作業</a:t>
            </a:r>
            <a:endParaRPr lang="zh-TW" altLang="en-US" sz="2200" dirty="0">
              <a:ea typeface="中國龍顏楷體"/>
              <a:cs typeface="中國龍顏楷體"/>
            </a:endParaRPr>
          </a:p>
        </p:txBody>
      </p:sp>
      <p:sp>
        <p:nvSpPr>
          <p:cNvPr id="27652" name="圓角矩形 7"/>
          <p:cNvSpPr>
            <a:spLocks noChangeArrowheads="1"/>
          </p:cNvSpPr>
          <p:nvPr/>
        </p:nvSpPr>
        <p:spPr bwMode="auto">
          <a:xfrm>
            <a:off x="1079041" y="4716868"/>
            <a:ext cx="7383424" cy="1033335"/>
          </a:xfrm>
          <a:prstGeom prst="roundRect">
            <a:avLst>
              <a:gd name="adj" fmla="val 16667"/>
            </a:avLst>
          </a:prstGeom>
          <a:solidFill>
            <a:schemeClr val="accent1"/>
          </a:solidFill>
          <a:ln w="9525" algn="ctr">
            <a:solidFill>
              <a:schemeClr val="tx1"/>
            </a:solidFill>
            <a:round/>
            <a:headEnd/>
            <a:tailEnd/>
          </a:ln>
        </p:spPr>
        <p:txBody>
          <a:bodyPr lIns="83786" tIns="41893" rIns="83786" bIns="41893"/>
          <a:lstStyle/>
          <a:p>
            <a:pPr lvl="1">
              <a:spcBef>
                <a:spcPct val="20000"/>
              </a:spcBef>
            </a:pPr>
            <a:r>
              <a:rPr lang="zh-TW" altLang="en-US" sz="2400" dirty="0">
                <a:solidFill>
                  <a:schemeClr val="bg1"/>
                </a:solidFill>
                <a:ea typeface="中國龍顏楷體"/>
                <a:cs typeface="中國龍顏楷體"/>
              </a:rPr>
              <a:t>針對</a:t>
            </a:r>
            <a:r>
              <a:rPr lang="zh-TW" altLang="zh-TW" sz="2400" dirty="0">
                <a:solidFill>
                  <a:schemeClr val="bg1"/>
                </a:solidFill>
                <a:ea typeface="中國龍顏楷體"/>
                <a:cs typeface="中國龍顏楷體"/>
              </a:rPr>
              <a:t>機電</a:t>
            </a:r>
            <a:r>
              <a:rPr lang="zh-TW" altLang="en-US" sz="2400" dirty="0">
                <a:solidFill>
                  <a:schemeClr val="bg1"/>
                </a:solidFill>
                <a:ea typeface="中國龍顏楷體"/>
                <a:cs typeface="中國龍顏楷體"/>
              </a:rPr>
              <a:t>與空調廠商要求應</a:t>
            </a:r>
            <a:r>
              <a:rPr lang="zh-TW" altLang="zh-TW" sz="2400" dirty="0">
                <a:solidFill>
                  <a:schemeClr val="bg1"/>
                </a:solidFill>
                <a:ea typeface="中國龍顏楷體"/>
                <a:cs typeface="中國龍顏楷體"/>
              </a:rPr>
              <a:t>具『完成單一</a:t>
            </a:r>
            <a:r>
              <a:rPr lang="zh-TW" altLang="zh-TW" sz="2400" u="sng" dirty="0">
                <a:solidFill>
                  <a:schemeClr val="bg1"/>
                </a:solidFill>
                <a:ea typeface="中國龍顏楷體"/>
                <a:cs typeface="中國龍顏楷體"/>
              </a:rPr>
              <a:t>建築工程</a:t>
            </a:r>
            <a:r>
              <a:rPr lang="zh-TW" altLang="zh-TW" sz="2400" dirty="0">
                <a:solidFill>
                  <a:schemeClr val="bg1"/>
                </a:solidFill>
                <a:ea typeface="中國龍顏楷體"/>
                <a:cs typeface="中國龍顏楷體"/>
              </a:rPr>
              <a:t>；或累計達一定金額之</a:t>
            </a:r>
            <a:r>
              <a:rPr lang="zh-TW" altLang="zh-TW" sz="2400" u="sng" dirty="0">
                <a:solidFill>
                  <a:schemeClr val="bg1"/>
                </a:solidFill>
                <a:ea typeface="中國龍顏楷體"/>
                <a:cs typeface="中國龍顏楷體"/>
              </a:rPr>
              <a:t>工程實績</a:t>
            </a:r>
            <a:r>
              <a:rPr lang="zh-TW" altLang="zh-TW" sz="2400" dirty="0">
                <a:solidFill>
                  <a:schemeClr val="bg1"/>
                </a:solidFill>
                <a:ea typeface="中國龍顏楷體"/>
                <a:cs typeface="中國龍顏楷體"/>
              </a:rPr>
              <a:t>』特定資格</a:t>
            </a:r>
            <a:endParaRPr lang="en-US" altLang="zh-TW" sz="2400" dirty="0">
              <a:solidFill>
                <a:schemeClr val="bg1"/>
              </a:solidFill>
              <a:ea typeface="中國龍顏楷體"/>
              <a:cs typeface="中國龍顏楷體"/>
            </a:endParaRPr>
          </a:p>
        </p:txBody>
      </p:sp>
      <p:sp>
        <p:nvSpPr>
          <p:cNvPr id="2" name="五邊形 1"/>
          <p:cNvSpPr>
            <a:spLocks noChangeArrowheads="1"/>
          </p:cNvSpPr>
          <p:nvPr/>
        </p:nvSpPr>
        <p:spPr bwMode="auto">
          <a:xfrm>
            <a:off x="569474" y="4804749"/>
            <a:ext cx="978190" cy="416373"/>
          </a:xfrm>
          <a:prstGeom prst="homePlate">
            <a:avLst>
              <a:gd name="adj" fmla="val 50168"/>
            </a:avLst>
          </a:prstGeom>
          <a:solidFill>
            <a:srgbClr val="C00000"/>
          </a:solidFill>
          <a:ln w="9525" algn="ctr">
            <a:solidFill>
              <a:schemeClr val="tx1"/>
            </a:solidFill>
            <a:round/>
            <a:headEnd/>
            <a:tailEnd/>
          </a:ln>
        </p:spPr>
        <p:txBody>
          <a:bodyPr lIns="83786" tIns="41893" rIns="83786" bIns="41893"/>
          <a:lstStyle/>
          <a:p>
            <a:pPr defTabSz="914960"/>
            <a:r>
              <a:rPr lang="zh-TW" altLang="en-US" sz="2000" b="1" dirty="0">
                <a:solidFill>
                  <a:schemeClr val="bg1"/>
                </a:solidFill>
                <a:ea typeface="中國龍顏楷體"/>
                <a:cs typeface="中國龍顏楷體"/>
              </a:rPr>
              <a:t>錯誤</a:t>
            </a:r>
            <a:r>
              <a:rPr lang="en-US" altLang="zh-TW" sz="2000" b="1" dirty="0">
                <a:solidFill>
                  <a:schemeClr val="bg1"/>
                </a:solidFill>
                <a:ea typeface="中國龍顏楷體"/>
                <a:cs typeface="中國龍顏楷體"/>
              </a:rPr>
              <a:t>1</a:t>
            </a:r>
            <a:endParaRPr lang="zh-TW" altLang="en-US" sz="2000" b="1" dirty="0">
              <a:solidFill>
                <a:schemeClr val="bg1"/>
              </a:solidFill>
              <a:ea typeface="中國龍顏楷體"/>
              <a:cs typeface="中國龍顏楷體"/>
            </a:endParaRPr>
          </a:p>
        </p:txBody>
      </p:sp>
      <p:grpSp>
        <p:nvGrpSpPr>
          <p:cNvPr id="22534" name="Text Box 3"/>
          <p:cNvGrpSpPr>
            <a:grpSpLocks/>
          </p:cNvGrpSpPr>
          <p:nvPr/>
        </p:nvGrpSpPr>
        <p:grpSpPr bwMode="auto">
          <a:xfrm>
            <a:off x="1306688" y="75448"/>
            <a:ext cx="6630704" cy="683824"/>
            <a:chOff x="874" y="161"/>
            <a:chExt cx="4704" cy="449"/>
          </a:xfrm>
        </p:grpSpPr>
        <p:pic>
          <p:nvPicPr>
            <p:cNvPr id="22536" name="Text Box 3"/>
            <p:cNvPicPr>
              <a:picLocks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74" y="161"/>
              <a:ext cx="4704" cy="44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2537" name="Text Box 3"/>
            <p:cNvSpPr txBox="1">
              <a:spLocks noChangeArrowheads="1"/>
            </p:cNvSpPr>
            <p:nvPr/>
          </p:nvSpPr>
          <p:spPr bwMode="auto">
            <a:xfrm>
              <a:off x="967" y="259"/>
              <a:ext cx="4522" cy="268"/>
            </a:xfrm>
            <a:prstGeom prst="rect">
              <a:avLst/>
            </a:prstGeom>
            <a:solidFill>
              <a:srgbClr val="FF0066"/>
            </a:solidFill>
            <a:ln>
              <a:noFill/>
            </a:ln>
            <a:extLst>
              <a:ext uri="{91240B29-F687-4F45-9708-019B960494DF}">
                <a14:hiddenLine xmlns:a14="http://schemas.microsoft.com/office/drawing/2010/main" w="9525">
                  <a:solidFill>
                    <a:srgbClr val="000000"/>
                  </a:solidFill>
                  <a:miter lim="800000"/>
                  <a:headEnd/>
                  <a:tailEnd/>
                </a14:hiddenLine>
              </a:ext>
            </a:extLst>
          </p:spPr>
          <p:txBody>
            <a:bodyPr wrap="square" lIns="99779" tIns="49890" rIns="99779" bIns="49890">
              <a:spAutoFit/>
            </a:bodyPr>
            <a:lstStyle>
              <a:lvl1pPr defTabSz="998538" eaLnBrk="0" hangingPunct="0">
                <a:defRPr kumimoji="1" sz="2000" b="1">
                  <a:solidFill>
                    <a:schemeClr val="tx1"/>
                  </a:solidFill>
                  <a:latin typeface="Arial" pitchFamily="34" charset="0"/>
                  <a:ea typeface="新細明體" pitchFamily="18" charset="-120"/>
                </a:defRPr>
              </a:lvl1pPr>
              <a:lvl2pPr marL="742950" indent="-285750" defTabSz="998538" eaLnBrk="0" hangingPunct="0">
                <a:defRPr kumimoji="1" sz="2000" b="1">
                  <a:solidFill>
                    <a:schemeClr val="tx1"/>
                  </a:solidFill>
                  <a:latin typeface="Arial" pitchFamily="34" charset="0"/>
                  <a:ea typeface="新細明體" pitchFamily="18" charset="-120"/>
                </a:defRPr>
              </a:lvl2pPr>
              <a:lvl3pPr marL="1143000" indent="-228600" defTabSz="998538" eaLnBrk="0" hangingPunct="0">
                <a:defRPr kumimoji="1" sz="2000" b="1">
                  <a:solidFill>
                    <a:schemeClr val="tx1"/>
                  </a:solidFill>
                  <a:latin typeface="Arial" pitchFamily="34" charset="0"/>
                  <a:ea typeface="新細明體" pitchFamily="18" charset="-120"/>
                </a:defRPr>
              </a:lvl3pPr>
              <a:lvl4pPr marL="1600200" indent="-228600" defTabSz="998538" eaLnBrk="0" hangingPunct="0">
                <a:defRPr kumimoji="1" sz="2000" b="1">
                  <a:solidFill>
                    <a:schemeClr val="tx1"/>
                  </a:solidFill>
                  <a:latin typeface="Arial" pitchFamily="34" charset="0"/>
                  <a:ea typeface="新細明體" pitchFamily="18" charset="-120"/>
                </a:defRPr>
              </a:lvl4pPr>
              <a:lvl5pPr marL="2057400" indent="-228600" defTabSz="998538" eaLnBrk="0" hangingPunct="0">
                <a:defRPr kumimoji="1" sz="2000" b="1">
                  <a:solidFill>
                    <a:schemeClr val="tx1"/>
                  </a:solidFill>
                  <a:latin typeface="Arial" pitchFamily="34" charset="0"/>
                  <a:ea typeface="新細明體" pitchFamily="18" charset="-120"/>
                </a:defRPr>
              </a:lvl5pPr>
              <a:lvl6pPr marL="2514600" indent="-228600" defTabSz="998538" eaLnBrk="0" fontAlgn="base" hangingPunct="0">
                <a:spcBef>
                  <a:spcPct val="0"/>
                </a:spcBef>
                <a:spcAft>
                  <a:spcPct val="0"/>
                </a:spcAft>
                <a:defRPr kumimoji="1" sz="2000" b="1">
                  <a:solidFill>
                    <a:schemeClr val="tx1"/>
                  </a:solidFill>
                  <a:latin typeface="Arial" pitchFamily="34" charset="0"/>
                  <a:ea typeface="新細明體" pitchFamily="18" charset="-120"/>
                </a:defRPr>
              </a:lvl6pPr>
              <a:lvl7pPr marL="2971800" indent="-228600" defTabSz="998538" eaLnBrk="0" fontAlgn="base" hangingPunct="0">
                <a:spcBef>
                  <a:spcPct val="0"/>
                </a:spcBef>
                <a:spcAft>
                  <a:spcPct val="0"/>
                </a:spcAft>
                <a:defRPr kumimoji="1" sz="2000" b="1">
                  <a:solidFill>
                    <a:schemeClr val="tx1"/>
                  </a:solidFill>
                  <a:latin typeface="Arial" pitchFamily="34" charset="0"/>
                  <a:ea typeface="新細明體" pitchFamily="18" charset="-120"/>
                </a:defRPr>
              </a:lvl7pPr>
              <a:lvl8pPr marL="3429000" indent="-228600" defTabSz="998538" eaLnBrk="0" fontAlgn="base" hangingPunct="0">
                <a:spcBef>
                  <a:spcPct val="0"/>
                </a:spcBef>
                <a:spcAft>
                  <a:spcPct val="0"/>
                </a:spcAft>
                <a:defRPr kumimoji="1" sz="2000" b="1">
                  <a:solidFill>
                    <a:schemeClr val="tx1"/>
                  </a:solidFill>
                  <a:latin typeface="Arial" pitchFamily="34" charset="0"/>
                  <a:ea typeface="新細明體" pitchFamily="18" charset="-120"/>
                </a:defRPr>
              </a:lvl8pPr>
              <a:lvl9pPr marL="3886200" indent="-228600" defTabSz="998538" eaLnBrk="0" fontAlgn="base" hangingPunct="0">
                <a:spcBef>
                  <a:spcPct val="0"/>
                </a:spcBef>
                <a:spcAft>
                  <a:spcPct val="0"/>
                </a:spcAft>
                <a:defRPr kumimoji="1" sz="2000" b="1">
                  <a:solidFill>
                    <a:schemeClr val="tx1"/>
                  </a:solidFill>
                  <a:latin typeface="Arial" pitchFamily="34" charset="0"/>
                  <a:ea typeface="新細明體" pitchFamily="18" charset="-120"/>
                </a:defRPr>
              </a:lvl9pPr>
            </a:lstStyle>
            <a:p>
              <a:pPr algn="ctr" eaLnBrk="1" hangingPunct="1">
                <a:spcBef>
                  <a:spcPct val="50000"/>
                </a:spcBef>
              </a:pPr>
              <a:r>
                <a:rPr lang="zh-TW" altLang="en-US" dirty="0">
                  <a:solidFill>
                    <a:schemeClr val="bg1"/>
                  </a:solidFill>
                </a:rPr>
                <a:t>稽核</a:t>
              </a:r>
              <a:r>
                <a:rPr lang="zh-TW" altLang="en-US" dirty="0" smtClean="0">
                  <a:solidFill>
                    <a:schemeClr val="bg1"/>
                  </a:solidFill>
                </a:rPr>
                <a:t>案例 ： </a:t>
              </a:r>
              <a:r>
                <a:rPr lang="zh-TW" altLang="en-US" dirty="0">
                  <a:solidFill>
                    <a:schemeClr val="bg1"/>
                  </a:solidFill>
                </a:rPr>
                <a:t>○○醫院</a:t>
              </a:r>
              <a:r>
                <a:rPr lang="zh-TW" altLang="en-US" dirty="0" smtClean="0">
                  <a:solidFill>
                    <a:schemeClr val="bg1"/>
                  </a:solidFill>
                </a:rPr>
                <a:t>「醫療</a:t>
              </a:r>
              <a:r>
                <a:rPr lang="zh-TW" altLang="en-US" dirty="0">
                  <a:solidFill>
                    <a:schemeClr val="bg1"/>
                  </a:solidFill>
                </a:rPr>
                <a:t>大樓興建工程」</a:t>
              </a:r>
              <a:r>
                <a:rPr lang="zh-TW" altLang="en-US" dirty="0" smtClean="0">
                  <a:solidFill>
                    <a:schemeClr val="bg1"/>
                  </a:solidFill>
                </a:rPr>
                <a:t>案   </a:t>
              </a:r>
              <a:r>
                <a:rPr lang="en-US" altLang="zh-TW" dirty="0" smtClean="0">
                  <a:solidFill>
                    <a:schemeClr val="bg1"/>
                  </a:solidFill>
                </a:rPr>
                <a:t>(</a:t>
              </a:r>
              <a:r>
                <a:rPr lang="en-US" altLang="zh-TW" dirty="0">
                  <a:solidFill>
                    <a:schemeClr val="bg1"/>
                  </a:solidFill>
                </a:rPr>
                <a:t>2/4)</a:t>
              </a:r>
            </a:p>
          </p:txBody>
        </p:sp>
      </p:grpSp>
      <p:sp>
        <p:nvSpPr>
          <p:cNvPr id="10" name="Text Box 68"/>
          <p:cNvSpPr txBox="1">
            <a:spLocks noChangeArrowheads="1"/>
          </p:cNvSpPr>
          <p:nvPr/>
        </p:nvSpPr>
        <p:spPr bwMode="auto">
          <a:xfrm>
            <a:off x="8413057" y="502170"/>
            <a:ext cx="708848" cy="338554"/>
          </a:xfrm>
          <a:prstGeom prst="rect">
            <a:avLst/>
          </a:prstGeom>
          <a:noFill/>
          <a:ln w="9525">
            <a:noFill/>
            <a:miter lim="800000"/>
            <a:headEnd/>
            <a:tailEnd/>
          </a:ln>
        </p:spPr>
        <p:txBody>
          <a:bodyPr wrap="none">
            <a:spAutoFit/>
          </a:bodyPr>
          <a:lstStyle/>
          <a:p>
            <a:r>
              <a:rPr lang="en-US" altLang="zh-TW" sz="1600" dirty="0" smtClean="0">
                <a:latin typeface="Arial" charset="0"/>
              </a:rPr>
              <a:t>25</a:t>
            </a:r>
            <a:r>
              <a:rPr lang="en-US" altLang="zh-TW" sz="1600" dirty="0" smtClean="0">
                <a:latin typeface="Arial" charset="0"/>
              </a:rPr>
              <a:t>-23</a:t>
            </a:r>
            <a:endParaRPr lang="en-US" altLang="zh-TW" sz="1600" dirty="0">
              <a:latin typeface="Arial" charset="0"/>
            </a:endParaRPr>
          </a:p>
        </p:txBody>
      </p:sp>
    </p:spTree>
    <p:extLst>
      <p:ext uri="{BB962C8B-B14F-4D97-AF65-F5344CB8AC3E}">
        <p14:creationId xmlns:p14="http://schemas.microsoft.com/office/powerpoint/2010/main" val="2792056205"/>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7652"/>
                                        </p:tgtEl>
                                        <p:attrNameLst>
                                          <p:attrName>style.visibility</p:attrName>
                                        </p:attrNameLst>
                                      </p:cBhvr>
                                      <p:to>
                                        <p:strVal val="visible"/>
                                      </p:to>
                                    </p:set>
                                    <p:anim calcmode="lin" valueType="num">
                                      <p:cBhvr additive="base">
                                        <p:cTn id="13" dur="500" fill="hold"/>
                                        <p:tgtEl>
                                          <p:spTgt spid="27652"/>
                                        </p:tgtEl>
                                        <p:attrNameLst>
                                          <p:attrName>ppt_x</p:attrName>
                                        </p:attrNameLst>
                                      </p:cBhvr>
                                      <p:tavLst>
                                        <p:tav tm="0">
                                          <p:val>
                                            <p:strVal val="#ppt_x"/>
                                          </p:val>
                                        </p:tav>
                                        <p:tav tm="100000">
                                          <p:val>
                                            <p:strVal val="#ppt_x"/>
                                          </p:val>
                                        </p:tav>
                                      </p:tavLst>
                                    </p:anim>
                                    <p:anim calcmode="lin" valueType="num">
                                      <p:cBhvr additive="base">
                                        <p:cTn id="14" dur="500" fill="hold"/>
                                        <p:tgtEl>
                                          <p:spTgt spid="2765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652" grpId="0" animBg="1"/>
      <p:bldP spid="2" grpId="0" animBg="1"/>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ext Box 2"/>
          <p:cNvSpPr txBox="1">
            <a:spLocks noChangeArrowheads="1"/>
          </p:cNvSpPr>
          <p:nvPr/>
        </p:nvSpPr>
        <p:spPr bwMode="auto">
          <a:xfrm>
            <a:off x="525776" y="844903"/>
            <a:ext cx="8248911" cy="3520201"/>
          </a:xfrm>
          <a:prstGeom prst="rect">
            <a:avLst/>
          </a:prstGeom>
          <a:gradFill rotWithShape="1">
            <a:gsLst>
              <a:gs pos="0">
                <a:schemeClr val="bg1"/>
              </a:gs>
              <a:gs pos="100000">
                <a:srgbClr val="FFCCCC"/>
              </a:gs>
            </a:gsLst>
            <a:lin ang="5400000" scaled="1"/>
          </a:gradFill>
          <a:ln w="19050">
            <a:solidFill>
              <a:srgbClr val="006600"/>
            </a:solidFill>
            <a:miter lim="800000"/>
            <a:headEnd/>
            <a:tailEnd/>
          </a:ln>
        </p:spPr>
        <p:txBody>
          <a:bodyPr lIns="91427" tIns="45714" rIns="91427" bIns="45714"/>
          <a:lstStyle>
            <a:lvl1pPr defTabSz="998538" eaLnBrk="0" hangingPunct="0">
              <a:defRPr kumimoji="1" sz="2000" b="1">
                <a:solidFill>
                  <a:schemeClr val="tx1"/>
                </a:solidFill>
                <a:latin typeface="Arial" pitchFamily="34" charset="0"/>
                <a:ea typeface="新細明體" pitchFamily="18" charset="-120"/>
              </a:defRPr>
            </a:lvl1pPr>
            <a:lvl2pPr marL="493713" defTabSz="998538" eaLnBrk="0" hangingPunct="0">
              <a:defRPr kumimoji="1" sz="2000" b="1">
                <a:solidFill>
                  <a:schemeClr val="tx1"/>
                </a:solidFill>
                <a:latin typeface="Arial" pitchFamily="34" charset="0"/>
                <a:ea typeface="新細明體" pitchFamily="18" charset="-120"/>
              </a:defRPr>
            </a:lvl2pPr>
            <a:lvl3pPr marL="1143000" indent="-228600" defTabSz="998538" eaLnBrk="0" hangingPunct="0">
              <a:defRPr kumimoji="1" sz="2000" b="1">
                <a:solidFill>
                  <a:schemeClr val="tx1"/>
                </a:solidFill>
                <a:latin typeface="Arial" pitchFamily="34" charset="0"/>
                <a:ea typeface="新細明體" pitchFamily="18" charset="-120"/>
              </a:defRPr>
            </a:lvl3pPr>
            <a:lvl4pPr marL="1600200" indent="-228600" defTabSz="998538" eaLnBrk="0" hangingPunct="0">
              <a:defRPr kumimoji="1" sz="2000" b="1">
                <a:solidFill>
                  <a:schemeClr val="tx1"/>
                </a:solidFill>
                <a:latin typeface="Arial" pitchFamily="34" charset="0"/>
                <a:ea typeface="新細明體" pitchFamily="18" charset="-120"/>
              </a:defRPr>
            </a:lvl4pPr>
            <a:lvl5pPr marL="2057400" indent="-228600" defTabSz="998538" eaLnBrk="0" hangingPunct="0">
              <a:defRPr kumimoji="1" sz="2000" b="1">
                <a:solidFill>
                  <a:schemeClr val="tx1"/>
                </a:solidFill>
                <a:latin typeface="Arial" pitchFamily="34" charset="0"/>
                <a:ea typeface="新細明體" pitchFamily="18" charset="-120"/>
              </a:defRPr>
            </a:lvl5pPr>
            <a:lvl6pPr marL="2514600" indent="-228600" defTabSz="998538" eaLnBrk="0" fontAlgn="base" hangingPunct="0">
              <a:spcBef>
                <a:spcPct val="0"/>
              </a:spcBef>
              <a:spcAft>
                <a:spcPct val="0"/>
              </a:spcAft>
              <a:defRPr kumimoji="1" sz="2000" b="1">
                <a:solidFill>
                  <a:schemeClr val="tx1"/>
                </a:solidFill>
                <a:latin typeface="Arial" pitchFamily="34" charset="0"/>
                <a:ea typeface="新細明體" pitchFamily="18" charset="-120"/>
              </a:defRPr>
            </a:lvl6pPr>
            <a:lvl7pPr marL="2971800" indent="-228600" defTabSz="998538" eaLnBrk="0" fontAlgn="base" hangingPunct="0">
              <a:spcBef>
                <a:spcPct val="0"/>
              </a:spcBef>
              <a:spcAft>
                <a:spcPct val="0"/>
              </a:spcAft>
              <a:defRPr kumimoji="1" sz="2000" b="1">
                <a:solidFill>
                  <a:schemeClr val="tx1"/>
                </a:solidFill>
                <a:latin typeface="Arial" pitchFamily="34" charset="0"/>
                <a:ea typeface="新細明體" pitchFamily="18" charset="-120"/>
              </a:defRPr>
            </a:lvl7pPr>
            <a:lvl8pPr marL="3429000" indent="-228600" defTabSz="998538" eaLnBrk="0" fontAlgn="base" hangingPunct="0">
              <a:spcBef>
                <a:spcPct val="0"/>
              </a:spcBef>
              <a:spcAft>
                <a:spcPct val="0"/>
              </a:spcAft>
              <a:defRPr kumimoji="1" sz="2000" b="1">
                <a:solidFill>
                  <a:schemeClr val="tx1"/>
                </a:solidFill>
                <a:latin typeface="Arial" pitchFamily="34" charset="0"/>
                <a:ea typeface="新細明體" pitchFamily="18" charset="-120"/>
              </a:defRPr>
            </a:lvl8pPr>
            <a:lvl9pPr marL="3886200" indent="-228600" defTabSz="998538" eaLnBrk="0" fontAlgn="base" hangingPunct="0">
              <a:spcBef>
                <a:spcPct val="0"/>
              </a:spcBef>
              <a:spcAft>
                <a:spcPct val="0"/>
              </a:spcAft>
              <a:defRPr kumimoji="1" sz="2000" b="1">
                <a:solidFill>
                  <a:schemeClr val="tx1"/>
                </a:solidFill>
                <a:latin typeface="Arial" pitchFamily="34" charset="0"/>
                <a:ea typeface="新細明體" pitchFamily="18" charset="-120"/>
              </a:defRPr>
            </a:lvl9pPr>
          </a:lstStyle>
          <a:p>
            <a:r>
              <a:rPr lang="en-US" altLang="zh-TW" u="sng" dirty="0" smtClean="0">
                <a:ea typeface="中國龍顏楷體"/>
                <a:cs typeface="中國龍顏楷體"/>
              </a:rPr>
              <a:t>(</a:t>
            </a:r>
            <a:r>
              <a:rPr lang="zh-TW" altLang="en-US" u="sng" dirty="0">
                <a:latin typeface="+mn-ea"/>
                <a:ea typeface="+mn-ea"/>
                <a:cs typeface="中國龍顏楷體"/>
              </a:rPr>
              <a:t>一</a:t>
            </a:r>
            <a:r>
              <a:rPr lang="en-US" altLang="zh-TW" u="sng" dirty="0">
                <a:latin typeface="+mn-ea"/>
                <a:ea typeface="+mn-ea"/>
                <a:cs typeface="中國龍顏楷體"/>
              </a:rPr>
              <a:t>)</a:t>
            </a:r>
            <a:r>
              <a:rPr lang="zh-TW" altLang="zh-TW" u="sng" dirty="0">
                <a:latin typeface="+mn-ea"/>
                <a:ea typeface="+mn-ea"/>
                <a:cs typeface="中國龍顏楷體"/>
              </a:rPr>
              <a:t>機電工程部分</a:t>
            </a:r>
            <a:r>
              <a:rPr lang="zh-TW" altLang="zh-TW" b="0" dirty="0">
                <a:latin typeface="+mn-ea"/>
                <a:ea typeface="+mn-ea"/>
                <a:cs typeface="中國龍顏楷體"/>
              </a:rPr>
              <a:t>：</a:t>
            </a:r>
            <a:endParaRPr lang="en-US" altLang="zh-TW" b="0" dirty="0">
              <a:latin typeface="+mn-ea"/>
              <a:ea typeface="+mn-ea"/>
              <a:cs typeface="中國龍顏楷體"/>
            </a:endParaRPr>
          </a:p>
          <a:p>
            <a:r>
              <a:rPr lang="zh-TW" altLang="en-US" b="0" dirty="0">
                <a:latin typeface="+mn-ea"/>
                <a:ea typeface="+mn-ea"/>
                <a:cs typeface="中國龍顏楷體"/>
              </a:rPr>
              <a:t>   </a:t>
            </a:r>
            <a:r>
              <a:rPr lang="zh-TW" altLang="zh-TW" b="0" dirty="0">
                <a:latin typeface="+mn-ea"/>
                <a:ea typeface="+mn-ea"/>
                <a:cs typeface="中國龍顏楷體"/>
              </a:rPr>
              <a:t>國內甲級電器承裝業截止投標日前</a:t>
            </a:r>
            <a:r>
              <a:rPr lang="en-US" altLang="zh-TW" u="sng" dirty="0">
                <a:solidFill>
                  <a:srgbClr val="6600FF"/>
                </a:solidFill>
                <a:latin typeface="+mn-ea"/>
                <a:ea typeface="+mn-ea"/>
                <a:cs typeface="中國龍顏楷體"/>
              </a:rPr>
              <a:t>5</a:t>
            </a:r>
            <a:r>
              <a:rPr lang="zh-TW" altLang="zh-TW" u="sng" dirty="0">
                <a:solidFill>
                  <a:srgbClr val="6600FF"/>
                </a:solidFill>
                <a:latin typeface="+mn-ea"/>
                <a:ea typeface="+mn-ea"/>
                <a:cs typeface="中國龍顏楷體"/>
              </a:rPr>
              <a:t>年內</a:t>
            </a:r>
            <a:r>
              <a:rPr lang="zh-TW" altLang="zh-TW" b="0" dirty="0">
                <a:latin typeface="+mn-ea"/>
                <a:ea typeface="+mn-ea"/>
                <a:cs typeface="中國龍顏楷體"/>
              </a:rPr>
              <a:t>，曾有完成單一</a:t>
            </a:r>
            <a:r>
              <a:rPr lang="zh-TW" altLang="zh-TW" u="sng" dirty="0">
                <a:solidFill>
                  <a:srgbClr val="6600FF"/>
                </a:solidFill>
                <a:latin typeface="+mn-ea"/>
                <a:ea typeface="+mn-ea"/>
                <a:cs typeface="中國龍顏楷體"/>
              </a:rPr>
              <a:t>水電工程</a:t>
            </a:r>
            <a:r>
              <a:rPr lang="zh-TW" altLang="zh-TW" b="0" dirty="0">
                <a:latin typeface="+mn-ea"/>
                <a:ea typeface="+mn-ea"/>
                <a:cs typeface="中國龍顏楷體"/>
              </a:rPr>
              <a:t>施工契約</a:t>
            </a:r>
            <a:r>
              <a:rPr lang="zh-TW" altLang="zh-TW" b="0" dirty="0" smtClean="0">
                <a:latin typeface="+mn-ea"/>
                <a:ea typeface="+mn-ea"/>
                <a:cs typeface="中國龍顏楷體"/>
              </a:rPr>
              <a:t>結算</a:t>
            </a:r>
            <a:r>
              <a:rPr lang="zh-TW" altLang="zh-TW" b="0" dirty="0">
                <a:latin typeface="+mn-ea"/>
                <a:ea typeface="+mn-ea"/>
                <a:cs typeface="中國龍顏楷體"/>
              </a:rPr>
              <a:t>金額達新台幣</a:t>
            </a:r>
            <a:r>
              <a:rPr lang="en-US" altLang="zh-TW" b="0" dirty="0">
                <a:latin typeface="+mn-ea"/>
                <a:ea typeface="+mn-ea"/>
                <a:cs typeface="中國龍顏楷體"/>
              </a:rPr>
              <a:t>8,000</a:t>
            </a:r>
            <a:r>
              <a:rPr lang="zh-TW" altLang="zh-TW" b="0" dirty="0">
                <a:latin typeface="+mn-ea"/>
                <a:ea typeface="+mn-ea"/>
                <a:cs typeface="中國龍顏楷體"/>
              </a:rPr>
              <a:t>萬元以上；或累計金額達新台幣</a:t>
            </a:r>
            <a:r>
              <a:rPr lang="en-US" altLang="zh-TW" b="0" dirty="0">
                <a:latin typeface="+mn-ea"/>
                <a:ea typeface="+mn-ea"/>
                <a:cs typeface="中國龍顏楷體"/>
              </a:rPr>
              <a:t>2</a:t>
            </a:r>
            <a:r>
              <a:rPr lang="zh-TW" altLang="zh-TW" b="0" dirty="0">
                <a:latin typeface="+mn-ea"/>
                <a:ea typeface="+mn-ea"/>
                <a:cs typeface="中國龍顏楷體"/>
              </a:rPr>
              <a:t>億元以上之工程實績</a:t>
            </a:r>
            <a:r>
              <a:rPr lang="zh-TW" altLang="zh-TW" b="0" dirty="0" smtClean="0">
                <a:latin typeface="+mn-ea"/>
                <a:ea typeface="+mn-ea"/>
                <a:cs typeface="中國龍顏楷體"/>
              </a:rPr>
              <a:t>，</a:t>
            </a:r>
            <a:r>
              <a:rPr lang="zh-TW" altLang="zh-TW" u="sng" dirty="0" smtClean="0">
                <a:solidFill>
                  <a:srgbClr val="6600FF"/>
                </a:solidFill>
                <a:latin typeface="+mn-ea"/>
                <a:ea typeface="+mn-ea"/>
                <a:cs typeface="中國龍顏楷體"/>
              </a:rPr>
              <a:t>且</a:t>
            </a:r>
            <a:r>
              <a:rPr lang="zh-TW" altLang="zh-TW" b="0" dirty="0">
                <a:latin typeface="+mn-ea"/>
                <a:ea typeface="+mn-ea"/>
                <a:cs typeface="中國龍顏楷體"/>
              </a:rPr>
              <a:t>具</a:t>
            </a:r>
            <a:r>
              <a:rPr lang="en-US" altLang="zh-TW" b="0" dirty="0">
                <a:latin typeface="+mn-ea"/>
                <a:ea typeface="+mn-ea"/>
                <a:cs typeface="中國龍顏楷體"/>
              </a:rPr>
              <a:t>200</a:t>
            </a:r>
            <a:r>
              <a:rPr lang="zh-TW" altLang="zh-TW" b="0" dirty="0">
                <a:latin typeface="+mn-ea"/>
                <a:ea typeface="+mn-ea"/>
                <a:cs typeface="中國龍顏楷體"/>
              </a:rPr>
              <a:t>床或</a:t>
            </a:r>
            <a:r>
              <a:rPr lang="en-US" altLang="zh-TW" b="0" dirty="0">
                <a:latin typeface="+mn-ea"/>
                <a:ea typeface="+mn-ea"/>
                <a:cs typeface="中國龍顏楷體"/>
              </a:rPr>
              <a:t>1,2500 </a:t>
            </a:r>
            <a:r>
              <a:rPr lang="zh-TW" altLang="zh-TW" sz="2200" dirty="0">
                <a:latin typeface="+mn-ea"/>
                <a:ea typeface="+mn-ea"/>
                <a:cs typeface="中國龍顏楷體"/>
              </a:rPr>
              <a:t>㎡</a:t>
            </a:r>
            <a:r>
              <a:rPr lang="zh-TW" altLang="zh-TW" b="0" dirty="0">
                <a:latin typeface="+mn-ea"/>
                <a:ea typeface="+mn-ea"/>
                <a:cs typeface="中國龍顏楷體"/>
              </a:rPr>
              <a:t>（興建面積）以上之醫院</a:t>
            </a:r>
            <a:r>
              <a:rPr lang="zh-TW" altLang="zh-TW" u="sng" dirty="0">
                <a:solidFill>
                  <a:srgbClr val="6600FF"/>
                </a:solidFill>
                <a:latin typeface="+mn-ea"/>
                <a:ea typeface="+mn-ea"/>
                <a:cs typeface="中國龍顏楷體"/>
              </a:rPr>
              <a:t>新建水電工程經驗</a:t>
            </a:r>
            <a:r>
              <a:rPr lang="en-US" altLang="zh-TW" u="sng" dirty="0">
                <a:latin typeface="+mn-ea"/>
                <a:ea typeface="+mn-ea"/>
                <a:cs typeface="中國龍顏楷體"/>
              </a:rPr>
              <a:t>(</a:t>
            </a:r>
            <a:r>
              <a:rPr lang="zh-TW" altLang="zh-TW" u="sng" dirty="0">
                <a:latin typeface="+mn-ea"/>
                <a:ea typeface="+mn-ea"/>
                <a:cs typeface="中國龍顏楷體"/>
              </a:rPr>
              <a:t>新建工程</a:t>
            </a:r>
            <a:r>
              <a:rPr lang="zh-TW" altLang="zh-TW" u="sng" dirty="0" smtClean="0">
                <a:latin typeface="+mn-ea"/>
                <a:ea typeface="+mn-ea"/>
                <a:cs typeface="中國龍顏楷體"/>
              </a:rPr>
              <a:t>經驗</a:t>
            </a:r>
            <a:r>
              <a:rPr lang="en-US" altLang="zh-TW" u="sng" dirty="0">
                <a:latin typeface="+mn-ea"/>
                <a:ea typeface="+mn-ea"/>
                <a:cs typeface="中國龍顏楷體"/>
              </a:rPr>
              <a:t>)</a:t>
            </a:r>
            <a:r>
              <a:rPr lang="zh-TW" altLang="zh-TW" b="0" dirty="0">
                <a:latin typeface="+mn-ea"/>
                <a:ea typeface="+mn-ea"/>
                <a:cs typeface="中國龍顏楷體"/>
              </a:rPr>
              <a:t>。</a:t>
            </a:r>
            <a:endParaRPr lang="en-US" altLang="zh-TW" b="0" dirty="0">
              <a:latin typeface="+mn-ea"/>
              <a:ea typeface="+mn-ea"/>
              <a:cs typeface="中國龍顏楷體"/>
            </a:endParaRPr>
          </a:p>
          <a:p>
            <a:endParaRPr lang="zh-TW" altLang="zh-TW" sz="1600" b="0" dirty="0">
              <a:latin typeface="+mn-ea"/>
              <a:ea typeface="+mn-ea"/>
              <a:cs typeface="中國龍顏楷體"/>
            </a:endParaRPr>
          </a:p>
          <a:p>
            <a:r>
              <a:rPr lang="en-US" altLang="zh-TW" u="sng" dirty="0">
                <a:latin typeface="+mn-ea"/>
                <a:ea typeface="+mn-ea"/>
                <a:cs typeface="中國龍顏楷體"/>
              </a:rPr>
              <a:t>(</a:t>
            </a:r>
            <a:r>
              <a:rPr lang="zh-TW" altLang="en-US" u="sng" dirty="0">
                <a:latin typeface="+mn-ea"/>
                <a:ea typeface="+mn-ea"/>
                <a:cs typeface="中國龍顏楷體"/>
              </a:rPr>
              <a:t>二</a:t>
            </a:r>
            <a:r>
              <a:rPr lang="en-US" altLang="zh-TW" u="sng" dirty="0">
                <a:latin typeface="+mn-ea"/>
                <a:ea typeface="+mn-ea"/>
                <a:cs typeface="中國龍顏楷體"/>
              </a:rPr>
              <a:t>)</a:t>
            </a:r>
            <a:r>
              <a:rPr lang="zh-TW" altLang="zh-TW" u="sng" dirty="0">
                <a:latin typeface="+mn-ea"/>
                <a:ea typeface="+mn-ea"/>
                <a:cs typeface="中國龍顏楷體"/>
              </a:rPr>
              <a:t>冷凍空調工程部分</a:t>
            </a:r>
            <a:r>
              <a:rPr lang="zh-TW" altLang="zh-TW" b="0" dirty="0">
                <a:latin typeface="+mn-ea"/>
                <a:ea typeface="+mn-ea"/>
                <a:cs typeface="中國龍顏楷體"/>
              </a:rPr>
              <a:t>：</a:t>
            </a:r>
            <a:endParaRPr lang="en-US" altLang="zh-TW" b="0" dirty="0">
              <a:latin typeface="+mn-ea"/>
              <a:ea typeface="+mn-ea"/>
              <a:cs typeface="中國龍顏楷體"/>
            </a:endParaRPr>
          </a:p>
          <a:p>
            <a:r>
              <a:rPr lang="zh-TW" altLang="en-US" b="0" dirty="0">
                <a:latin typeface="+mn-ea"/>
                <a:ea typeface="+mn-ea"/>
                <a:cs typeface="中國龍顏楷體"/>
              </a:rPr>
              <a:t>  </a:t>
            </a:r>
            <a:r>
              <a:rPr lang="zh-TW" altLang="zh-TW" b="0" dirty="0">
                <a:latin typeface="+mn-ea"/>
                <a:ea typeface="+mn-ea"/>
                <a:cs typeface="中國龍顏楷體"/>
              </a:rPr>
              <a:t>「國內冷凍空調承裝業截止投標日前</a:t>
            </a:r>
            <a:r>
              <a:rPr lang="en-US" altLang="zh-TW" b="0" dirty="0">
                <a:latin typeface="+mn-ea"/>
                <a:ea typeface="+mn-ea"/>
                <a:cs typeface="中國龍顏楷體"/>
              </a:rPr>
              <a:t>5</a:t>
            </a:r>
            <a:r>
              <a:rPr lang="zh-TW" altLang="zh-TW" b="0" dirty="0">
                <a:latin typeface="+mn-ea"/>
                <a:ea typeface="+mn-ea"/>
                <a:cs typeface="中國龍顏楷體"/>
              </a:rPr>
              <a:t>年內，曾有完成單一</a:t>
            </a:r>
            <a:r>
              <a:rPr lang="zh-TW" altLang="zh-TW" u="sng" dirty="0">
                <a:solidFill>
                  <a:srgbClr val="6600FF"/>
                </a:solidFill>
                <a:latin typeface="+mn-ea"/>
                <a:ea typeface="+mn-ea"/>
                <a:cs typeface="中國龍顏楷體"/>
              </a:rPr>
              <a:t>空調工程</a:t>
            </a:r>
            <a:r>
              <a:rPr lang="zh-TW" altLang="zh-TW" b="0" dirty="0">
                <a:latin typeface="+mn-ea"/>
                <a:ea typeface="+mn-ea"/>
                <a:cs typeface="中國龍顏楷體"/>
              </a:rPr>
              <a:t>施工契約</a:t>
            </a:r>
            <a:r>
              <a:rPr lang="zh-TW" altLang="zh-TW" b="0" dirty="0" smtClean="0">
                <a:latin typeface="+mn-ea"/>
                <a:ea typeface="+mn-ea"/>
                <a:cs typeface="中國龍顏楷體"/>
              </a:rPr>
              <a:t>結算</a:t>
            </a:r>
            <a:r>
              <a:rPr lang="zh-TW" altLang="zh-TW" b="0" dirty="0">
                <a:latin typeface="+mn-ea"/>
                <a:ea typeface="+mn-ea"/>
                <a:cs typeface="中國龍顏楷體"/>
              </a:rPr>
              <a:t>金額達新台幣</a:t>
            </a:r>
            <a:r>
              <a:rPr lang="en-US" altLang="zh-TW" b="0" dirty="0">
                <a:latin typeface="+mn-ea"/>
                <a:ea typeface="+mn-ea"/>
                <a:cs typeface="中國龍顏楷體"/>
              </a:rPr>
              <a:t>4,000</a:t>
            </a:r>
            <a:r>
              <a:rPr lang="zh-TW" altLang="zh-TW" b="0" dirty="0">
                <a:latin typeface="+mn-ea"/>
                <a:ea typeface="+mn-ea"/>
                <a:cs typeface="中國龍顏楷體"/>
              </a:rPr>
              <a:t>萬元以上；或累計金額達新台幣</a:t>
            </a:r>
            <a:r>
              <a:rPr lang="en-US" altLang="zh-TW" b="0" dirty="0">
                <a:latin typeface="+mn-ea"/>
                <a:ea typeface="+mn-ea"/>
                <a:cs typeface="中國龍顏楷體"/>
              </a:rPr>
              <a:t>1</a:t>
            </a:r>
            <a:r>
              <a:rPr lang="zh-TW" altLang="zh-TW" b="0" dirty="0">
                <a:latin typeface="+mn-ea"/>
                <a:ea typeface="+mn-ea"/>
                <a:cs typeface="中國龍顏楷體"/>
              </a:rPr>
              <a:t>億元以上之工程實績</a:t>
            </a:r>
            <a:r>
              <a:rPr lang="zh-TW" altLang="zh-TW" b="0" dirty="0" smtClean="0">
                <a:latin typeface="+mn-ea"/>
                <a:ea typeface="+mn-ea"/>
                <a:cs typeface="中國龍顏楷體"/>
              </a:rPr>
              <a:t>，</a:t>
            </a:r>
            <a:r>
              <a:rPr lang="zh-TW" altLang="zh-TW" u="sng" dirty="0" smtClean="0">
                <a:solidFill>
                  <a:srgbClr val="6600FF"/>
                </a:solidFill>
                <a:latin typeface="+mn-ea"/>
                <a:ea typeface="+mn-ea"/>
                <a:cs typeface="中國龍顏楷體"/>
              </a:rPr>
              <a:t>且</a:t>
            </a:r>
            <a:r>
              <a:rPr lang="zh-TW" altLang="zh-TW" b="0" dirty="0">
                <a:latin typeface="+mn-ea"/>
                <a:ea typeface="+mn-ea"/>
                <a:cs typeface="中國龍顏楷體"/>
              </a:rPr>
              <a:t>具</a:t>
            </a:r>
            <a:r>
              <a:rPr lang="en-US" altLang="zh-TW" b="0" dirty="0">
                <a:latin typeface="+mn-ea"/>
                <a:ea typeface="+mn-ea"/>
                <a:cs typeface="中國龍顏楷體"/>
              </a:rPr>
              <a:t>200</a:t>
            </a:r>
            <a:r>
              <a:rPr lang="zh-TW" altLang="zh-TW" b="0" dirty="0">
                <a:latin typeface="+mn-ea"/>
                <a:ea typeface="+mn-ea"/>
                <a:cs typeface="中國龍顏楷體"/>
              </a:rPr>
              <a:t>床或</a:t>
            </a:r>
            <a:r>
              <a:rPr lang="en-US" altLang="zh-TW" b="0" dirty="0">
                <a:latin typeface="+mn-ea"/>
                <a:ea typeface="+mn-ea"/>
                <a:cs typeface="中國龍顏楷體"/>
              </a:rPr>
              <a:t>1,2500 </a:t>
            </a:r>
            <a:r>
              <a:rPr lang="zh-TW" altLang="zh-TW" sz="2200" dirty="0">
                <a:latin typeface="+mn-ea"/>
                <a:ea typeface="+mn-ea"/>
                <a:cs typeface="中國龍顏楷體"/>
              </a:rPr>
              <a:t>㎡</a:t>
            </a:r>
            <a:r>
              <a:rPr lang="zh-TW" altLang="zh-TW" b="0" dirty="0">
                <a:latin typeface="+mn-ea"/>
                <a:ea typeface="+mn-ea"/>
                <a:cs typeface="中國龍顏楷體"/>
              </a:rPr>
              <a:t>（興建面積）以上之醫院</a:t>
            </a:r>
            <a:r>
              <a:rPr lang="zh-TW" altLang="zh-TW" u="sng" dirty="0">
                <a:solidFill>
                  <a:srgbClr val="6600FF"/>
                </a:solidFill>
                <a:latin typeface="+mn-ea"/>
                <a:ea typeface="+mn-ea"/>
                <a:cs typeface="中國龍顏楷體"/>
              </a:rPr>
              <a:t>新建空調工程經驗</a:t>
            </a:r>
            <a:r>
              <a:rPr lang="en-US" altLang="zh-TW" u="sng" dirty="0">
                <a:latin typeface="+mn-ea"/>
                <a:ea typeface="+mn-ea"/>
                <a:cs typeface="中國龍顏楷體"/>
              </a:rPr>
              <a:t>(</a:t>
            </a:r>
            <a:r>
              <a:rPr lang="zh-TW" altLang="zh-TW" u="sng" dirty="0">
                <a:latin typeface="+mn-ea"/>
                <a:ea typeface="+mn-ea"/>
                <a:cs typeface="中國龍顏楷體"/>
              </a:rPr>
              <a:t>新建工程</a:t>
            </a:r>
            <a:r>
              <a:rPr lang="zh-TW" altLang="zh-TW" u="sng" dirty="0" smtClean="0">
                <a:latin typeface="+mn-ea"/>
                <a:ea typeface="+mn-ea"/>
                <a:cs typeface="中國龍顏楷體"/>
              </a:rPr>
              <a:t>經驗</a:t>
            </a:r>
            <a:r>
              <a:rPr lang="en-US" altLang="zh-TW" u="sng" dirty="0" smtClean="0">
                <a:latin typeface="+mn-ea"/>
                <a:ea typeface="+mn-ea"/>
                <a:cs typeface="中國龍顏楷體"/>
              </a:rPr>
              <a:t>)</a:t>
            </a:r>
            <a:endParaRPr lang="en-US" altLang="zh-TW" b="0" dirty="0">
              <a:latin typeface="+mn-ea"/>
              <a:ea typeface="+mn-ea"/>
              <a:cs typeface="中國龍顏楷體"/>
            </a:endParaRPr>
          </a:p>
        </p:txBody>
      </p:sp>
      <p:sp>
        <p:nvSpPr>
          <p:cNvPr id="28675" name="圓角矩形 2"/>
          <p:cNvSpPr>
            <a:spLocks noChangeArrowheads="1"/>
          </p:cNvSpPr>
          <p:nvPr/>
        </p:nvSpPr>
        <p:spPr bwMode="auto">
          <a:xfrm>
            <a:off x="710232" y="4509120"/>
            <a:ext cx="8099495" cy="2088232"/>
          </a:xfrm>
          <a:prstGeom prst="roundRect">
            <a:avLst>
              <a:gd name="adj" fmla="val 16667"/>
            </a:avLst>
          </a:prstGeom>
          <a:solidFill>
            <a:schemeClr val="accent1"/>
          </a:solidFill>
          <a:ln w="9525" algn="ctr">
            <a:solidFill>
              <a:schemeClr val="tx1"/>
            </a:solidFill>
            <a:round/>
            <a:headEnd/>
            <a:tailEnd/>
          </a:ln>
        </p:spPr>
        <p:txBody>
          <a:bodyPr lIns="83786" tIns="41893" rIns="83786" bIns="41893"/>
          <a:lstStyle/>
          <a:p>
            <a:pPr marL="800100" lvl="1" indent="-342900">
              <a:spcBef>
                <a:spcPct val="20000"/>
              </a:spcBef>
              <a:buFont typeface="Wingdings" pitchFamily="2" charset="2"/>
              <a:buChar char="Ø"/>
            </a:pPr>
            <a:r>
              <a:rPr lang="zh-TW" altLang="zh-TW" sz="2000" dirty="0" smtClean="0">
                <a:solidFill>
                  <a:schemeClr val="bg1"/>
                </a:solidFill>
                <a:ea typeface="中國龍顏楷體"/>
                <a:cs typeface="中國龍顏楷體"/>
              </a:rPr>
              <a:t>以</a:t>
            </a:r>
            <a:r>
              <a:rPr lang="zh-TW" altLang="zh-TW" sz="2000" b="1" u="sng" dirty="0">
                <a:solidFill>
                  <a:schemeClr val="bg1"/>
                </a:solidFill>
                <a:ea typeface="中國龍顏楷體"/>
                <a:cs typeface="中國龍顏楷體"/>
              </a:rPr>
              <a:t>預算金額及數量</a:t>
            </a:r>
            <a:r>
              <a:rPr lang="zh-TW" altLang="zh-TW" sz="2000" dirty="0">
                <a:solidFill>
                  <a:schemeClr val="bg1"/>
                </a:solidFill>
                <a:ea typeface="中國龍顏楷體"/>
                <a:cs typeface="中國龍顏楷體"/>
              </a:rPr>
              <a:t>二條件皆俱之經驗或實績，作為特定資格條件，</a:t>
            </a:r>
            <a:r>
              <a:rPr lang="zh-TW" altLang="zh-TW" sz="2000" dirty="0" smtClean="0">
                <a:solidFill>
                  <a:schemeClr val="bg1"/>
                </a:solidFill>
                <a:ea typeface="中國龍顏楷體"/>
                <a:cs typeface="中國龍顏楷體"/>
              </a:rPr>
              <a:t>違</a:t>
            </a:r>
            <a:r>
              <a:rPr lang="zh-TW" altLang="en-US" sz="2000" dirty="0" smtClean="0">
                <a:solidFill>
                  <a:schemeClr val="bg1"/>
                </a:solidFill>
                <a:ea typeface="中國龍顏楷體"/>
                <a:cs typeface="中國龍顏楷體"/>
              </a:rPr>
              <a:t>反  </a:t>
            </a:r>
            <a:r>
              <a:rPr lang="zh-TW" altLang="zh-TW" sz="2000" dirty="0">
                <a:solidFill>
                  <a:schemeClr val="bg1"/>
                </a:solidFill>
                <a:ea typeface="中國龍顏楷體"/>
                <a:cs typeface="中國龍顏楷體"/>
              </a:rPr>
              <a:t>「投標廠商資格與特殊或巨額採購認定標準」第</a:t>
            </a:r>
            <a:r>
              <a:rPr lang="en-US" altLang="zh-TW" sz="2000" dirty="0">
                <a:solidFill>
                  <a:schemeClr val="bg1"/>
                </a:solidFill>
                <a:ea typeface="中國龍顏楷體"/>
                <a:cs typeface="中國龍顏楷體"/>
              </a:rPr>
              <a:t>5</a:t>
            </a:r>
            <a:r>
              <a:rPr lang="zh-TW" altLang="zh-TW" sz="2000" dirty="0">
                <a:solidFill>
                  <a:schemeClr val="bg1"/>
                </a:solidFill>
                <a:ea typeface="中國龍顏楷體"/>
                <a:cs typeface="中國龍顏楷體"/>
              </a:rPr>
              <a:t>條第</a:t>
            </a:r>
            <a:r>
              <a:rPr lang="en-US" altLang="zh-TW" sz="2000" dirty="0">
                <a:solidFill>
                  <a:schemeClr val="bg1"/>
                </a:solidFill>
                <a:ea typeface="中國龍顏楷體"/>
                <a:cs typeface="中國龍顏楷體"/>
              </a:rPr>
              <a:t>1</a:t>
            </a:r>
            <a:r>
              <a:rPr lang="zh-TW" altLang="zh-TW" sz="2000" dirty="0">
                <a:solidFill>
                  <a:schemeClr val="bg1"/>
                </a:solidFill>
                <a:ea typeface="中國龍顏楷體"/>
                <a:cs typeface="中國龍顏楷體"/>
              </a:rPr>
              <a:t>項規定</a:t>
            </a:r>
            <a:endParaRPr lang="en-US" altLang="zh-TW" sz="2000" dirty="0">
              <a:solidFill>
                <a:schemeClr val="bg1"/>
              </a:solidFill>
              <a:ea typeface="中國龍顏楷體"/>
              <a:cs typeface="中國龍顏楷體"/>
            </a:endParaRPr>
          </a:p>
          <a:p>
            <a:pPr marL="800100" lvl="1" indent="-342900">
              <a:spcBef>
                <a:spcPct val="20000"/>
              </a:spcBef>
              <a:buFont typeface="Wingdings" pitchFamily="2" charset="2"/>
              <a:buChar char="Ø"/>
            </a:pPr>
            <a:r>
              <a:rPr lang="zh-TW" altLang="zh-TW" sz="2000" dirty="0" smtClean="0">
                <a:solidFill>
                  <a:schemeClr val="bg1"/>
                </a:solidFill>
                <a:ea typeface="中國龍顏楷體"/>
                <a:cs typeface="中國龍顏楷體"/>
              </a:rPr>
              <a:t>「</a:t>
            </a:r>
            <a:r>
              <a:rPr lang="en-US" altLang="zh-TW" sz="2000" dirty="0">
                <a:solidFill>
                  <a:schemeClr val="bg1"/>
                </a:solidFill>
                <a:ea typeface="中國龍顏楷體"/>
                <a:cs typeface="中國龍顏楷體"/>
              </a:rPr>
              <a:t>200</a:t>
            </a:r>
            <a:r>
              <a:rPr lang="zh-TW" altLang="zh-TW" sz="2000" dirty="0">
                <a:solidFill>
                  <a:schemeClr val="bg1"/>
                </a:solidFill>
                <a:ea typeface="中國龍顏楷體"/>
                <a:cs typeface="中國龍顏楷體"/>
              </a:rPr>
              <a:t>床」特定資格，與機電工程及冷凍空調工程廠商之履約能力是否</a:t>
            </a:r>
            <a:r>
              <a:rPr lang="zh-TW" altLang="zh-TW" sz="2000" dirty="0" smtClean="0">
                <a:solidFill>
                  <a:schemeClr val="bg1"/>
                </a:solidFill>
                <a:ea typeface="中國龍顏楷體"/>
                <a:cs typeface="中國龍顏楷體"/>
              </a:rPr>
              <a:t>有關</a:t>
            </a:r>
            <a:r>
              <a:rPr lang="zh-TW" altLang="zh-TW" sz="2000" dirty="0">
                <a:solidFill>
                  <a:schemeClr val="bg1"/>
                </a:solidFill>
                <a:ea typeface="中國龍顏楷體"/>
                <a:cs typeface="中國龍顏楷體"/>
              </a:rPr>
              <a:t>？</a:t>
            </a:r>
            <a:r>
              <a:rPr lang="zh-TW" altLang="en-US" sz="2000" dirty="0">
                <a:solidFill>
                  <a:schemeClr val="bg1"/>
                </a:solidFill>
                <a:ea typeface="中國龍顏楷體"/>
                <a:cs typeface="中國龍顏楷體"/>
              </a:rPr>
              <a:t>有</a:t>
            </a:r>
            <a:r>
              <a:rPr lang="zh-TW" altLang="zh-TW" sz="2000" dirty="0">
                <a:solidFill>
                  <a:schemeClr val="bg1"/>
                </a:solidFill>
                <a:ea typeface="中國龍顏楷體"/>
                <a:cs typeface="中國龍顏楷體"/>
              </a:rPr>
              <a:t>「政府採購法錯誤行為態樣」序號二之（二十二）「規定之</a:t>
            </a:r>
            <a:r>
              <a:rPr lang="zh-TW" altLang="zh-TW" sz="2000" dirty="0" smtClean="0">
                <a:solidFill>
                  <a:schemeClr val="bg1"/>
                </a:solidFill>
                <a:ea typeface="中國龍顏楷體"/>
                <a:cs typeface="中國龍顏楷體"/>
              </a:rPr>
              <a:t>資格與</a:t>
            </a:r>
            <a:r>
              <a:rPr lang="zh-TW" altLang="zh-TW" sz="2000" dirty="0">
                <a:solidFill>
                  <a:schemeClr val="bg1"/>
                </a:solidFill>
                <a:ea typeface="中國龍顏楷體"/>
                <a:cs typeface="中國龍顏楷體"/>
              </a:rPr>
              <a:t>履約能力</a:t>
            </a:r>
            <a:r>
              <a:rPr lang="zh-TW" altLang="zh-TW" sz="2000" dirty="0" smtClean="0">
                <a:solidFill>
                  <a:schemeClr val="bg1"/>
                </a:solidFill>
                <a:ea typeface="中國龍顏楷體"/>
                <a:cs typeface="中國龍顏楷體"/>
              </a:rPr>
              <a:t>無關</a:t>
            </a:r>
            <a:r>
              <a:rPr lang="zh-TW" altLang="en-US" sz="2000" dirty="0" smtClean="0">
                <a:solidFill>
                  <a:schemeClr val="bg1"/>
                </a:solidFill>
                <a:ea typeface="中國龍顏楷體"/>
                <a:cs typeface="中國龍顏楷體"/>
              </a:rPr>
              <a:t>情形</a:t>
            </a:r>
            <a:endParaRPr lang="en-US" altLang="zh-TW" sz="2000" dirty="0">
              <a:solidFill>
                <a:schemeClr val="bg1"/>
              </a:solidFill>
              <a:ea typeface="中國龍顏楷體"/>
              <a:cs typeface="中國龍顏楷體"/>
            </a:endParaRPr>
          </a:p>
        </p:txBody>
      </p:sp>
      <p:sp>
        <p:nvSpPr>
          <p:cNvPr id="9" name="五邊形 8"/>
          <p:cNvSpPr>
            <a:spLocks noChangeArrowheads="1"/>
          </p:cNvSpPr>
          <p:nvPr/>
        </p:nvSpPr>
        <p:spPr bwMode="auto">
          <a:xfrm>
            <a:off x="356690" y="4651130"/>
            <a:ext cx="978190" cy="416373"/>
          </a:xfrm>
          <a:prstGeom prst="homePlate">
            <a:avLst>
              <a:gd name="adj" fmla="val 50168"/>
            </a:avLst>
          </a:prstGeom>
          <a:solidFill>
            <a:srgbClr val="C00000"/>
          </a:solidFill>
          <a:ln w="9525" algn="ctr">
            <a:solidFill>
              <a:schemeClr val="tx1"/>
            </a:solidFill>
            <a:round/>
            <a:headEnd/>
            <a:tailEnd/>
          </a:ln>
        </p:spPr>
        <p:txBody>
          <a:bodyPr lIns="83786" tIns="41893" rIns="83786" bIns="41893"/>
          <a:lstStyle/>
          <a:p>
            <a:pPr defTabSz="914960"/>
            <a:r>
              <a:rPr lang="zh-TW" altLang="en-US" sz="2000" b="1" dirty="0" smtClean="0">
                <a:solidFill>
                  <a:schemeClr val="bg1"/>
                </a:solidFill>
                <a:ea typeface="中國龍顏楷體"/>
                <a:cs typeface="中國龍顏楷體"/>
              </a:rPr>
              <a:t>錯誤</a:t>
            </a:r>
            <a:r>
              <a:rPr lang="en-US" altLang="zh-TW" sz="2000" b="1" dirty="0" smtClean="0">
                <a:solidFill>
                  <a:schemeClr val="bg1"/>
                </a:solidFill>
                <a:ea typeface="中國龍顏楷體"/>
                <a:cs typeface="中國龍顏楷體"/>
              </a:rPr>
              <a:t>2</a:t>
            </a:r>
            <a:endParaRPr lang="zh-TW" altLang="en-US" sz="2000" b="1" dirty="0">
              <a:solidFill>
                <a:schemeClr val="bg1"/>
              </a:solidFill>
              <a:ea typeface="中國龍顏楷體"/>
              <a:cs typeface="中國龍顏楷體"/>
            </a:endParaRPr>
          </a:p>
        </p:txBody>
      </p:sp>
      <p:grpSp>
        <p:nvGrpSpPr>
          <p:cNvPr id="10" name="Text Box 3"/>
          <p:cNvGrpSpPr>
            <a:grpSpLocks/>
          </p:cNvGrpSpPr>
          <p:nvPr/>
        </p:nvGrpSpPr>
        <p:grpSpPr bwMode="auto">
          <a:xfrm>
            <a:off x="1306688" y="75448"/>
            <a:ext cx="6630704" cy="683824"/>
            <a:chOff x="874" y="161"/>
            <a:chExt cx="4704" cy="449"/>
          </a:xfrm>
        </p:grpSpPr>
        <p:pic>
          <p:nvPicPr>
            <p:cNvPr id="11" name="Text Box 3"/>
            <p:cNvPicPr>
              <a:picLocks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74" y="161"/>
              <a:ext cx="4704" cy="44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 name="Text Box 3"/>
            <p:cNvSpPr txBox="1">
              <a:spLocks noChangeArrowheads="1"/>
            </p:cNvSpPr>
            <p:nvPr/>
          </p:nvSpPr>
          <p:spPr bwMode="auto">
            <a:xfrm>
              <a:off x="967" y="259"/>
              <a:ext cx="4522" cy="268"/>
            </a:xfrm>
            <a:prstGeom prst="rect">
              <a:avLst/>
            </a:prstGeom>
            <a:solidFill>
              <a:srgbClr val="FF0066"/>
            </a:solidFill>
            <a:ln>
              <a:noFill/>
            </a:ln>
            <a:extLst>
              <a:ext uri="{91240B29-F687-4F45-9708-019B960494DF}">
                <a14:hiddenLine xmlns:a14="http://schemas.microsoft.com/office/drawing/2010/main" w="9525">
                  <a:solidFill>
                    <a:srgbClr val="000000"/>
                  </a:solidFill>
                  <a:miter lim="800000"/>
                  <a:headEnd/>
                  <a:tailEnd/>
                </a14:hiddenLine>
              </a:ext>
            </a:extLst>
          </p:spPr>
          <p:txBody>
            <a:bodyPr wrap="square" lIns="99779" tIns="49890" rIns="99779" bIns="49890">
              <a:spAutoFit/>
            </a:bodyPr>
            <a:lstStyle>
              <a:lvl1pPr defTabSz="998538" eaLnBrk="0" hangingPunct="0">
                <a:defRPr kumimoji="1" sz="2000" b="1">
                  <a:solidFill>
                    <a:schemeClr val="tx1"/>
                  </a:solidFill>
                  <a:latin typeface="Arial" pitchFamily="34" charset="0"/>
                  <a:ea typeface="新細明體" pitchFamily="18" charset="-120"/>
                </a:defRPr>
              </a:lvl1pPr>
              <a:lvl2pPr marL="742950" indent="-285750" defTabSz="998538" eaLnBrk="0" hangingPunct="0">
                <a:defRPr kumimoji="1" sz="2000" b="1">
                  <a:solidFill>
                    <a:schemeClr val="tx1"/>
                  </a:solidFill>
                  <a:latin typeface="Arial" pitchFamily="34" charset="0"/>
                  <a:ea typeface="新細明體" pitchFamily="18" charset="-120"/>
                </a:defRPr>
              </a:lvl2pPr>
              <a:lvl3pPr marL="1143000" indent="-228600" defTabSz="998538" eaLnBrk="0" hangingPunct="0">
                <a:defRPr kumimoji="1" sz="2000" b="1">
                  <a:solidFill>
                    <a:schemeClr val="tx1"/>
                  </a:solidFill>
                  <a:latin typeface="Arial" pitchFamily="34" charset="0"/>
                  <a:ea typeface="新細明體" pitchFamily="18" charset="-120"/>
                </a:defRPr>
              </a:lvl3pPr>
              <a:lvl4pPr marL="1600200" indent="-228600" defTabSz="998538" eaLnBrk="0" hangingPunct="0">
                <a:defRPr kumimoji="1" sz="2000" b="1">
                  <a:solidFill>
                    <a:schemeClr val="tx1"/>
                  </a:solidFill>
                  <a:latin typeface="Arial" pitchFamily="34" charset="0"/>
                  <a:ea typeface="新細明體" pitchFamily="18" charset="-120"/>
                </a:defRPr>
              </a:lvl4pPr>
              <a:lvl5pPr marL="2057400" indent="-228600" defTabSz="998538" eaLnBrk="0" hangingPunct="0">
                <a:defRPr kumimoji="1" sz="2000" b="1">
                  <a:solidFill>
                    <a:schemeClr val="tx1"/>
                  </a:solidFill>
                  <a:latin typeface="Arial" pitchFamily="34" charset="0"/>
                  <a:ea typeface="新細明體" pitchFamily="18" charset="-120"/>
                </a:defRPr>
              </a:lvl5pPr>
              <a:lvl6pPr marL="2514600" indent="-228600" defTabSz="998538" eaLnBrk="0" fontAlgn="base" hangingPunct="0">
                <a:spcBef>
                  <a:spcPct val="0"/>
                </a:spcBef>
                <a:spcAft>
                  <a:spcPct val="0"/>
                </a:spcAft>
                <a:defRPr kumimoji="1" sz="2000" b="1">
                  <a:solidFill>
                    <a:schemeClr val="tx1"/>
                  </a:solidFill>
                  <a:latin typeface="Arial" pitchFamily="34" charset="0"/>
                  <a:ea typeface="新細明體" pitchFamily="18" charset="-120"/>
                </a:defRPr>
              </a:lvl6pPr>
              <a:lvl7pPr marL="2971800" indent="-228600" defTabSz="998538" eaLnBrk="0" fontAlgn="base" hangingPunct="0">
                <a:spcBef>
                  <a:spcPct val="0"/>
                </a:spcBef>
                <a:spcAft>
                  <a:spcPct val="0"/>
                </a:spcAft>
                <a:defRPr kumimoji="1" sz="2000" b="1">
                  <a:solidFill>
                    <a:schemeClr val="tx1"/>
                  </a:solidFill>
                  <a:latin typeface="Arial" pitchFamily="34" charset="0"/>
                  <a:ea typeface="新細明體" pitchFamily="18" charset="-120"/>
                </a:defRPr>
              </a:lvl7pPr>
              <a:lvl8pPr marL="3429000" indent="-228600" defTabSz="998538" eaLnBrk="0" fontAlgn="base" hangingPunct="0">
                <a:spcBef>
                  <a:spcPct val="0"/>
                </a:spcBef>
                <a:spcAft>
                  <a:spcPct val="0"/>
                </a:spcAft>
                <a:defRPr kumimoji="1" sz="2000" b="1">
                  <a:solidFill>
                    <a:schemeClr val="tx1"/>
                  </a:solidFill>
                  <a:latin typeface="Arial" pitchFamily="34" charset="0"/>
                  <a:ea typeface="新細明體" pitchFamily="18" charset="-120"/>
                </a:defRPr>
              </a:lvl8pPr>
              <a:lvl9pPr marL="3886200" indent="-228600" defTabSz="998538" eaLnBrk="0" fontAlgn="base" hangingPunct="0">
                <a:spcBef>
                  <a:spcPct val="0"/>
                </a:spcBef>
                <a:spcAft>
                  <a:spcPct val="0"/>
                </a:spcAft>
                <a:defRPr kumimoji="1" sz="2000" b="1">
                  <a:solidFill>
                    <a:schemeClr val="tx1"/>
                  </a:solidFill>
                  <a:latin typeface="Arial" pitchFamily="34" charset="0"/>
                  <a:ea typeface="新細明體" pitchFamily="18" charset="-120"/>
                </a:defRPr>
              </a:lvl9pPr>
            </a:lstStyle>
            <a:p>
              <a:pPr algn="ctr" eaLnBrk="1" hangingPunct="1">
                <a:spcBef>
                  <a:spcPct val="50000"/>
                </a:spcBef>
              </a:pPr>
              <a:r>
                <a:rPr lang="zh-TW" altLang="en-US" dirty="0">
                  <a:solidFill>
                    <a:schemeClr val="bg1"/>
                  </a:solidFill>
                </a:rPr>
                <a:t>稽核</a:t>
              </a:r>
              <a:r>
                <a:rPr lang="zh-TW" altLang="en-US" dirty="0" smtClean="0">
                  <a:solidFill>
                    <a:schemeClr val="bg1"/>
                  </a:solidFill>
                </a:rPr>
                <a:t>案例 ： </a:t>
              </a:r>
              <a:r>
                <a:rPr lang="zh-TW" altLang="en-US" dirty="0">
                  <a:solidFill>
                    <a:schemeClr val="bg1"/>
                  </a:solidFill>
                </a:rPr>
                <a:t>○○醫院</a:t>
              </a:r>
              <a:r>
                <a:rPr lang="zh-TW" altLang="en-US" dirty="0" smtClean="0">
                  <a:solidFill>
                    <a:schemeClr val="bg1"/>
                  </a:solidFill>
                </a:rPr>
                <a:t>「醫療</a:t>
              </a:r>
              <a:r>
                <a:rPr lang="zh-TW" altLang="en-US" dirty="0">
                  <a:solidFill>
                    <a:schemeClr val="bg1"/>
                  </a:solidFill>
                </a:rPr>
                <a:t>大樓興建工程」</a:t>
              </a:r>
              <a:r>
                <a:rPr lang="zh-TW" altLang="en-US" dirty="0" smtClean="0">
                  <a:solidFill>
                    <a:schemeClr val="bg1"/>
                  </a:solidFill>
                </a:rPr>
                <a:t>案   </a:t>
              </a:r>
              <a:r>
                <a:rPr lang="en-US" altLang="zh-TW" dirty="0" smtClean="0">
                  <a:solidFill>
                    <a:schemeClr val="bg1"/>
                  </a:solidFill>
                </a:rPr>
                <a:t>(3/4</a:t>
              </a:r>
              <a:r>
                <a:rPr lang="en-US" altLang="zh-TW" dirty="0">
                  <a:solidFill>
                    <a:schemeClr val="bg1"/>
                  </a:solidFill>
                </a:rPr>
                <a:t>)</a:t>
              </a:r>
            </a:p>
          </p:txBody>
        </p:sp>
      </p:grpSp>
      <p:sp>
        <p:nvSpPr>
          <p:cNvPr id="13" name="Text Box 68"/>
          <p:cNvSpPr txBox="1">
            <a:spLocks noChangeArrowheads="1"/>
          </p:cNvSpPr>
          <p:nvPr/>
        </p:nvSpPr>
        <p:spPr bwMode="auto">
          <a:xfrm>
            <a:off x="8413057" y="502170"/>
            <a:ext cx="708848" cy="338554"/>
          </a:xfrm>
          <a:prstGeom prst="rect">
            <a:avLst/>
          </a:prstGeom>
          <a:noFill/>
          <a:ln w="9525">
            <a:noFill/>
            <a:miter lim="800000"/>
            <a:headEnd/>
            <a:tailEnd/>
          </a:ln>
        </p:spPr>
        <p:txBody>
          <a:bodyPr wrap="none">
            <a:spAutoFit/>
          </a:bodyPr>
          <a:lstStyle/>
          <a:p>
            <a:r>
              <a:rPr lang="en-US" altLang="zh-TW" sz="1600" dirty="0" smtClean="0">
                <a:latin typeface="Arial" charset="0"/>
              </a:rPr>
              <a:t>25</a:t>
            </a:r>
            <a:r>
              <a:rPr lang="en-US" altLang="zh-TW" sz="1600" dirty="0" smtClean="0">
                <a:latin typeface="Arial" charset="0"/>
              </a:rPr>
              <a:t>-24</a:t>
            </a:r>
            <a:endParaRPr lang="en-US" altLang="zh-TW" sz="1600" dirty="0">
              <a:latin typeface="Arial" charset="0"/>
            </a:endParaRPr>
          </a:p>
        </p:txBody>
      </p:sp>
    </p:spTree>
    <p:extLst>
      <p:ext uri="{BB962C8B-B14F-4D97-AF65-F5344CB8AC3E}">
        <p14:creationId xmlns:p14="http://schemas.microsoft.com/office/powerpoint/2010/main" val="3228811224"/>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8675"/>
                                        </p:tgtEl>
                                        <p:attrNameLst>
                                          <p:attrName>style.visibility</p:attrName>
                                        </p:attrNameLst>
                                      </p:cBhvr>
                                      <p:to>
                                        <p:strVal val="visible"/>
                                      </p:to>
                                    </p:set>
                                    <p:anim calcmode="lin" valueType="num">
                                      <p:cBhvr additive="base">
                                        <p:cTn id="7" dur="500" fill="hold"/>
                                        <p:tgtEl>
                                          <p:spTgt spid="28675"/>
                                        </p:tgtEl>
                                        <p:attrNameLst>
                                          <p:attrName>ppt_x</p:attrName>
                                        </p:attrNameLst>
                                      </p:cBhvr>
                                      <p:tavLst>
                                        <p:tav tm="0">
                                          <p:val>
                                            <p:strVal val="#ppt_x"/>
                                          </p:val>
                                        </p:tav>
                                        <p:tav tm="100000">
                                          <p:val>
                                            <p:strVal val="#ppt_x"/>
                                          </p:val>
                                        </p:tav>
                                      </p:tavLst>
                                    </p:anim>
                                    <p:anim calcmode="lin" valueType="num">
                                      <p:cBhvr additive="base">
                                        <p:cTn id="8" dur="500" fill="hold"/>
                                        <p:tgtEl>
                                          <p:spTgt spid="28675"/>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9"/>
                                        </p:tgtEl>
                                        <p:attrNameLst>
                                          <p:attrName>style.visibility</p:attrName>
                                        </p:attrNameLst>
                                      </p:cBhvr>
                                      <p:to>
                                        <p:strVal val="visible"/>
                                      </p:to>
                                    </p:set>
                                    <p:anim calcmode="lin" valueType="num">
                                      <p:cBhvr additive="base">
                                        <p:cTn id="13" dur="500" fill="hold"/>
                                        <p:tgtEl>
                                          <p:spTgt spid="9"/>
                                        </p:tgtEl>
                                        <p:attrNameLst>
                                          <p:attrName>ppt_x</p:attrName>
                                        </p:attrNameLst>
                                      </p:cBhvr>
                                      <p:tavLst>
                                        <p:tav tm="0">
                                          <p:val>
                                            <p:strVal val="#ppt_x"/>
                                          </p:val>
                                        </p:tav>
                                        <p:tav tm="100000">
                                          <p:val>
                                            <p:strVal val="#ppt_x"/>
                                          </p:val>
                                        </p:tav>
                                      </p:tavLst>
                                    </p:anim>
                                    <p:anim calcmode="lin" valueType="num">
                                      <p:cBhvr additive="base">
                                        <p:cTn id="14" dur="500" fill="hold"/>
                                        <p:tgtEl>
                                          <p:spTgt spid="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675" grpId="0" animBg="1"/>
      <p:bldP spid="9" grpId="0" animBg="1"/>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9" name="矩形圖說文字 7"/>
          <p:cNvSpPr>
            <a:spLocks noChangeArrowheads="1"/>
          </p:cNvSpPr>
          <p:nvPr/>
        </p:nvSpPr>
        <p:spPr bwMode="auto">
          <a:xfrm>
            <a:off x="495369" y="1108738"/>
            <a:ext cx="5516791" cy="5428046"/>
          </a:xfrm>
          <a:prstGeom prst="wedgeRectCallout">
            <a:avLst>
              <a:gd name="adj1" fmla="val 12153"/>
              <a:gd name="adj2" fmla="val -47648"/>
            </a:avLst>
          </a:prstGeom>
          <a:solidFill>
            <a:srgbClr val="FFFF99"/>
          </a:solidFill>
          <a:ln w="9525" algn="ctr">
            <a:solidFill>
              <a:schemeClr val="tx1"/>
            </a:solidFill>
            <a:round/>
            <a:headEnd/>
            <a:tailEnd/>
          </a:ln>
        </p:spPr>
        <p:txBody>
          <a:bodyPr lIns="83786" tIns="41893" rIns="83786" bIns="41893"/>
          <a:lstStyle/>
          <a:p>
            <a:pPr marL="342900" indent="-342900">
              <a:spcBef>
                <a:spcPct val="20000"/>
              </a:spcBef>
              <a:buFont typeface="Wingdings" pitchFamily="2" charset="2"/>
              <a:buChar char="p"/>
            </a:pPr>
            <a:r>
              <a:rPr lang="zh-TW" altLang="en-US" sz="2000" b="1" dirty="0">
                <a:solidFill>
                  <a:srgbClr val="C00000"/>
                </a:solidFill>
                <a:latin typeface="+mn-ea"/>
                <a:ea typeface="+mn-ea"/>
              </a:rPr>
              <a:t>「</a:t>
            </a:r>
            <a:r>
              <a:rPr lang="zh-TW" altLang="en-US" sz="2000" b="1" u="sng" dirty="0">
                <a:solidFill>
                  <a:srgbClr val="C00000"/>
                </a:solidFill>
                <a:latin typeface="+mn-ea"/>
                <a:ea typeface="+mn-ea"/>
              </a:rPr>
              <a:t>投標廠商資格與特殊或巨額採購認定標準」第</a:t>
            </a:r>
            <a:r>
              <a:rPr lang="en-US" altLang="zh-TW" sz="2000" b="1" u="sng" dirty="0">
                <a:solidFill>
                  <a:srgbClr val="C00000"/>
                </a:solidFill>
                <a:latin typeface="+mn-ea"/>
                <a:ea typeface="+mn-ea"/>
              </a:rPr>
              <a:t>5</a:t>
            </a:r>
            <a:r>
              <a:rPr lang="zh-TW" altLang="en-US" sz="2000" b="1" u="sng" dirty="0">
                <a:solidFill>
                  <a:srgbClr val="C00000"/>
                </a:solidFill>
                <a:latin typeface="+mn-ea"/>
                <a:ea typeface="+mn-ea"/>
              </a:rPr>
              <a:t>條第</a:t>
            </a:r>
            <a:r>
              <a:rPr lang="en-US" altLang="zh-TW" sz="2000" b="1" u="sng" dirty="0">
                <a:solidFill>
                  <a:srgbClr val="C00000"/>
                </a:solidFill>
                <a:latin typeface="+mn-ea"/>
                <a:ea typeface="+mn-ea"/>
              </a:rPr>
              <a:t>1</a:t>
            </a:r>
            <a:r>
              <a:rPr lang="zh-TW" altLang="en-US" sz="2000" b="1" u="sng" dirty="0">
                <a:solidFill>
                  <a:srgbClr val="C00000"/>
                </a:solidFill>
                <a:latin typeface="+mn-ea"/>
                <a:ea typeface="+mn-ea"/>
              </a:rPr>
              <a:t>項</a:t>
            </a:r>
            <a:endParaRPr lang="en-US" altLang="zh-TW" sz="2000" b="1" u="sng" dirty="0">
              <a:solidFill>
                <a:srgbClr val="C00000"/>
              </a:solidFill>
              <a:latin typeface="+mn-ea"/>
              <a:ea typeface="+mn-ea"/>
            </a:endParaRPr>
          </a:p>
          <a:p>
            <a:pPr marL="800100" lvl="1" indent="-342900">
              <a:spcBef>
                <a:spcPct val="20000"/>
              </a:spcBef>
              <a:buFont typeface="Wingdings" pitchFamily="2" charset="2"/>
              <a:buChar char="Ø"/>
            </a:pPr>
            <a:r>
              <a:rPr lang="zh-TW" altLang="zh-TW" sz="2000" b="0" dirty="0" smtClean="0">
                <a:latin typeface="+mn-ea"/>
                <a:ea typeface="+mn-ea"/>
                <a:cs typeface="中國龍顏楷體"/>
              </a:rPr>
              <a:t>『</a:t>
            </a:r>
            <a:r>
              <a:rPr lang="zh-TW" altLang="zh-TW" sz="2000" b="0" dirty="0">
                <a:latin typeface="+mn-ea"/>
                <a:ea typeface="+mn-ea"/>
                <a:cs typeface="中國龍顏楷體"/>
              </a:rPr>
              <a:t>具有相當經驗或實績者。其範圍得包括於</a:t>
            </a:r>
            <a:r>
              <a:rPr lang="zh-TW" altLang="zh-TW" sz="2000" u="sng" dirty="0">
                <a:solidFill>
                  <a:srgbClr val="6600FF"/>
                </a:solidFill>
                <a:latin typeface="+mn-ea"/>
                <a:ea typeface="+mn-ea"/>
                <a:cs typeface="中國龍顏楷體"/>
              </a:rPr>
              <a:t>截止投標日前五年內</a:t>
            </a:r>
            <a:r>
              <a:rPr lang="zh-TW" altLang="zh-TW" sz="2000" b="0" dirty="0">
                <a:latin typeface="+mn-ea"/>
                <a:ea typeface="+mn-ea"/>
                <a:cs typeface="中國龍顏楷體"/>
              </a:rPr>
              <a:t>，完成</a:t>
            </a:r>
            <a:r>
              <a:rPr lang="zh-TW" altLang="zh-TW" sz="2000" u="sng" dirty="0">
                <a:solidFill>
                  <a:srgbClr val="6600FF"/>
                </a:solidFill>
                <a:latin typeface="+mn-ea"/>
                <a:ea typeface="+mn-ea"/>
                <a:cs typeface="中國龍顏楷體"/>
              </a:rPr>
              <a:t>與招標標的同性質或相當之工程、財物或勞務契約</a:t>
            </a:r>
            <a:r>
              <a:rPr lang="zh-TW" altLang="zh-TW" sz="2000" b="0" dirty="0">
                <a:latin typeface="+mn-ea"/>
                <a:ea typeface="+mn-ea"/>
                <a:cs typeface="中國龍顏楷體"/>
              </a:rPr>
              <a:t>，其</a:t>
            </a:r>
            <a:r>
              <a:rPr lang="zh-TW" altLang="zh-TW" sz="2000" u="sng" dirty="0">
                <a:solidFill>
                  <a:srgbClr val="6600FF"/>
                </a:solidFill>
                <a:latin typeface="+mn-ea"/>
                <a:ea typeface="+mn-ea"/>
                <a:cs typeface="中國龍顏楷體"/>
              </a:rPr>
              <a:t>單次契約金額</a:t>
            </a:r>
            <a:r>
              <a:rPr lang="zh-TW" altLang="zh-TW" sz="2000" b="1" u="sng" dirty="0">
                <a:solidFill>
                  <a:srgbClr val="FF0000"/>
                </a:solidFill>
                <a:latin typeface="+mn-ea"/>
                <a:ea typeface="+mn-ea"/>
                <a:cs typeface="中國龍顏楷體"/>
              </a:rPr>
              <a:t>或</a:t>
            </a:r>
            <a:r>
              <a:rPr lang="zh-TW" altLang="zh-TW" sz="2000" u="sng" dirty="0">
                <a:solidFill>
                  <a:srgbClr val="6600FF"/>
                </a:solidFill>
                <a:latin typeface="+mn-ea"/>
                <a:ea typeface="+mn-ea"/>
                <a:cs typeface="中國龍顏楷體"/>
              </a:rPr>
              <a:t>數量不低於</a:t>
            </a:r>
            <a:r>
              <a:rPr lang="zh-TW" altLang="zh-TW" sz="2000" u="sng" dirty="0">
                <a:latin typeface="+mn-ea"/>
                <a:ea typeface="+mn-ea"/>
                <a:cs typeface="中國龍顏楷體"/>
              </a:rPr>
              <a:t>招標標的</a:t>
            </a:r>
            <a:r>
              <a:rPr lang="zh-TW" altLang="zh-TW" sz="2000" b="0" dirty="0">
                <a:latin typeface="+mn-ea"/>
                <a:ea typeface="+mn-ea"/>
                <a:cs typeface="中國龍顏楷體"/>
              </a:rPr>
              <a:t>預算金額</a:t>
            </a:r>
            <a:r>
              <a:rPr lang="zh-TW" altLang="zh-TW" sz="2000" b="1" u="sng" dirty="0">
                <a:solidFill>
                  <a:srgbClr val="FF0000"/>
                </a:solidFill>
                <a:latin typeface="+mn-ea"/>
                <a:ea typeface="+mn-ea"/>
                <a:cs typeface="中國龍顏楷體"/>
              </a:rPr>
              <a:t>或</a:t>
            </a:r>
            <a:r>
              <a:rPr lang="zh-TW" altLang="zh-TW" sz="2000" b="0" dirty="0">
                <a:latin typeface="+mn-ea"/>
                <a:ea typeface="+mn-ea"/>
                <a:cs typeface="中國龍顏楷體"/>
              </a:rPr>
              <a:t>數量之</a:t>
            </a:r>
            <a:r>
              <a:rPr lang="zh-TW" altLang="zh-TW" sz="2000" u="sng" dirty="0">
                <a:solidFill>
                  <a:srgbClr val="6600FF"/>
                </a:solidFill>
                <a:latin typeface="+mn-ea"/>
                <a:ea typeface="+mn-ea"/>
                <a:cs typeface="中國龍顏楷體"/>
              </a:rPr>
              <a:t>五分之二</a:t>
            </a:r>
            <a:r>
              <a:rPr lang="zh-TW" altLang="zh-TW" sz="2000" b="0" dirty="0">
                <a:latin typeface="+mn-ea"/>
                <a:ea typeface="+mn-ea"/>
                <a:cs typeface="中國龍顏楷體"/>
              </a:rPr>
              <a:t>，</a:t>
            </a:r>
            <a:r>
              <a:rPr lang="zh-TW" altLang="zh-TW" sz="2000" u="sng" dirty="0">
                <a:solidFill>
                  <a:srgbClr val="6600FF"/>
                </a:solidFill>
                <a:latin typeface="+mn-ea"/>
                <a:ea typeface="+mn-ea"/>
                <a:cs typeface="中國龍顏楷體"/>
              </a:rPr>
              <a:t>或累計金額</a:t>
            </a:r>
            <a:r>
              <a:rPr lang="zh-TW" altLang="zh-TW" sz="2000" b="1" u="sng" dirty="0">
                <a:solidFill>
                  <a:srgbClr val="FF0000"/>
                </a:solidFill>
                <a:latin typeface="+mn-ea"/>
                <a:ea typeface="+mn-ea"/>
                <a:cs typeface="中國龍顏楷體"/>
              </a:rPr>
              <a:t>或</a:t>
            </a:r>
            <a:r>
              <a:rPr lang="zh-TW" altLang="zh-TW" sz="2000" u="sng" dirty="0">
                <a:solidFill>
                  <a:srgbClr val="6600FF"/>
                </a:solidFill>
                <a:latin typeface="+mn-ea"/>
                <a:ea typeface="+mn-ea"/>
                <a:cs typeface="中國龍顏楷體"/>
              </a:rPr>
              <a:t>數量</a:t>
            </a:r>
            <a:r>
              <a:rPr lang="zh-TW" altLang="zh-TW" sz="2000" b="0" dirty="0">
                <a:latin typeface="+mn-ea"/>
                <a:ea typeface="+mn-ea"/>
                <a:cs typeface="中國龍顏楷體"/>
              </a:rPr>
              <a:t>不低於招標標的預算金額或數量，並得含採購機關</a:t>
            </a:r>
            <a:r>
              <a:rPr lang="en-US" altLang="zh-TW" sz="2000" b="0" dirty="0">
                <a:latin typeface="+mn-ea"/>
                <a:ea typeface="+mn-ea"/>
                <a:cs typeface="中國龍顏楷體"/>
              </a:rPr>
              <a:t>(</a:t>
            </a:r>
            <a:r>
              <a:rPr lang="zh-TW" altLang="zh-TW" sz="2000" b="0" dirty="0">
                <a:latin typeface="+mn-ea"/>
                <a:ea typeface="+mn-ea"/>
                <a:cs typeface="中國龍顏楷體"/>
              </a:rPr>
              <a:t>構</a:t>
            </a:r>
            <a:r>
              <a:rPr lang="en-US" altLang="zh-TW" sz="2000" b="0" dirty="0">
                <a:latin typeface="+mn-ea"/>
                <a:ea typeface="+mn-ea"/>
                <a:cs typeface="中國龍顏楷體"/>
              </a:rPr>
              <a:t>)</a:t>
            </a:r>
            <a:r>
              <a:rPr lang="zh-TW" altLang="zh-TW" sz="2000" b="0" dirty="0">
                <a:latin typeface="+mn-ea"/>
                <a:ea typeface="+mn-ea"/>
                <a:cs typeface="中國龍顏楷體"/>
              </a:rPr>
              <a:t>出具之驗收證明或啟用後功能正常之使用情形證明』</a:t>
            </a:r>
            <a:endParaRPr lang="en-US" altLang="zh-TW" sz="2000" b="0" dirty="0">
              <a:latin typeface="+mn-ea"/>
              <a:ea typeface="+mn-ea"/>
              <a:cs typeface="中國龍顏楷體"/>
            </a:endParaRPr>
          </a:p>
          <a:p>
            <a:pPr marL="342900" indent="-342900">
              <a:spcBef>
                <a:spcPct val="20000"/>
              </a:spcBef>
              <a:buFont typeface="Wingdings" pitchFamily="2" charset="2"/>
              <a:buChar char="p"/>
            </a:pPr>
            <a:endParaRPr lang="en-US" altLang="zh-TW" sz="2000" u="sng" dirty="0">
              <a:solidFill>
                <a:srgbClr val="C00000"/>
              </a:solidFill>
              <a:latin typeface="+mn-ea"/>
              <a:ea typeface="+mn-ea"/>
            </a:endParaRPr>
          </a:p>
          <a:p>
            <a:pPr marL="342900" indent="-342900">
              <a:spcBef>
                <a:spcPct val="20000"/>
              </a:spcBef>
              <a:buFont typeface="Wingdings" pitchFamily="2" charset="2"/>
              <a:buChar char="p"/>
            </a:pPr>
            <a:r>
              <a:rPr lang="zh-TW" altLang="en-US" sz="2000" dirty="0">
                <a:solidFill>
                  <a:srgbClr val="660066"/>
                </a:solidFill>
                <a:latin typeface="+mn-ea"/>
                <a:ea typeface="+mn-ea"/>
                <a:cs typeface="中國龍顏楷體"/>
              </a:rPr>
              <a:t>「投標廠商資格與特殊或巨額採購認定標準」第</a:t>
            </a:r>
            <a:r>
              <a:rPr lang="en-US" altLang="zh-TW" sz="2000" dirty="0">
                <a:solidFill>
                  <a:srgbClr val="660066"/>
                </a:solidFill>
                <a:latin typeface="+mn-ea"/>
                <a:ea typeface="+mn-ea"/>
                <a:cs typeface="中國龍顏楷體"/>
              </a:rPr>
              <a:t>5</a:t>
            </a:r>
            <a:r>
              <a:rPr lang="zh-TW" altLang="en-US" sz="2000" dirty="0">
                <a:solidFill>
                  <a:srgbClr val="660066"/>
                </a:solidFill>
                <a:latin typeface="+mn-ea"/>
                <a:ea typeface="+mn-ea"/>
                <a:cs typeface="中國龍顏楷體"/>
              </a:rPr>
              <a:t>條第</a:t>
            </a:r>
            <a:r>
              <a:rPr lang="en-US" altLang="zh-TW" sz="2000" dirty="0">
                <a:solidFill>
                  <a:srgbClr val="660066"/>
                </a:solidFill>
                <a:latin typeface="+mn-ea"/>
                <a:ea typeface="+mn-ea"/>
                <a:cs typeface="中國龍顏楷體"/>
              </a:rPr>
              <a:t>1</a:t>
            </a:r>
            <a:r>
              <a:rPr lang="zh-TW" altLang="en-US" sz="2000" dirty="0">
                <a:solidFill>
                  <a:srgbClr val="660066"/>
                </a:solidFill>
                <a:latin typeface="+mn-ea"/>
                <a:ea typeface="+mn-ea"/>
                <a:cs typeface="中國龍顏楷體"/>
              </a:rPr>
              <a:t>項第</a:t>
            </a:r>
            <a:r>
              <a:rPr lang="en-US" altLang="zh-TW" sz="2000" dirty="0">
                <a:solidFill>
                  <a:srgbClr val="660066"/>
                </a:solidFill>
                <a:latin typeface="+mn-ea"/>
                <a:ea typeface="+mn-ea"/>
                <a:cs typeface="中國龍顏楷體"/>
              </a:rPr>
              <a:t>1</a:t>
            </a:r>
            <a:r>
              <a:rPr lang="zh-TW" altLang="en-US" sz="2000" dirty="0">
                <a:solidFill>
                  <a:srgbClr val="660066"/>
                </a:solidFill>
                <a:latin typeface="+mn-ea"/>
                <a:ea typeface="+mn-ea"/>
                <a:cs typeface="中國龍顏楷體"/>
              </a:rPr>
              <a:t>款所稱之「完成」，得為履約標的已取得採購機關（構）出具之</a:t>
            </a:r>
            <a:r>
              <a:rPr lang="zh-TW" altLang="en-US" sz="2000" b="1" u="sng" dirty="0">
                <a:solidFill>
                  <a:srgbClr val="FF0000"/>
                </a:solidFill>
                <a:latin typeface="+mn-ea"/>
                <a:ea typeface="+mn-ea"/>
                <a:cs typeface="中國龍顏楷體"/>
              </a:rPr>
              <a:t>驗收證明或使用情形</a:t>
            </a:r>
            <a:r>
              <a:rPr lang="zh-TW" altLang="en-US" sz="2000" b="1" u="sng" dirty="0" smtClean="0">
                <a:solidFill>
                  <a:srgbClr val="FF0000"/>
                </a:solidFill>
                <a:latin typeface="+mn-ea"/>
                <a:ea typeface="+mn-ea"/>
                <a:cs typeface="中國龍顏楷體"/>
              </a:rPr>
              <a:t>證明</a:t>
            </a:r>
            <a:endParaRPr lang="en-US" altLang="zh-TW" sz="2000" b="1" u="sng" dirty="0" smtClean="0">
              <a:solidFill>
                <a:srgbClr val="FF0000"/>
              </a:solidFill>
              <a:latin typeface="+mn-ea"/>
              <a:ea typeface="+mn-ea"/>
              <a:cs typeface="中國龍顏楷體"/>
            </a:endParaRPr>
          </a:p>
          <a:p>
            <a:pPr algn="r">
              <a:spcBef>
                <a:spcPct val="20000"/>
              </a:spcBef>
            </a:pPr>
            <a:r>
              <a:rPr lang="en-US" altLang="zh-TW" sz="1600" dirty="0" smtClean="0">
                <a:solidFill>
                  <a:srgbClr val="000000"/>
                </a:solidFill>
                <a:latin typeface="+mn-ea"/>
                <a:ea typeface="+mn-ea"/>
                <a:cs typeface="中國龍顏楷體"/>
              </a:rPr>
              <a:t>(</a:t>
            </a:r>
            <a:r>
              <a:rPr lang="zh-TW" altLang="en-US" sz="1600" dirty="0">
                <a:solidFill>
                  <a:srgbClr val="000000"/>
                </a:solidFill>
                <a:latin typeface="+mn-ea"/>
                <a:ea typeface="+mn-ea"/>
                <a:cs typeface="中國龍顏楷體"/>
              </a:rPr>
              <a:t>工程會</a:t>
            </a:r>
            <a:r>
              <a:rPr lang="en-US" altLang="zh-TW" sz="1600" dirty="0">
                <a:solidFill>
                  <a:srgbClr val="000000"/>
                </a:solidFill>
                <a:latin typeface="+mn-ea"/>
                <a:ea typeface="+mn-ea"/>
                <a:cs typeface="中國龍顏楷體"/>
              </a:rPr>
              <a:t>89</a:t>
            </a:r>
            <a:r>
              <a:rPr lang="zh-TW" altLang="en-US" sz="1600" dirty="0">
                <a:solidFill>
                  <a:srgbClr val="000000"/>
                </a:solidFill>
                <a:latin typeface="+mn-ea"/>
                <a:ea typeface="+mn-ea"/>
                <a:cs typeface="中國龍顏楷體"/>
              </a:rPr>
              <a:t>年</a:t>
            </a:r>
            <a:r>
              <a:rPr lang="en-US" altLang="zh-TW" sz="1600" dirty="0">
                <a:solidFill>
                  <a:srgbClr val="000000"/>
                </a:solidFill>
                <a:latin typeface="+mn-ea"/>
                <a:ea typeface="+mn-ea"/>
                <a:cs typeface="中國龍顏楷體"/>
              </a:rPr>
              <a:t>3</a:t>
            </a:r>
            <a:r>
              <a:rPr lang="zh-TW" altLang="en-US" sz="1600" dirty="0">
                <a:solidFill>
                  <a:srgbClr val="000000"/>
                </a:solidFill>
                <a:latin typeface="+mn-ea"/>
                <a:ea typeface="+mn-ea"/>
                <a:cs typeface="中國龍顏楷體"/>
              </a:rPr>
              <a:t>月</a:t>
            </a:r>
            <a:r>
              <a:rPr lang="en-US" altLang="zh-TW" sz="1600" dirty="0">
                <a:solidFill>
                  <a:srgbClr val="000000"/>
                </a:solidFill>
                <a:latin typeface="+mn-ea"/>
                <a:ea typeface="+mn-ea"/>
                <a:cs typeface="中國龍顏楷體"/>
              </a:rPr>
              <a:t>9</a:t>
            </a:r>
            <a:r>
              <a:rPr lang="zh-TW" altLang="en-US" sz="1600" dirty="0">
                <a:solidFill>
                  <a:srgbClr val="000000"/>
                </a:solidFill>
                <a:latin typeface="+mn-ea"/>
                <a:ea typeface="+mn-ea"/>
                <a:cs typeface="中國龍顏楷體"/>
              </a:rPr>
              <a:t>日（</a:t>
            </a:r>
            <a:r>
              <a:rPr lang="en-US" altLang="zh-TW" sz="1600" dirty="0">
                <a:solidFill>
                  <a:srgbClr val="000000"/>
                </a:solidFill>
                <a:latin typeface="+mn-ea"/>
                <a:ea typeface="+mn-ea"/>
                <a:cs typeface="中國龍顏楷體"/>
              </a:rPr>
              <a:t>88</a:t>
            </a:r>
            <a:r>
              <a:rPr lang="zh-TW" altLang="en-US" sz="1600" dirty="0">
                <a:solidFill>
                  <a:srgbClr val="000000"/>
                </a:solidFill>
                <a:latin typeface="+mn-ea"/>
                <a:ea typeface="+mn-ea"/>
                <a:cs typeface="中國龍顏楷體"/>
              </a:rPr>
              <a:t>）工程企字第</a:t>
            </a:r>
            <a:r>
              <a:rPr lang="en-US" altLang="zh-TW" sz="1600" dirty="0">
                <a:solidFill>
                  <a:srgbClr val="000000"/>
                </a:solidFill>
                <a:latin typeface="+mn-ea"/>
                <a:ea typeface="+mn-ea"/>
                <a:cs typeface="中國龍顏楷體"/>
              </a:rPr>
              <a:t>89004761</a:t>
            </a:r>
            <a:r>
              <a:rPr lang="zh-TW" altLang="en-US" sz="1600" dirty="0">
                <a:solidFill>
                  <a:srgbClr val="000000"/>
                </a:solidFill>
                <a:latin typeface="+mn-ea"/>
                <a:ea typeface="+mn-ea"/>
                <a:cs typeface="中國龍顏楷體"/>
              </a:rPr>
              <a:t>號函</a:t>
            </a:r>
            <a:r>
              <a:rPr lang="en-US" altLang="zh-TW" sz="1600" u="sng" dirty="0">
                <a:solidFill>
                  <a:srgbClr val="000000"/>
                </a:solidFill>
                <a:latin typeface="+mn-ea"/>
                <a:ea typeface="+mn-ea"/>
                <a:cs typeface="中國龍顏楷體"/>
              </a:rPr>
              <a:t>)</a:t>
            </a:r>
            <a:endParaRPr lang="zh-TW" altLang="en-US" sz="1600" dirty="0">
              <a:solidFill>
                <a:srgbClr val="000000"/>
              </a:solidFill>
              <a:latin typeface="+mn-ea"/>
              <a:ea typeface="+mn-ea"/>
              <a:cs typeface="中國龍顏楷體"/>
            </a:endParaRPr>
          </a:p>
          <a:p>
            <a:pPr>
              <a:spcBef>
                <a:spcPct val="20000"/>
              </a:spcBef>
              <a:buFontTx/>
              <a:buBlip>
                <a:blip r:embed="rId2"/>
              </a:buBlip>
            </a:pPr>
            <a:endParaRPr lang="zh-TW" altLang="en-US" b="0" dirty="0">
              <a:ea typeface="中國龍顏楷體"/>
              <a:cs typeface="中國龍顏楷體"/>
            </a:endParaRPr>
          </a:p>
        </p:txBody>
      </p:sp>
      <p:grpSp>
        <p:nvGrpSpPr>
          <p:cNvPr id="7" name="Text Box 3"/>
          <p:cNvGrpSpPr>
            <a:grpSpLocks/>
          </p:cNvGrpSpPr>
          <p:nvPr/>
        </p:nvGrpSpPr>
        <p:grpSpPr bwMode="auto">
          <a:xfrm>
            <a:off x="1306688" y="417360"/>
            <a:ext cx="6630704" cy="683824"/>
            <a:chOff x="874" y="161"/>
            <a:chExt cx="4704" cy="449"/>
          </a:xfrm>
        </p:grpSpPr>
        <p:pic>
          <p:nvPicPr>
            <p:cNvPr id="8" name="Text Box 3"/>
            <p:cNvPicPr>
              <a:picLocks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74" y="161"/>
              <a:ext cx="4704" cy="44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Text Box 3"/>
            <p:cNvSpPr txBox="1">
              <a:spLocks noChangeArrowheads="1"/>
            </p:cNvSpPr>
            <p:nvPr/>
          </p:nvSpPr>
          <p:spPr bwMode="auto">
            <a:xfrm>
              <a:off x="967" y="259"/>
              <a:ext cx="4522" cy="268"/>
            </a:xfrm>
            <a:prstGeom prst="rect">
              <a:avLst/>
            </a:prstGeom>
            <a:solidFill>
              <a:srgbClr val="FF0066"/>
            </a:solidFill>
            <a:ln>
              <a:noFill/>
            </a:ln>
            <a:extLst>
              <a:ext uri="{91240B29-F687-4F45-9708-019B960494DF}">
                <a14:hiddenLine xmlns:a14="http://schemas.microsoft.com/office/drawing/2010/main" w="9525">
                  <a:solidFill>
                    <a:srgbClr val="000000"/>
                  </a:solidFill>
                  <a:miter lim="800000"/>
                  <a:headEnd/>
                  <a:tailEnd/>
                </a14:hiddenLine>
              </a:ext>
            </a:extLst>
          </p:spPr>
          <p:txBody>
            <a:bodyPr wrap="square" lIns="99779" tIns="49890" rIns="99779" bIns="49890">
              <a:spAutoFit/>
            </a:bodyPr>
            <a:lstStyle>
              <a:lvl1pPr defTabSz="998538" eaLnBrk="0" hangingPunct="0">
                <a:defRPr kumimoji="1" sz="2000" b="1">
                  <a:solidFill>
                    <a:schemeClr val="tx1"/>
                  </a:solidFill>
                  <a:latin typeface="Arial" pitchFamily="34" charset="0"/>
                  <a:ea typeface="新細明體" pitchFamily="18" charset="-120"/>
                </a:defRPr>
              </a:lvl1pPr>
              <a:lvl2pPr marL="742950" indent="-285750" defTabSz="998538" eaLnBrk="0" hangingPunct="0">
                <a:defRPr kumimoji="1" sz="2000" b="1">
                  <a:solidFill>
                    <a:schemeClr val="tx1"/>
                  </a:solidFill>
                  <a:latin typeface="Arial" pitchFamily="34" charset="0"/>
                  <a:ea typeface="新細明體" pitchFamily="18" charset="-120"/>
                </a:defRPr>
              </a:lvl2pPr>
              <a:lvl3pPr marL="1143000" indent="-228600" defTabSz="998538" eaLnBrk="0" hangingPunct="0">
                <a:defRPr kumimoji="1" sz="2000" b="1">
                  <a:solidFill>
                    <a:schemeClr val="tx1"/>
                  </a:solidFill>
                  <a:latin typeface="Arial" pitchFamily="34" charset="0"/>
                  <a:ea typeface="新細明體" pitchFamily="18" charset="-120"/>
                </a:defRPr>
              </a:lvl3pPr>
              <a:lvl4pPr marL="1600200" indent="-228600" defTabSz="998538" eaLnBrk="0" hangingPunct="0">
                <a:defRPr kumimoji="1" sz="2000" b="1">
                  <a:solidFill>
                    <a:schemeClr val="tx1"/>
                  </a:solidFill>
                  <a:latin typeface="Arial" pitchFamily="34" charset="0"/>
                  <a:ea typeface="新細明體" pitchFamily="18" charset="-120"/>
                </a:defRPr>
              </a:lvl4pPr>
              <a:lvl5pPr marL="2057400" indent="-228600" defTabSz="998538" eaLnBrk="0" hangingPunct="0">
                <a:defRPr kumimoji="1" sz="2000" b="1">
                  <a:solidFill>
                    <a:schemeClr val="tx1"/>
                  </a:solidFill>
                  <a:latin typeface="Arial" pitchFamily="34" charset="0"/>
                  <a:ea typeface="新細明體" pitchFamily="18" charset="-120"/>
                </a:defRPr>
              </a:lvl5pPr>
              <a:lvl6pPr marL="2514600" indent="-228600" defTabSz="998538" eaLnBrk="0" fontAlgn="base" hangingPunct="0">
                <a:spcBef>
                  <a:spcPct val="0"/>
                </a:spcBef>
                <a:spcAft>
                  <a:spcPct val="0"/>
                </a:spcAft>
                <a:defRPr kumimoji="1" sz="2000" b="1">
                  <a:solidFill>
                    <a:schemeClr val="tx1"/>
                  </a:solidFill>
                  <a:latin typeface="Arial" pitchFamily="34" charset="0"/>
                  <a:ea typeface="新細明體" pitchFamily="18" charset="-120"/>
                </a:defRPr>
              </a:lvl6pPr>
              <a:lvl7pPr marL="2971800" indent="-228600" defTabSz="998538" eaLnBrk="0" fontAlgn="base" hangingPunct="0">
                <a:spcBef>
                  <a:spcPct val="0"/>
                </a:spcBef>
                <a:spcAft>
                  <a:spcPct val="0"/>
                </a:spcAft>
                <a:defRPr kumimoji="1" sz="2000" b="1">
                  <a:solidFill>
                    <a:schemeClr val="tx1"/>
                  </a:solidFill>
                  <a:latin typeface="Arial" pitchFamily="34" charset="0"/>
                  <a:ea typeface="新細明體" pitchFamily="18" charset="-120"/>
                </a:defRPr>
              </a:lvl7pPr>
              <a:lvl8pPr marL="3429000" indent="-228600" defTabSz="998538" eaLnBrk="0" fontAlgn="base" hangingPunct="0">
                <a:spcBef>
                  <a:spcPct val="0"/>
                </a:spcBef>
                <a:spcAft>
                  <a:spcPct val="0"/>
                </a:spcAft>
                <a:defRPr kumimoji="1" sz="2000" b="1">
                  <a:solidFill>
                    <a:schemeClr val="tx1"/>
                  </a:solidFill>
                  <a:latin typeface="Arial" pitchFamily="34" charset="0"/>
                  <a:ea typeface="新細明體" pitchFamily="18" charset="-120"/>
                </a:defRPr>
              </a:lvl8pPr>
              <a:lvl9pPr marL="3886200" indent="-228600" defTabSz="998538" eaLnBrk="0" fontAlgn="base" hangingPunct="0">
                <a:spcBef>
                  <a:spcPct val="0"/>
                </a:spcBef>
                <a:spcAft>
                  <a:spcPct val="0"/>
                </a:spcAft>
                <a:defRPr kumimoji="1" sz="2000" b="1">
                  <a:solidFill>
                    <a:schemeClr val="tx1"/>
                  </a:solidFill>
                  <a:latin typeface="Arial" pitchFamily="34" charset="0"/>
                  <a:ea typeface="新細明體" pitchFamily="18" charset="-120"/>
                </a:defRPr>
              </a:lvl9pPr>
            </a:lstStyle>
            <a:p>
              <a:pPr algn="ctr" eaLnBrk="1" hangingPunct="1">
                <a:spcBef>
                  <a:spcPct val="50000"/>
                </a:spcBef>
              </a:pPr>
              <a:r>
                <a:rPr lang="zh-TW" altLang="en-US" dirty="0">
                  <a:solidFill>
                    <a:schemeClr val="bg1"/>
                  </a:solidFill>
                </a:rPr>
                <a:t>稽核</a:t>
              </a:r>
              <a:r>
                <a:rPr lang="zh-TW" altLang="en-US" dirty="0" smtClean="0">
                  <a:solidFill>
                    <a:schemeClr val="bg1"/>
                  </a:solidFill>
                </a:rPr>
                <a:t>案例 ： </a:t>
              </a:r>
              <a:r>
                <a:rPr lang="zh-TW" altLang="en-US" dirty="0">
                  <a:solidFill>
                    <a:schemeClr val="bg1"/>
                  </a:solidFill>
                </a:rPr>
                <a:t>○○醫院</a:t>
              </a:r>
              <a:r>
                <a:rPr lang="zh-TW" altLang="en-US" dirty="0" smtClean="0">
                  <a:solidFill>
                    <a:schemeClr val="bg1"/>
                  </a:solidFill>
                </a:rPr>
                <a:t>「醫療</a:t>
              </a:r>
              <a:r>
                <a:rPr lang="zh-TW" altLang="en-US" dirty="0">
                  <a:solidFill>
                    <a:schemeClr val="bg1"/>
                  </a:solidFill>
                </a:rPr>
                <a:t>大樓興建工程」</a:t>
              </a:r>
              <a:r>
                <a:rPr lang="zh-TW" altLang="en-US" dirty="0" smtClean="0">
                  <a:solidFill>
                    <a:schemeClr val="bg1"/>
                  </a:solidFill>
                </a:rPr>
                <a:t>案   </a:t>
              </a:r>
              <a:r>
                <a:rPr lang="en-US" altLang="zh-TW" dirty="0" smtClean="0">
                  <a:solidFill>
                    <a:schemeClr val="bg1"/>
                  </a:solidFill>
                </a:rPr>
                <a:t>(4/4</a:t>
              </a:r>
              <a:r>
                <a:rPr lang="en-US" altLang="zh-TW" dirty="0">
                  <a:solidFill>
                    <a:schemeClr val="bg1"/>
                  </a:solidFill>
                </a:rPr>
                <a:t>)</a:t>
              </a:r>
            </a:p>
          </p:txBody>
        </p:sp>
      </p:grpSp>
      <p:pic>
        <p:nvPicPr>
          <p:cNvPr id="2" name="圖片 1"/>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222743" y="4630744"/>
            <a:ext cx="1878162" cy="1878162"/>
          </a:xfrm>
          <a:prstGeom prst="rect">
            <a:avLst/>
          </a:prstGeom>
        </p:spPr>
      </p:pic>
      <p:sp>
        <p:nvSpPr>
          <p:cNvPr id="10" name="Text Box 68"/>
          <p:cNvSpPr txBox="1">
            <a:spLocks noChangeArrowheads="1"/>
          </p:cNvSpPr>
          <p:nvPr/>
        </p:nvSpPr>
        <p:spPr bwMode="auto">
          <a:xfrm>
            <a:off x="8413057" y="502170"/>
            <a:ext cx="708848" cy="338554"/>
          </a:xfrm>
          <a:prstGeom prst="rect">
            <a:avLst/>
          </a:prstGeom>
          <a:noFill/>
          <a:ln w="9525">
            <a:noFill/>
            <a:miter lim="800000"/>
            <a:headEnd/>
            <a:tailEnd/>
          </a:ln>
        </p:spPr>
        <p:txBody>
          <a:bodyPr wrap="none">
            <a:spAutoFit/>
          </a:bodyPr>
          <a:lstStyle/>
          <a:p>
            <a:r>
              <a:rPr lang="en-US" altLang="zh-TW" sz="1600" dirty="0" smtClean="0">
                <a:latin typeface="Arial" charset="0"/>
              </a:rPr>
              <a:t>25</a:t>
            </a:r>
            <a:r>
              <a:rPr lang="en-US" altLang="zh-TW" sz="1600" dirty="0" smtClean="0">
                <a:latin typeface="Arial" charset="0"/>
              </a:rPr>
              <a:t>-25</a:t>
            </a:r>
            <a:endParaRPr lang="en-US" altLang="zh-TW" sz="1600" dirty="0">
              <a:latin typeface="Arial" charset="0"/>
            </a:endParaRPr>
          </a:p>
        </p:txBody>
      </p:sp>
    </p:spTree>
    <p:extLst>
      <p:ext uri="{BB962C8B-B14F-4D97-AF65-F5344CB8AC3E}">
        <p14:creationId xmlns:p14="http://schemas.microsoft.com/office/powerpoint/2010/main" val="2097257647"/>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圖片 2"/>
          <p:cNvPicPr>
            <a:picLocks noChangeAspect="1"/>
          </p:cNvPicPr>
          <p:nvPr/>
        </p:nvPicPr>
        <p:blipFill>
          <a:blip r:embed="rId2" cstate="print">
            <a:extLst/>
          </a:blip>
          <a:stretch>
            <a:fillRect/>
          </a:stretch>
        </p:blipFill>
        <p:spPr>
          <a:xfrm>
            <a:off x="-10716" y="1052736"/>
            <a:ext cx="9144000" cy="5805264"/>
          </a:xfrm>
          <a:prstGeom prst="ellipse">
            <a:avLst/>
          </a:prstGeom>
          <a:ln>
            <a:noFill/>
          </a:ln>
          <a:effectLst>
            <a:softEdge rad="112500"/>
          </a:effectLst>
        </p:spPr>
      </p:pic>
      <p:sp>
        <p:nvSpPr>
          <p:cNvPr id="7" name="投影片編號版面配置區 5"/>
          <p:cNvSpPr>
            <a:spLocks noGrp="1"/>
          </p:cNvSpPr>
          <p:nvPr>
            <p:ph type="sldNum" sz="quarter" idx="12"/>
          </p:nvPr>
        </p:nvSpPr>
        <p:spPr/>
        <p:txBody>
          <a:bodyPr/>
          <a:lstStyle/>
          <a:p>
            <a:pPr>
              <a:defRPr/>
            </a:pPr>
            <a:fld id="{93DCD4D4-13B3-4B86-BCFF-C5C1B3AFB3E8}" type="slidenum">
              <a:rPr lang="en-US" altLang="zh-TW"/>
              <a:pPr>
                <a:defRPr/>
              </a:pPr>
              <a:t>36</a:t>
            </a:fld>
            <a:endParaRPr lang="en-US" altLang="zh-TW"/>
          </a:p>
        </p:txBody>
      </p:sp>
      <p:sp>
        <p:nvSpPr>
          <p:cNvPr id="55300" name="Rectangle 4"/>
          <p:cNvSpPr>
            <a:spLocks noChangeArrowheads="1"/>
          </p:cNvSpPr>
          <p:nvPr/>
        </p:nvSpPr>
        <p:spPr bwMode="auto">
          <a:xfrm>
            <a:off x="4787900" y="5780088"/>
            <a:ext cx="3924300" cy="677862"/>
          </a:xfrm>
          <a:prstGeom prst="rect">
            <a:avLst/>
          </a:prstGeom>
          <a:noFill/>
          <a:ln>
            <a:noFill/>
          </a:ln>
          <a:effectLst/>
          <a:extLst/>
        </p:spPr>
        <p:txBody>
          <a:bodyPr>
            <a:spAutoFit/>
          </a:bodyPr>
          <a:lstStyle/>
          <a:p>
            <a:pPr fontAlgn="t">
              <a:defRPr/>
            </a:pPr>
            <a:r>
              <a:rPr lang="zh-TW" altLang="en-US" sz="1800" b="1" dirty="0">
                <a:solidFill>
                  <a:schemeClr val="accent1">
                    <a:lumMod val="75000"/>
                  </a:schemeClr>
                </a:solidFill>
                <a:latin typeface="新細明體" charset="-120"/>
              </a:rPr>
              <a:t>衛生福利部             楊璧華</a:t>
            </a:r>
          </a:p>
          <a:p>
            <a:pPr fontAlgn="t">
              <a:defRPr/>
            </a:pPr>
            <a:r>
              <a:rPr lang="en-US" altLang="zh-TW" sz="2000" b="1" dirty="0">
                <a:solidFill>
                  <a:schemeClr val="accent1">
                    <a:lumMod val="75000"/>
                  </a:schemeClr>
                </a:solidFill>
              </a:rPr>
              <a:t>E-mail : sehua5891@mohw.gov.tw</a:t>
            </a:r>
          </a:p>
        </p:txBody>
      </p:sp>
      <p:sp>
        <p:nvSpPr>
          <p:cNvPr id="80900" name="WordArt 3"/>
          <p:cNvSpPr>
            <a:spLocks noChangeArrowheads="1" noChangeShapeType="1" noTextEdit="1"/>
          </p:cNvSpPr>
          <p:nvPr/>
        </p:nvSpPr>
        <p:spPr bwMode="auto">
          <a:xfrm>
            <a:off x="468313" y="1054100"/>
            <a:ext cx="3827462" cy="1992313"/>
          </a:xfrm>
          <a:prstGeom prst="rect">
            <a:avLst/>
          </a:prstGeom>
        </p:spPr>
        <p:txBody>
          <a:bodyPr wrap="none" fromWordArt="1">
            <a:prstTxWarp prst="textWave1">
              <a:avLst>
                <a:gd name="adj1" fmla="val 13005"/>
                <a:gd name="adj2" fmla="val 0"/>
              </a:avLst>
            </a:prstTxWarp>
          </a:bodyPr>
          <a:lstStyle/>
          <a:p>
            <a:pPr algn="ctr"/>
            <a:r>
              <a:rPr lang="zh-TW" altLang="en-US" sz="3600" b="1" kern="10" spc="-360">
                <a:ln w="9525">
                  <a:noFill/>
                  <a:round/>
                  <a:headEnd/>
                  <a:tailEnd/>
                </a:ln>
                <a:gradFill rotWithShape="1">
                  <a:gsLst>
                    <a:gs pos="0">
                      <a:srgbClr val="FFFFB9"/>
                    </a:gs>
                    <a:gs pos="100000">
                      <a:schemeClr val="accent2"/>
                    </a:gs>
                  </a:gsLst>
                  <a:path path="rect">
                    <a:fillToRect l="50000" t="50000" r="50000" b="50000"/>
                  </a:path>
                </a:gradFill>
                <a:effectLst>
                  <a:outerShdw dist="71842" dir="2700000" algn="ctr" rotWithShape="0">
                    <a:srgbClr val="FFCCFF"/>
                  </a:outerShdw>
                </a:effectLst>
                <a:latin typeface="標楷體"/>
                <a:ea typeface="標楷體"/>
              </a:rPr>
              <a:t>敬請指教</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3"/>
          <p:cNvSpPr>
            <a:spLocks noGrp="1" noChangeArrowheads="1"/>
          </p:cNvSpPr>
          <p:nvPr>
            <p:ph idx="1"/>
          </p:nvPr>
        </p:nvSpPr>
        <p:spPr>
          <a:xfrm>
            <a:off x="1756675" y="1844824"/>
            <a:ext cx="5975350" cy="1152128"/>
          </a:xfrm>
          <a:solidFill>
            <a:srgbClr val="CCCCFF"/>
          </a:solidFill>
          <a:scene3d>
            <a:camera prst="orthographicFront"/>
            <a:lightRig rig="threePt" dir="t"/>
          </a:scene3d>
          <a:sp3d>
            <a:bevelT/>
          </a:sp3d>
          <a:extLst/>
        </p:spPr>
        <p:txBody>
          <a:bodyPr/>
          <a:lstStyle/>
          <a:p>
            <a:pPr algn="ctr">
              <a:defRPr/>
            </a:pPr>
            <a:r>
              <a:rPr lang="zh-TW" altLang="en-US" sz="3200" b="1" dirty="0">
                <a:solidFill>
                  <a:srgbClr val="660066"/>
                </a:solidFill>
                <a:latin typeface="Times New Roman" pitchFamily="18" charset="0"/>
                <a:cs typeface="Times New Roman" pitchFamily="18" charset="0"/>
              </a:rPr>
              <a:t>行政院衛生署採購稽核小組</a:t>
            </a:r>
            <a:endParaRPr lang="en-US" altLang="zh-TW" sz="3200" b="1" dirty="0">
              <a:solidFill>
                <a:srgbClr val="660066"/>
              </a:solidFill>
              <a:latin typeface="Times New Roman" pitchFamily="18" charset="0"/>
              <a:cs typeface="Times New Roman" pitchFamily="18" charset="0"/>
            </a:endParaRPr>
          </a:p>
          <a:p>
            <a:pPr algn="ctr">
              <a:defRPr/>
            </a:pPr>
            <a:r>
              <a:rPr lang="en-US" altLang="zh-TW" sz="3200" b="1" dirty="0">
                <a:solidFill>
                  <a:srgbClr val="660066"/>
                </a:solidFill>
                <a:latin typeface="Times New Roman" pitchFamily="18" charset="0"/>
                <a:cs typeface="Times New Roman" pitchFamily="18" charset="0"/>
              </a:rPr>
              <a:t>91</a:t>
            </a:r>
            <a:r>
              <a:rPr lang="zh-TW" altLang="en-US" sz="3200" b="1" dirty="0">
                <a:solidFill>
                  <a:srgbClr val="660066"/>
                </a:solidFill>
                <a:latin typeface="Times New Roman" pitchFamily="18" charset="0"/>
                <a:cs typeface="Times New Roman" pitchFamily="18" charset="0"/>
              </a:rPr>
              <a:t>年</a:t>
            </a:r>
            <a:r>
              <a:rPr lang="en-US" altLang="zh-TW" sz="3200" b="1" dirty="0">
                <a:solidFill>
                  <a:srgbClr val="660066"/>
                </a:solidFill>
                <a:latin typeface="Times New Roman" pitchFamily="18" charset="0"/>
                <a:cs typeface="Times New Roman" pitchFamily="18" charset="0"/>
              </a:rPr>
              <a:t>4</a:t>
            </a:r>
            <a:r>
              <a:rPr lang="zh-TW" altLang="en-US" sz="3200" b="1" dirty="0">
                <a:solidFill>
                  <a:srgbClr val="660066"/>
                </a:solidFill>
                <a:latin typeface="Times New Roman" pitchFamily="18" charset="0"/>
                <a:cs typeface="Times New Roman" pitchFamily="18" charset="0"/>
              </a:rPr>
              <a:t>月</a:t>
            </a:r>
            <a:r>
              <a:rPr lang="en-US" altLang="zh-TW" sz="3200" b="1" dirty="0">
                <a:solidFill>
                  <a:srgbClr val="660066"/>
                </a:solidFill>
                <a:latin typeface="Times New Roman" pitchFamily="18" charset="0"/>
                <a:cs typeface="Times New Roman" pitchFamily="18" charset="0"/>
              </a:rPr>
              <a:t>2</a:t>
            </a:r>
            <a:r>
              <a:rPr lang="zh-TW" altLang="en-US" sz="3200" b="1" dirty="0" smtClean="0">
                <a:solidFill>
                  <a:srgbClr val="660066"/>
                </a:solidFill>
                <a:latin typeface="Times New Roman" pitchFamily="18" charset="0"/>
                <a:cs typeface="Times New Roman" pitchFamily="18" charset="0"/>
              </a:rPr>
              <a:t>日奉 </a:t>
            </a:r>
            <a:r>
              <a:rPr lang="zh-TW" altLang="en-US" sz="3200" b="1" dirty="0">
                <a:solidFill>
                  <a:srgbClr val="660066"/>
                </a:solidFill>
                <a:latin typeface="Times New Roman" pitchFamily="18" charset="0"/>
                <a:cs typeface="Times New Roman" pitchFamily="18" charset="0"/>
              </a:rPr>
              <a:t>准成立</a:t>
            </a:r>
          </a:p>
          <a:p>
            <a:pPr marL="0" indent="0" eaLnBrk="1" hangingPunct="1">
              <a:lnSpc>
                <a:spcPct val="80000"/>
              </a:lnSpc>
              <a:buFontTx/>
              <a:buNone/>
              <a:defRPr/>
            </a:pPr>
            <a:endParaRPr lang="en-US" altLang="zh-TW" sz="3200" b="1" dirty="0" smtClean="0">
              <a:latin typeface="標楷體" pitchFamily="65" charset="-120"/>
              <a:ea typeface="標楷體" pitchFamily="65" charset="-120"/>
            </a:endParaRPr>
          </a:p>
        </p:txBody>
      </p:sp>
      <p:sp>
        <p:nvSpPr>
          <p:cNvPr id="10" name="投影片編號版面配置區 5"/>
          <p:cNvSpPr>
            <a:spLocks noGrp="1"/>
          </p:cNvSpPr>
          <p:nvPr>
            <p:ph type="sldNum" sz="quarter" idx="12"/>
          </p:nvPr>
        </p:nvSpPr>
        <p:spPr/>
        <p:txBody>
          <a:bodyPr/>
          <a:lstStyle/>
          <a:p>
            <a:pPr>
              <a:defRPr/>
            </a:pPr>
            <a:fld id="{2810DD83-979A-423F-95E4-E9585742E208}" type="slidenum">
              <a:rPr lang="en-US" altLang="zh-TW"/>
              <a:pPr>
                <a:defRPr/>
              </a:pPr>
              <a:t>4</a:t>
            </a:fld>
            <a:endParaRPr lang="en-US" altLang="zh-TW"/>
          </a:p>
        </p:txBody>
      </p:sp>
      <p:sp>
        <p:nvSpPr>
          <p:cNvPr id="19461" name="Text Box 6"/>
          <p:cNvSpPr txBox="1">
            <a:spLocks noChangeArrowheads="1"/>
          </p:cNvSpPr>
          <p:nvPr/>
        </p:nvSpPr>
        <p:spPr bwMode="auto">
          <a:xfrm>
            <a:off x="742950" y="1111250"/>
            <a:ext cx="1223963" cy="523875"/>
          </a:xfrm>
          <a:prstGeom prst="rect">
            <a:avLst/>
          </a:prstGeom>
          <a:gradFill rotWithShape="1">
            <a:gsLst>
              <a:gs pos="0">
                <a:srgbClr val="00CC66"/>
              </a:gs>
              <a:gs pos="100000">
                <a:schemeClr val="bg1"/>
              </a:gs>
            </a:gsLst>
            <a:lin ang="5400000" scaled="1"/>
          </a:gradFill>
          <a:ln w="19050">
            <a:solidFill>
              <a:srgbClr val="006600"/>
            </a:solidFill>
            <a:miter lim="800000"/>
            <a:headEnd/>
            <a:tailEnd/>
          </a:ln>
        </p:spPr>
        <p:txBody>
          <a:bodyPr>
            <a:spAutoFit/>
          </a:bodyPr>
          <a:lstStyle/>
          <a:p>
            <a:pPr algn="ctr">
              <a:spcBef>
                <a:spcPct val="50000"/>
              </a:spcBef>
            </a:pPr>
            <a:r>
              <a:rPr lang="zh-TW" altLang="en-US" sz="2800" b="1">
                <a:ea typeface="華康新特明體"/>
                <a:cs typeface="華康新特明體"/>
              </a:rPr>
              <a:t>成   立</a:t>
            </a:r>
          </a:p>
        </p:txBody>
      </p:sp>
      <p:sp>
        <p:nvSpPr>
          <p:cNvPr id="19462" name="Text Box 68"/>
          <p:cNvSpPr txBox="1">
            <a:spLocks noChangeArrowheads="1"/>
          </p:cNvSpPr>
          <p:nvPr/>
        </p:nvSpPr>
        <p:spPr bwMode="auto">
          <a:xfrm>
            <a:off x="8532440" y="512129"/>
            <a:ext cx="481222" cy="338554"/>
          </a:xfrm>
          <a:prstGeom prst="rect">
            <a:avLst/>
          </a:prstGeom>
          <a:noFill/>
          <a:ln w="9525">
            <a:noFill/>
            <a:miter lim="800000"/>
            <a:headEnd/>
            <a:tailEnd/>
          </a:ln>
        </p:spPr>
        <p:txBody>
          <a:bodyPr wrap="none">
            <a:spAutoFit/>
          </a:bodyPr>
          <a:lstStyle/>
          <a:p>
            <a:r>
              <a:rPr lang="en-US" altLang="zh-TW" sz="1600" dirty="0">
                <a:latin typeface="Arial" charset="0"/>
              </a:rPr>
              <a:t>4</a:t>
            </a:r>
            <a:r>
              <a:rPr lang="en-US" altLang="zh-TW" sz="1600" dirty="0" smtClean="0">
                <a:latin typeface="Arial" charset="0"/>
              </a:rPr>
              <a:t>-2</a:t>
            </a:r>
            <a:endParaRPr lang="en-US" altLang="zh-TW" sz="1600" dirty="0">
              <a:latin typeface="Arial" charset="0"/>
            </a:endParaRPr>
          </a:p>
        </p:txBody>
      </p:sp>
      <p:sp>
        <p:nvSpPr>
          <p:cNvPr id="9" name="Rectangle 3"/>
          <p:cNvSpPr>
            <a:spLocks noGrp="1" noChangeArrowheads="1"/>
          </p:cNvSpPr>
          <p:nvPr>
            <p:ph type="title"/>
          </p:nvPr>
        </p:nvSpPr>
        <p:spPr>
          <a:xfrm>
            <a:off x="755650" y="668338"/>
            <a:ext cx="2663825" cy="336550"/>
          </a:xfrm>
        </p:spPr>
        <p:txBody>
          <a:bodyPr/>
          <a:lstStyle/>
          <a:p>
            <a:pPr eaLnBrk="1" hangingPunct="1">
              <a:defRPr/>
            </a:pPr>
            <a:r>
              <a:rPr lang="zh-TW" altLang="en-US" sz="1800" b="1" dirty="0">
                <a:solidFill>
                  <a:srgbClr val="0070C0"/>
                </a:solidFill>
                <a:latin typeface="標楷體" pitchFamily="65" charset="-120"/>
                <a:ea typeface="標楷體" pitchFamily="65" charset="-120"/>
                <a:cs typeface="+mn-cs"/>
              </a:rPr>
              <a:t>一、採購稽核小組組織</a:t>
            </a:r>
          </a:p>
        </p:txBody>
      </p:sp>
      <p:sp>
        <p:nvSpPr>
          <p:cNvPr id="11" name="Rectangle 3"/>
          <p:cNvSpPr txBox="1">
            <a:spLocks noChangeArrowheads="1"/>
          </p:cNvSpPr>
          <p:nvPr/>
        </p:nvSpPr>
        <p:spPr bwMode="auto">
          <a:xfrm>
            <a:off x="1763688" y="4202685"/>
            <a:ext cx="5975350" cy="1818604"/>
          </a:xfrm>
          <a:prstGeom prst="rect">
            <a:avLst/>
          </a:prstGeom>
          <a:solidFill>
            <a:srgbClr val="CCCCFF"/>
          </a:solidFill>
          <a:ln>
            <a:noFill/>
          </a:ln>
          <a:scene3d>
            <a:camera prst="orthographicFront"/>
            <a:lightRig rig="threePt" dir="t"/>
          </a:scene3d>
          <a:sp3d>
            <a:bevelT/>
          </a:sp3d>
          <a:extLst/>
        </p:spPr>
        <p:txBody>
          <a:bodyPr/>
          <a:lstStyle>
            <a:lvl1pPr marL="273050" indent="-273050" algn="l" rtl="0" eaLnBrk="0" fontAlgn="base" hangingPunct="0">
              <a:spcBef>
                <a:spcPct val="20000"/>
              </a:spcBef>
              <a:spcAft>
                <a:spcPct val="0"/>
              </a:spcAft>
              <a:buClr>
                <a:srgbClr val="0BD0D9"/>
              </a:buClr>
              <a:buSzPct val="95000"/>
              <a:buFont typeface="Wingdings 2" pitchFamily="18" charset="2"/>
              <a:buChar char=""/>
              <a:defRPr sz="2600" kern="1200">
                <a:solidFill>
                  <a:schemeClr val="tx1"/>
                </a:solidFill>
                <a:latin typeface="+mn-lt"/>
                <a:ea typeface="+mn-ea"/>
                <a:cs typeface="+mn-cs"/>
              </a:defRPr>
            </a:lvl1pPr>
            <a:lvl2pPr marL="639763" indent="-246063" algn="l" rtl="0" eaLnBrk="0" fontAlgn="base" hangingPunct="0">
              <a:spcBef>
                <a:spcPct val="20000"/>
              </a:spcBef>
              <a:spcAft>
                <a:spcPct val="0"/>
              </a:spcAft>
              <a:buClr>
                <a:schemeClr val="accent1"/>
              </a:buClr>
              <a:buSzPct val="85000"/>
              <a:buFont typeface="Wingdings 2" pitchFamily="18" charset="2"/>
              <a:buChar char=""/>
              <a:defRPr sz="2400" kern="1200">
                <a:solidFill>
                  <a:schemeClr val="tx1"/>
                </a:solidFill>
                <a:latin typeface="+mn-lt"/>
                <a:ea typeface="+mn-ea"/>
                <a:cs typeface="+mn-cs"/>
              </a:defRPr>
            </a:lvl2pPr>
            <a:lvl3pPr marL="914400" indent="-246063" algn="l" rtl="0" eaLnBrk="0" fontAlgn="base" hangingPunct="0">
              <a:spcBef>
                <a:spcPct val="20000"/>
              </a:spcBef>
              <a:spcAft>
                <a:spcPct val="0"/>
              </a:spcAft>
              <a:buClr>
                <a:schemeClr val="accent2"/>
              </a:buClr>
              <a:buSzPct val="70000"/>
              <a:buFont typeface="Wingdings 2" pitchFamily="18" charset="2"/>
              <a:buChar char=""/>
              <a:defRPr sz="2100" kern="1200">
                <a:solidFill>
                  <a:schemeClr val="tx1"/>
                </a:solidFill>
                <a:latin typeface="+mn-lt"/>
                <a:ea typeface="+mn-ea"/>
                <a:cs typeface="+mn-cs"/>
              </a:defRPr>
            </a:lvl3pPr>
            <a:lvl4pPr marL="1187450" indent="-209550" algn="l" rtl="0" eaLnBrk="0" fontAlgn="base" hangingPunct="0">
              <a:spcBef>
                <a:spcPct val="20000"/>
              </a:spcBef>
              <a:spcAft>
                <a:spcPct val="0"/>
              </a:spcAft>
              <a:buClr>
                <a:srgbClr val="0BD0D9"/>
              </a:buClr>
              <a:buSzPct val="65000"/>
              <a:buFont typeface="Wingdings 2" pitchFamily="18" charset="2"/>
              <a:buChar char=""/>
              <a:defRPr sz="2000" kern="1200">
                <a:solidFill>
                  <a:schemeClr val="tx1"/>
                </a:solidFill>
                <a:latin typeface="+mn-lt"/>
                <a:ea typeface="+mn-ea"/>
                <a:cs typeface="+mn-cs"/>
              </a:defRPr>
            </a:lvl4pPr>
            <a:lvl5pPr marL="1462088" indent="-209550" algn="l" rtl="0" eaLnBrk="0" fontAlgn="base" hangingPunct="0">
              <a:spcBef>
                <a:spcPct val="20000"/>
              </a:spcBef>
              <a:spcAft>
                <a:spcPct val="0"/>
              </a:spcAft>
              <a:buClr>
                <a:srgbClr val="10CF9B"/>
              </a:buClr>
              <a:buSzPct val="65000"/>
              <a:buFont typeface="Wingdings 2" pitchFamily="18" charset="2"/>
              <a:buChar char=""/>
              <a:defRPr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a:lstStyle>
          <a:p>
            <a:pPr algn="ctr">
              <a:defRPr/>
            </a:pPr>
            <a:r>
              <a:rPr lang="en-US" altLang="zh-TW" sz="3200" b="1" dirty="0" smtClean="0">
                <a:solidFill>
                  <a:srgbClr val="660066"/>
                </a:solidFill>
                <a:latin typeface="Times New Roman" pitchFamily="18" charset="0"/>
                <a:cs typeface="Times New Roman" pitchFamily="18" charset="0"/>
              </a:rPr>
              <a:t>102</a:t>
            </a:r>
            <a:r>
              <a:rPr lang="zh-TW" altLang="en-US" sz="3200" b="1" dirty="0" smtClean="0">
                <a:solidFill>
                  <a:srgbClr val="660066"/>
                </a:solidFill>
                <a:latin typeface="Times New Roman" pitchFamily="18" charset="0"/>
                <a:cs typeface="Times New Roman" pitchFamily="18" charset="0"/>
              </a:rPr>
              <a:t>年</a:t>
            </a:r>
            <a:r>
              <a:rPr lang="en-US" altLang="zh-TW" sz="3200" b="1" dirty="0" smtClean="0">
                <a:solidFill>
                  <a:srgbClr val="660066"/>
                </a:solidFill>
                <a:latin typeface="Times New Roman" pitchFamily="18" charset="0"/>
                <a:cs typeface="Times New Roman" pitchFamily="18" charset="0"/>
              </a:rPr>
              <a:t>7</a:t>
            </a:r>
            <a:r>
              <a:rPr lang="zh-TW" altLang="en-US" sz="3200" b="1" dirty="0" smtClean="0">
                <a:solidFill>
                  <a:srgbClr val="660066"/>
                </a:solidFill>
                <a:latin typeface="Times New Roman" pitchFamily="18" charset="0"/>
                <a:cs typeface="Times New Roman" pitchFamily="18" charset="0"/>
              </a:rPr>
              <a:t>月</a:t>
            </a:r>
            <a:r>
              <a:rPr lang="en-US" altLang="zh-TW" sz="3200" b="1" dirty="0" smtClean="0">
                <a:solidFill>
                  <a:srgbClr val="660066"/>
                </a:solidFill>
                <a:latin typeface="Times New Roman" pitchFamily="18" charset="0"/>
                <a:cs typeface="Times New Roman" pitchFamily="18" charset="0"/>
              </a:rPr>
              <a:t>23</a:t>
            </a:r>
            <a:r>
              <a:rPr lang="zh-TW" altLang="en-US" sz="3200" b="1" dirty="0" smtClean="0">
                <a:solidFill>
                  <a:srgbClr val="660066"/>
                </a:solidFill>
                <a:latin typeface="Times New Roman" pitchFamily="18" charset="0"/>
                <a:cs typeface="Times New Roman" pitchFamily="18" charset="0"/>
              </a:rPr>
              <a:t>日成立衛生福利部</a:t>
            </a:r>
            <a:endParaRPr lang="en-US" altLang="zh-TW" sz="3200" b="1" dirty="0" smtClean="0">
              <a:solidFill>
                <a:srgbClr val="660066"/>
              </a:solidFill>
              <a:latin typeface="Times New Roman" pitchFamily="18" charset="0"/>
              <a:cs typeface="Times New Roman" pitchFamily="18" charset="0"/>
            </a:endParaRPr>
          </a:p>
          <a:p>
            <a:pPr algn="ctr">
              <a:defRPr/>
            </a:pPr>
            <a:r>
              <a:rPr lang="zh-TW" altLang="en-US" sz="3200" b="1" dirty="0">
                <a:solidFill>
                  <a:srgbClr val="660066"/>
                </a:solidFill>
                <a:latin typeface="Times New Roman" pitchFamily="18" charset="0"/>
                <a:cs typeface="Times New Roman" pitchFamily="18" charset="0"/>
              </a:rPr>
              <a:t>衛生福利部採購稽核</a:t>
            </a:r>
            <a:r>
              <a:rPr lang="zh-TW" altLang="en-US" sz="3200" b="1" dirty="0" smtClean="0">
                <a:solidFill>
                  <a:srgbClr val="660066"/>
                </a:solidFill>
                <a:latin typeface="Times New Roman" pitchFamily="18" charset="0"/>
                <a:cs typeface="Times New Roman" pitchFamily="18" charset="0"/>
              </a:rPr>
              <a:t>小組</a:t>
            </a:r>
            <a:endParaRPr lang="en-US" altLang="zh-TW" sz="3200" b="1" dirty="0" smtClean="0">
              <a:solidFill>
                <a:srgbClr val="660066"/>
              </a:solidFill>
              <a:latin typeface="Times New Roman" pitchFamily="18" charset="0"/>
              <a:cs typeface="Times New Roman" pitchFamily="18" charset="0"/>
            </a:endParaRPr>
          </a:p>
          <a:p>
            <a:pPr algn="ctr">
              <a:defRPr/>
            </a:pPr>
            <a:r>
              <a:rPr lang="en-US" altLang="zh-TW" sz="3200" b="1" dirty="0" smtClean="0">
                <a:solidFill>
                  <a:srgbClr val="660066"/>
                </a:solidFill>
                <a:latin typeface="Times New Roman" pitchFamily="18" charset="0"/>
                <a:cs typeface="Times New Roman" pitchFamily="18" charset="0"/>
              </a:rPr>
              <a:t>102</a:t>
            </a:r>
            <a:r>
              <a:rPr lang="zh-TW" altLang="en-US" sz="3200" b="1" dirty="0" smtClean="0">
                <a:solidFill>
                  <a:srgbClr val="660066"/>
                </a:solidFill>
                <a:latin typeface="Times New Roman" pitchFamily="18" charset="0"/>
                <a:cs typeface="Times New Roman" pitchFamily="18" charset="0"/>
              </a:rPr>
              <a:t>年</a:t>
            </a:r>
            <a:r>
              <a:rPr lang="en-US" altLang="zh-TW" sz="3200" b="1" dirty="0" smtClean="0">
                <a:solidFill>
                  <a:srgbClr val="660066"/>
                </a:solidFill>
                <a:latin typeface="Times New Roman" pitchFamily="18" charset="0"/>
                <a:cs typeface="Times New Roman" pitchFamily="18" charset="0"/>
              </a:rPr>
              <a:t>8</a:t>
            </a:r>
            <a:r>
              <a:rPr lang="zh-TW" altLang="en-US" sz="3200" b="1" dirty="0" smtClean="0">
                <a:solidFill>
                  <a:srgbClr val="660066"/>
                </a:solidFill>
                <a:latin typeface="Times New Roman" pitchFamily="18" charset="0"/>
                <a:cs typeface="Times New Roman" pitchFamily="18" charset="0"/>
              </a:rPr>
              <a:t>月奉 </a:t>
            </a:r>
            <a:r>
              <a:rPr lang="zh-TW" altLang="en-US" sz="3200" b="1" dirty="0">
                <a:solidFill>
                  <a:srgbClr val="660066"/>
                </a:solidFill>
                <a:latin typeface="Times New Roman" pitchFamily="18" charset="0"/>
                <a:cs typeface="Times New Roman" pitchFamily="18" charset="0"/>
              </a:rPr>
              <a:t>准</a:t>
            </a:r>
            <a:r>
              <a:rPr lang="zh-TW" altLang="en-US" sz="3200" b="1" dirty="0" smtClean="0">
                <a:solidFill>
                  <a:srgbClr val="660066"/>
                </a:solidFill>
                <a:latin typeface="Times New Roman" pitchFamily="18" charset="0"/>
                <a:cs typeface="Times New Roman" pitchFamily="18" charset="0"/>
              </a:rPr>
              <a:t>成立</a:t>
            </a:r>
            <a:endParaRPr lang="en-US" altLang="zh-TW" sz="3200" b="1" dirty="0" smtClean="0">
              <a:solidFill>
                <a:srgbClr val="660066"/>
              </a:solidFill>
              <a:latin typeface="Times New Roman" pitchFamily="18" charset="0"/>
              <a:cs typeface="Times New Roman" pitchFamily="18" charset="0"/>
            </a:endParaRPr>
          </a:p>
          <a:p>
            <a:pPr algn="ctr">
              <a:defRPr/>
            </a:pPr>
            <a:endParaRPr lang="en-US" altLang="zh-TW" sz="3200" b="1" dirty="0" smtClean="0">
              <a:solidFill>
                <a:srgbClr val="660066"/>
              </a:solidFill>
              <a:latin typeface="Times New Roman" pitchFamily="18" charset="0"/>
              <a:cs typeface="Times New Roman" pitchFamily="18" charset="0"/>
            </a:endParaRPr>
          </a:p>
          <a:p>
            <a:pPr algn="ctr">
              <a:defRPr/>
            </a:pPr>
            <a:endParaRPr lang="en-US" altLang="zh-TW" sz="3200" b="1" dirty="0">
              <a:solidFill>
                <a:srgbClr val="660066"/>
              </a:solidFill>
              <a:latin typeface="Times New Roman" pitchFamily="18" charset="0"/>
              <a:cs typeface="Times New Roman" pitchFamily="18" charset="0"/>
            </a:endParaRPr>
          </a:p>
          <a:p>
            <a:pPr algn="ctr">
              <a:defRPr/>
            </a:pPr>
            <a:endParaRPr lang="en-US" altLang="zh-TW" sz="3200" b="1" dirty="0" smtClean="0">
              <a:solidFill>
                <a:srgbClr val="660066"/>
              </a:solidFill>
              <a:latin typeface="Times New Roman" pitchFamily="18" charset="0"/>
              <a:cs typeface="Times New Roman" pitchFamily="18" charset="0"/>
            </a:endParaRPr>
          </a:p>
        </p:txBody>
      </p:sp>
      <p:sp>
        <p:nvSpPr>
          <p:cNvPr id="2" name="向下箭號 1"/>
          <p:cNvSpPr/>
          <p:nvPr/>
        </p:nvSpPr>
        <p:spPr>
          <a:xfrm>
            <a:off x="4067175" y="3284538"/>
            <a:ext cx="1368425" cy="720725"/>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zh-TW" altLang="en-US"/>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Rectangle 4"/>
          <p:cNvSpPr>
            <a:spLocks noGrp="1" noChangeArrowheads="1"/>
          </p:cNvSpPr>
          <p:nvPr>
            <p:ph idx="1"/>
          </p:nvPr>
        </p:nvSpPr>
        <p:spPr>
          <a:xfrm>
            <a:off x="2051050" y="1773238"/>
            <a:ext cx="6481763" cy="1584325"/>
          </a:xfrm>
        </p:spPr>
        <p:txBody>
          <a:bodyPr/>
          <a:lstStyle/>
          <a:p>
            <a:pPr marL="0" indent="0" eaLnBrk="1" hangingPunct="1">
              <a:lnSpc>
                <a:spcPct val="85000"/>
              </a:lnSpc>
              <a:buFontTx/>
              <a:buNone/>
            </a:pPr>
            <a:r>
              <a:rPr lang="en-US" altLang="zh-TW" b="1" smtClean="0"/>
              <a:t> </a:t>
            </a:r>
            <a:endParaRPr lang="en-US" altLang="zh-TW" sz="2800" smtClean="0"/>
          </a:p>
        </p:txBody>
      </p:sp>
      <p:sp>
        <p:nvSpPr>
          <p:cNvPr id="12" name="投影片編號版面配置區 5"/>
          <p:cNvSpPr>
            <a:spLocks noGrp="1"/>
          </p:cNvSpPr>
          <p:nvPr>
            <p:ph type="sldNum" sz="quarter" idx="12"/>
          </p:nvPr>
        </p:nvSpPr>
        <p:spPr/>
        <p:txBody>
          <a:bodyPr/>
          <a:lstStyle/>
          <a:p>
            <a:pPr>
              <a:defRPr/>
            </a:pPr>
            <a:fld id="{9C9DA265-0DD6-423B-A6D0-2DF9FEFF8113}" type="slidenum">
              <a:rPr lang="en-US" altLang="zh-TW"/>
              <a:pPr>
                <a:defRPr/>
              </a:pPr>
              <a:t>5</a:t>
            </a:fld>
            <a:endParaRPr lang="en-US" altLang="zh-TW"/>
          </a:p>
        </p:txBody>
      </p:sp>
      <p:sp>
        <p:nvSpPr>
          <p:cNvPr id="20483" name="Text Box 6"/>
          <p:cNvSpPr txBox="1">
            <a:spLocks noChangeArrowheads="1"/>
          </p:cNvSpPr>
          <p:nvPr/>
        </p:nvSpPr>
        <p:spPr bwMode="auto">
          <a:xfrm>
            <a:off x="657077" y="3740943"/>
            <a:ext cx="1223962" cy="461963"/>
          </a:xfrm>
          <a:prstGeom prst="rect">
            <a:avLst/>
          </a:prstGeom>
          <a:gradFill rotWithShape="1">
            <a:gsLst>
              <a:gs pos="0">
                <a:srgbClr val="00CC66"/>
              </a:gs>
              <a:gs pos="100000">
                <a:schemeClr val="bg1"/>
              </a:gs>
            </a:gsLst>
            <a:lin ang="5400000" scaled="1"/>
          </a:gradFill>
          <a:ln w="19050">
            <a:solidFill>
              <a:srgbClr val="006600"/>
            </a:solidFill>
            <a:miter lim="800000"/>
            <a:headEnd/>
            <a:tailEnd/>
          </a:ln>
        </p:spPr>
        <p:txBody>
          <a:bodyPr>
            <a:spAutoFit/>
          </a:bodyPr>
          <a:lstStyle/>
          <a:p>
            <a:pPr algn="ctr">
              <a:spcBef>
                <a:spcPct val="50000"/>
              </a:spcBef>
            </a:pPr>
            <a:r>
              <a:rPr lang="zh-TW" altLang="en-US" sz="2400" b="1" dirty="0">
                <a:ea typeface="華康新特明體"/>
                <a:cs typeface="華康新特明體"/>
              </a:rPr>
              <a:t>任   務</a:t>
            </a:r>
          </a:p>
        </p:txBody>
      </p:sp>
      <p:sp>
        <p:nvSpPr>
          <p:cNvPr id="20484" name="Rectangle 7"/>
          <p:cNvSpPr>
            <a:spLocks noChangeArrowheads="1"/>
          </p:cNvSpPr>
          <p:nvPr/>
        </p:nvSpPr>
        <p:spPr bwMode="auto">
          <a:xfrm>
            <a:off x="2017291" y="3734593"/>
            <a:ext cx="5527675" cy="936625"/>
          </a:xfrm>
          <a:prstGeom prst="rect">
            <a:avLst/>
          </a:prstGeom>
          <a:gradFill rotWithShape="1">
            <a:gsLst>
              <a:gs pos="0">
                <a:srgbClr val="BEF397"/>
              </a:gs>
              <a:gs pos="50000">
                <a:srgbClr val="D5F6C0"/>
              </a:gs>
              <a:gs pos="100000">
                <a:srgbClr val="EAFAE0"/>
              </a:gs>
            </a:gsLst>
            <a:lin ang="13500000" scaled="1"/>
          </a:gradFill>
          <a:ln w="9525">
            <a:noFill/>
            <a:miter lim="800000"/>
            <a:headEnd/>
            <a:tailEnd/>
          </a:ln>
        </p:spPr>
        <p:txBody>
          <a:bodyPr/>
          <a:lstStyle/>
          <a:p>
            <a:pPr>
              <a:lnSpc>
                <a:spcPct val="90000"/>
              </a:lnSpc>
              <a:spcBef>
                <a:spcPct val="20000"/>
              </a:spcBef>
            </a:pPr>
            <a:r>
              <a:rPr lang="zh-TW" altLang="en-US" sz="2000" b="1" dirty="0"/>
              <a:t>「採購稽核小組組織準則」第</a:t>
            </a:r>
            <a:r>
              <a:rPr lang="en-US" altLang="zh-TW" sz="2000" b="1" dirty="0"/>
              <a:t>4</a:t>
            </a:r>
            <a:r>
              <a:rPr lang="zh-TW" altLang="en-US" sz="2000" b="1" dirty="0"/>
              <a:t>條  </a:t>
            </a:r>
          </a:p>
          <a:p>
            <a:pPr>
              <a:lnSpc>
                <a:spcPct val="90000"/>
              </a:lnSpc>
              <a:spcBef>
                <a:spcPct val="20000"/>
              </a:spcBef>
            </a:pPr>
            <a:r>
              <a:rPr lang="zh-TW" altLang="en-US" sz="2000" b="1" dirty="0"/>
              <a:t>稽核監督機關辦理採購有無違反政府採購法令。</a:t>
            </a:r>
            <a:r>
              <a:rPr lang="zh-TW" altLang="en-US" sz="2400" dirty="0"/>
              <a:t> </a:t>
            </a:r>
          </a:p>
        </p:txBody>
      </p:sp>
      <p:sp>
        <p:nvSpPr>
          <p:cNvPr id="20485" name="Text Box 8"/>
          <p:cNvSpPr txBox="1">
            <a:spLocks noChangeArrowheads="1"/>
          </p:cNvSpPr>
          <p:nvPr/>
        </p:nvSpPr>
        <p:spPr bwMode="auto">
          <a:xfrm>
            <a:off x="614363" y="1412875"/>
            <a:ext cx="1223962" cy="461963"/>
          </a:xfrm>
          <a:prstGeom prst="rect">
            <a:avLst/>
          </a:prstGeom>
          <a:gradFill rotWithShape="1">
            <a:gsLst>
              <a:gs pos="0">
                <a:schemeClr val="accent1"/>
              </a:gs>
              <a:gs pos="100000">
                <a:schemeClr val="bg1"/>
              </a:gs>
            </a:gsLst>
            <a:lin ang="5400000" scaled="1"/>
          </a:gradFill>
          <a:ln w="19050">
            <a:solidFill>
              <a:srgbClr val="006600"/>
            </a:solidFill>
            <a:miter lim="800000"/>
            <a:headEnd/>
            <a:tailEnd/>
          </a:ln>
        </p:spPr>
        <p:txBody>
          <a:bodyPr>
            <a:spAutoFit/>
          </a:bodyPr>
          <a:lstStyle/>
          <a:p>
            <a:pPr algn="ctr">
              <a:spcBef>
                <a:spcPct val="50000"/>
              </a:spcBef>
            </a:pPr>
            <a:r>
              <a:rPr lang="en-US" altLang="zh-TW" sz="1800" b="1" dirty="0">
                <a:ea typeface="華康新特明體"/>
                <a:cs typeface="華康新特明體"/>
              </a:rPr>
              <a:t> </a:t>
            </a:r>
            <a:r>
              <a:rPr lang="zh-TW" altLang="en-US" sz="2400" b="1" dirty="0">
                <a:ea typeface="華康新特明體"/>
                <a:cs typeface="華康新特明體"/>
              </a:rPr>
              <a:t>目    的</a:t>
            </a:r>
          </a:p>
        </p:txBody>
      </p:sp>
      <p:sp>
        <p:nvSpPr>
          <p:cNvPr id="10247" name="Rectangle 9"/>
          <p:cNvSpPr>
            <a:spLocks noChangeArrowheads="1"/>
          </p:cNvSpPr>
          <p:nvPr/>
        </p:nvSpPr>
        <p:spPr bwMode="auto">
          <a:xfrm>
            <a:off x="1984375" y="1412875"/>
            <a:ext cx="5540375" cy="2088133"/>
          </a:xfrm>
          <a:prstGeom prst="rect">
            <a:avLst/>
          </a:prstGeom>
          <a:gradFill flip="none" rotWithShape="1">
            <a:gsLst>
              <a:gs pos="0">
                <a:schemeClr val="accent1">
                  <a:lumMod val="40000"/>
                  <a:lumOff val="60000"/>
                  <a:tint val="66000"/>
                  <a:satMod val="160000"/>
                </a:schemeClr>
              </a:gs>
              <a:gs pos="50000">
                <a:schemeClr val="accent1">
                  <a:lumMod val="40000"/>
                  <a:lumOff val="60000"/>
                  <a:tint val="44500"/>
                  <a:satMod val="160000"/>
                </a:schemeClr>
              </a:gs>
              <a:gs pos="100000">
                <a:schemeClr val="accent1">
                  <a:lumMod val="40000"/>
                  <a:lumOff val="60000"/>
                  <a:tint val="23500"/>
                  <a:satMod val="160000"/>
                </a:schemeClr>
              </a:gs>
            </a:gsLst>
            <a:lin ang="13500000" scaled="1"/>
            <a:tileRect/>
          </a:gradFill>
          <a:ln>
            <a:noFill/>
          </a:ln>
          <a:effectLst/>
          <a:extLst/>
        </p:spPr>
        <p:txBody>
          <a:bodyPr/>
          <a:lstStyle/>
          <a:p>
            <a:pPr>
              <a:spcBef>
                <a:spcPct val="20000"/>
              </a:spcBef>
              <a:buFontTx/>
              <a:buChar char="•"/>
              <a:defRPr/>
            </a:pPr>
            <a:r>
              <a:rPr lang="zh-TW" altLang="en-US" sz="2000" b="1" dirty="0"/>
              <a:t>    藉由稽核</a:t>
            </a:r>
            <a:r>
              <a:rPr lang="zh-TW" altLang="en-US" sz="2000" b="1" dirty="0" smtClean="0"/>
              <a:t>監督手段</a:t>
            </a:r>
            <a:r>
              <a:rPr lang="zh-TW" altLang="en-US" sz="2000" b="1" dirty="0"/>
              <a:t>，使採購程序合法妥適</a:t>
            </a:r>
          </a:p>
          <a:p>
            <a:pPr>
              <a:spcBef>
                <a:spcPct val="20000"/>
              </a:spcBef>
              <a:buFontTx/>
              <a:buChar char="•"/>
              <a:defRPr/>
            </a:pPr>
            <a:r>
              <a:rPr lang="zh-TW" altLang="en-US" sz="2000" b="1" dirty="0"/>
              <a:t>    導正不當採購缺失</a:t>
            </a:r>
          </a:p>
          <a:p>
            <a:pPr>
              <a:spcBef>
                <a:spcPct val="20000"/>
              </a:spcBef>
              <a:buFontTx/>
              <a:buChar char="•"/>
              <a:defRPr/>
            </a:pPr>
            <a:r>
              <a:rPr lang="zh-TW" altLang="en-US" sz="2000" b="1" dirty="0"/>
              <a:t>    提升採購效率 </a:t>
            </a:r>
            <a:r>
              <a:rPr lang="zh-TW" altLang="en-US" sz="2000" b="1" dirty="0" smtClean="0"/>
              <a:t>、 </a:t>
            </a:r>
            <a:r>
              <a:rPr lang="zh-TW" altLang="en-US" sz="2000" b="1" dirty="0"/>
              <a:t>確保採購品質</a:t>
            </a:r>
          </a:p>
          <a:p>
            <a:pPr>
              <a:spcBef>
                <a:spcPct val="20000"/>
              </a:spcBef>
              <a:buFontTx/>
              <a:buChar char="•"/>
              <a:defRPr/>
            </a:pPr>
            <a:r>
              <a:rPr lang="zh-TW" altLang="en-US" sz="2000" b="1" dirty="0"/>
              <a:t>    營造公開、公平優質採購作業環境</a:t>
            </a:r>
          </a:p>
          <a:p>
            <a:pPr>
              <a:spcBef>
                <a:spcPct val="20000"/>
              </a:spcBef>
              <a:buFontTx/>
              <a:buChar char="•"/>
              <a:defRPr/>
            </a:pPr>
            <a:r>
              <a:rPr lang="zh-TW" altLang="en-US" sz="2000" b="1" dirty="0"/>
              <a:t>    節省國家公帑</a:t>
            </a:r>
          </a:p>
        </p:txBody>
      </p:sp>
      <p:sp>
        <p:nvSpPr>
          <p:cNvPr id="20487" name="Text Box 68"/>
          <p:cNvSpPr txBox="1">
            <a:spLocks noChangeArrowheads="1"/>
          </p:cNvSpPr>
          <p:nvPr/>
        </p:nvSpPr>
        <p:spPr bwMode="auto">
          <a:xfrm>
            <a:off x="8532440" y="500063"/>
            <a:ext cx="481222" cy="338554"/>
          </a:xfrm>
          <a:prstGeom prst="rect">
            <a:avLst/>
          </a:prstGeom>
          <a:noFill/>
          <a:ln w="9525">
            <a:noFill/>
            <a:miter lim="800000"/>
            <a:headEnd/>
            <a:tailEnd/>
          </a:ln>
        </p:spPr>
        <p:txBody>
          <a:bodyPr wrap="none">
            <a:spAutoFit/>
          </a:bodyPr>
          <a:lstStyle/>
          <a:p>
            <a:r>
              <a:rPr lang="en-US" altLang="zh-TW" sz="1600" dirty="0">
                <a:latin typeface="Arial" charset="0"/>
              </a:rPr>
              <a:t>4</a:t>
            </a:r>
            <a:r>
              <a:rPr lang="en-US" altLang="zh-TW" sz="1600" dirty="0" smtClean="0">
                <a:latin typeface="Arial" charset="0"/>
              </a:rPr>
              <a:t>-3</a:t>
            </a:r>
            <a:endParaRPr lang="en-US" altLang="zh-TW" sz="1600" dirty="0">
              <a:latin typeface="Arial" charset="0"/>
            </a:endParaRPr>
          </a:p>
        </p:txBody>
      </p:sp>
      <p:sp>
        <p:nvSpPr>
          <p:cNvPr id="20488" name="Text Box 4"/>
          <p:cNvSpPr txBox="1">
            <a:spLocks noChangeArrowheads="1"/>
          </p:cNvSpPr>
          <p:nvPr/>
        </p:nvSpPr>
        <p:spPr bwMode="auto">
          <a:xfrm>
            <a:off x="1997075" y="5018089"/>
            <a:ext cx="5527675" cy="1147216"/>
          </a:xfrm>
          <a:prstGeom prst="rect">
            <a:avLst/>
          </a:prstGeom>
          <a:gradFill rotWithShape="1">
            <a:gsLst>
              <a:gs pos="0">
                <a:schemeClr val="accent1"/>
              </a:gs>
              <a:gs pos="100000">
                <a:schemeClr val="bg1"/>
              </a:gs>
            </a:gsLst>
            <a:lin ang="13500000" scaled="1"/>
          </a:gradFill>
          <a:ln w="19050">
            <a:noFill/>
            <a:miter lim="800000"/>
            <a:headEnd/>
            <a:tailEnd/>
          </a:ln>
        </p:spPr>
        <p:txBody>
          <a:bodyPr/>
          <a:lstStyle/>
          <a:p>
            <a:pPr marL="273050" indent="-273050" eaLnBrk="0" hangingPunct="0">
              <a:lnSpc>
                <a:spcPct val="90000"/>
              </a:lnSpc>
              <a:spcBef>
                <a:spcPct val="20000"/>
              </a:spcBef>
              <a:buClr>
                <a:srgbClr val="0BD0D9"/>
              </a:buClr>
              <a:buSzPct val="95000"/>
              <a:buFont typeface="Wingdings 2" pitchFamily="18" charset="2"/>
              <a:buChar char=""/>
            </a:pPr>
            <a:r>
              <a:rPr kumimoji="0" lang="zh-TW" altLang="en-US" sz="2000" b="1" dirty="0">
                <a:latin typeface="Constantia" pitchFamily="18" charset="0"/>
              </a:rPr>
              <a:t>導</a:t>
            </a:r>
            <a:r>
              <a:rPr kumimoji="0" lang="zh-TW" altLang="en-US" sz="2000" b="1" dirty="0" smtClean="0">
                <a:latin typeface="Constantia" pitchFamily="18" charset="0"/>
              </a:rPr>
              <a:t>正採購缺失、使採購</a:t>
            </a:r>
            <a:r>
              <a:rPr kumimoji="0" lang="zh-TW" altLang="en-US" sz="2000" b="1" dirty="0">
                <a:latin typeface="Constantia" pitchFamily="18" charset="0"/>
              </a:rPr>
              <a:t>程序</a:t>
            </a:r>
            <a:r>
              <a:rPr kumimoji="0" lang="zh-TW" altLang="en-US" sz="2000" b="1" dirty="0" smtClean="0">
                <a:latin typeface="Constantia" pitchFamily="18" charset="0"/>
              </a:rPr>
              <a:t>合法</a:t>
            </a:r>
            <a:endParaRPr kumimoji="0" lang="zh-TW" altLang="en-US" sz="2000" b="1" dirty="0">
              <a:latin typeface="Constantia" pitchFamily="18" charset="0"/>
            </a:endParaRPr>
          </a:p>
          <a:p>
            <a:pPr marL="273050" indent="-273050" eaLnBrk="0" hangingPunct="0">
              <a:lnSpc>
                <a:spcPct val="90000"/>
              </a:lnSpc>
              <a:spcBef>
                <a:spcPct val="20000"/>
              </a:spcBef>
              <a:buClr>
                <a:srgbClr val="0BD0D9"/>
              </a:buClr>
              <a:buSzPct val="95000"/>
              <a:buFont typeface="Wingdings 2" pitchFamily="18" charset="2"/>
              <a:buChar char=""/>
            </a:pPr>
            <a:r>
              <a:rPr kumimoji="0" lang="zh-TW" altLang="en-US" sz="2000" b="1" dirty="0" smtClean="0">
                <a:latin typeface="Constantia" pitchFamily="18" charset="0"/>
              </a:rPr>
              <a:t>提升</a:t>
            </a:r>
            <a:r>
              <a:rPr kumimoji="0" lang="zh-TW" altLang="en-US" sz="2000" b="1" dirty="0">
                <a:latin typeface="Constantia" pitchFamily="18" charset="0"/>
              </a:rPr>
              <a:t>採購效率、品質</a:t>
            </a:r>
          </a:p>
          <a:p>
            <a:pPr marL="273050" indent="-273050" eaLnBrk="0" hangingPunct="0">
              <a:lnSpc>
                <a:spcPct val="90000"/>
              </a:lnSpc>
              <a:spcBef>
                <a:spcPct val="20000"/>
              </a:spcBef>
              <a:buClr>
                <a:srgbClr val="0BD0D9"/>
              </a:buClr>
              <a:buSzPct val="95000"/>
              <a:buFont typeface="Wingdings 2" pitchFamily="18" charset="2"/>
              <a:buChar char=""/>
            </a:pPr>
            <a:r>
              <a:rPr kumimoji="0" lang="zh-TW" altLang="en-US" sz="2000" b="1" dirty="0">
                <a:latin typeface="Constantia" pitchFamily="18" charset="0"/>
              </a:rPr>
              <a:t>提供</a:t>
            </a:r>
            <a:r>
              <a:rPr kumimoji="0" lang="zh-TW" altLang="en-US" sz="2000" b="1" u="sng" dirty="0" smtClean="0">
                <a:solidFill>
                  <a:srgbClr val="9900FF"/>
                </a:solidFill>
                <a:latin typeface="Constantia" pitchFamily="18" charset="0"/>
              </a:rPr>
              <a:t>採購法疑義諮詢</a:t>
            </a:r>
            <a:r>
              <a:rPr kumimoji="0" lang="zh-TW" altLang="en-US" sz="2000" b="1" u="sng" dirty="0">
                <a:solidFill>
                  <a:srgbClr val="9900FF"/>
                </a:solidFill>
                <a:latin typeface="Constantia" pitchFamily="18" charset="0"/>
              </a:rPr>
              <a:t>服務</a:t>
            </a:r>
          </a:p>
        </p:txBody>
      </p:sp>
      <p:sp>
        <p:nvSpPr>
          <p:cNvPr id="20489" name="Text Box 5"/>
          <p:cNvSpPr txBox="1">
            <a:spLocks noChangeArrowheads="1"/>
          </p:cNvSpPr>
          <p:nvPr/>
        </p:nvSpPr>
        <p:spPr bwMode="auto">
          <a:xfrm>
            <a:off x="633413" y="5018088"/>
            <a:ext cx="1222375" cy="461962"/>
          </a:xfrm>
          <a:prstGeom prst="rect">
            <a:avLst/>
          </a:prstGeom>
          <a:gradFill rotWithShape="1">
            <a:gsLst>
              <a:gs pos="0">
                <a:schemeClr val="accent1"/>
              </a:gs>
              <a:gs pos="100000">
                <a:schemeClr val="bg1"/>
              </a:gs>
            </a:gsLst>
            <a:lin ang="5400000" scaled="1"/>
          </a:gradFill>
          <a:ln w="19050">
            <a:solidFill>
              <a:srgbClr val="006600"/>
            </a:solidFill>
            <a:miter lim="800000"/>
            <a:headEnd/>
            <a:tailEnd/>
          </a:ln>
        </p:spPr>
        <p:txBody>
          <a:bodyPr>
            <a:spAutoFit/>
          </a:bodyPr>
          <a:lstStyle/>
          <a:p>
            <a:pPr algn="ctr">
              <a:spcBef>
                <a:spcPct val="50000"/>
              </a:spcBef>
            </a:pPr>
            <a:r>
              <a:rPr lang="zh-TW" altLang="en-US" sz="2400" b="1">
                <a:ea typeface="華康新特明體"/>
                <a:cs typeface="華康新特明體"/>
              </a:rPr>
              <a:t>功   能</a:t>
            </a:r>
          </a:p>
        </p:txBody>
      </p:sp>
      <p:sp>
        <p:nvSpPr>
          <p:cNvPr id="13" name="Rectangle 3"/>
          <p:cNvSpPr>
            <a:spLocks noGrp="1" noChangeArrowheads="1"/>
          </p:cNvSpPr>
          <p:nvPr>
            <p:ph type="title"/>
          </p:nvPr>
        </p:nvSpPr>
        <p:spPr>
          <a:xfrm>
            <a:off x="755650" y="668338"/>
            <a:ext cx="2663825" cy="336550"/>
          </a:xfrm>
        </p:spPr>
        <p:txBody>
          <a:bodyPr/>
          <a:lstStyle/>
          <a:p>
            <a:pPr eaLnBrk="1" hangingPunct="1">
              <a:defRPr/>
            </a:pPr>
            <a:r>
              <a:rPr lang="zh-TW" altLang="en-US" sz="1800" b="1" dirty="0">
                <a:solidFill>
                  <a:srgbClr val="0070C0"/>
                </a:solidFill>
                <a:latin typeface="標楷體" pitchFamily="65" charset="-120"/>
                <a:ea typeface="標楷體" pitchFamily="65" charset="-120"/>
                <a:cs typeface="+mn-cs"/>
              </a:rPr>
              <a:t>一、採購稽核小組組織</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編號版面配置區 1"/>
          <p:cNvSpPr>
            <a:spLocks noGrp="1"/>
          </p:cNvSpPr>
          <p:nvPr>
            <p:ph type="sldNum" sz="quarter" idx="12"/>
          </p:nvPr>
        </p:nvSpPr>
        <p:spPr/>
        <p:txBody>
          <a:bodyPr/>
          <a:lstStyle/>
          <a:p>
            <a:pPr>
              <a:defRPr/>
            </a:pPr>
            <a:fld id="{1F4A6655-2B61-4A6A-B11C-092804058D1F}" type="slidenum">
              <a:rPr lang="en-US" altLang="zh-TW" smtClean="0"/>
              <a:pPr>
                <a:defRPr/>
              </a:pPr>
              <a:t>6</a:t>
            </a:fld>
            <a:endParaRPr lang="en-US" altLang="zh-TW"/>
          </a:p>
        </p:txBody>
      </p:sp>
      <p:sp>
        <p:nvSpPr>
          <p:cNvPr id="11267" name="Text Box 75"/>
          <p:cNvSpPr txBox="1">
            <a:spLocks noChangeArrowheads="1"/>
          </p:cNvSpPr>
          <p:nvPr/>
        </p:nvSpPr>
        <p:spPr bwMode="auto">
          <a:xfrm>
            <a:off x="2178050" y="333375"/>
            <a:ext cx="4176713" cy="523220"/>
          </a:xfrm>
          <a:prstGeom prst="rect">
            <a:avLst/>
          </a:prstGeom>
          <a:solidFill>
            <a:srgbClr val="3333CC"/>
          </a:solidFill>
          <a:ln w="19050">
            <a:solidFill>
              <a:srgbClr val="006600"/>
            </a:solidFill>
            <a:miter lim="800000"/>
            <a:headEnd/>
            <a:tailEnd/>
          </a:ln>
          <a:effectLst/>
          <a:scene3d>
            <a:camera prst="orthographicFront"/>
            <a:lightRig rig="threePt" dir="t"/>
          </a:scene3d>
          <a:sp3d>
            <a:bevelT/>
          </a:sp3d>
          <a:extLst/>
        </p:spPr>
        <p:txBody>
          <a:bodyPr>
            <a:spAutoFit/>
          </a:bodyPr>
          <a:lstStyle>
            <a:lvl1pPr eaLnBrk="0" hangingPunct="0">
              <a:defRPr kumimoji="1" sz="3200">
                <a:solidFill>
                  <a:schemeClr val="tx1"/>
                </a:solidFill>
                <a:latin typeface="Times New Roman" pitchFamily="18" charset="0"/>
                <a:ea typeface="新細明體" charset="-120"/>
              </a:defRPr>
            </a:lvl1pPr>
            <a:lvl2pPr marL="742950" indent="-285750" eaLnBrk="0" hangingPunct="0">
              <a:defRPr kumimoji="1" sz="3200">
                <a:solidFill>
                  <a:schemeClr val="tx1"/>
                </a:solidFill>
                <a:latin typeface="Times New Roman" pitchFamily="18" charset="0"/>
                <a:ea typeface="新細明體" charset="-120"/>
              </a:defRPr>
            </a:lvl2pPr>
            <a:lvl3pPr marL="1143000" indent="-228600" eaLnBrk="0" hangingPunct="0">
              <a:defRPr kumimoji="1" sz="3200">
                <a:solidFill>
                  <a:schemeClr val="tx1"/>
                </a:solidFill>
                <a:latin typeface="Times New Roman" pitchFamily="18" charset="0"/>
                <a:ea typeface="新細明體" charset="-120"/>
              </a:defRPr>
            </a:lvl3pPr>
            <a:lvl4pPr marL="1600200" indent="-228600" eaLnBrk="0" hangingPunct="0">
              <a:defRPr kumimoji="1" sz="3200">
                <a:solidFill>
                  <a:schemeClr val="tx1"/>
                </a:solidFill>
                <a:latin typeface="Times New Roman" pitchFamily="18" charset="0"/>
                <a:ea typeface="新細明體" charset="-120"/>
              </a:defRPr>
            </a:lvl4pPr>
            <a:lvl5pPr marL="2057400" indent="-228600" eaLnBrk="0" hangingPunct="0">
              <a:defRPr kumimoji="1" sz="3200">
                <a:solidFill>
                  <a:schemeClr val="tx1"/>
                </a:solidFill>
                <a:latin typeface="Times New Roman" pitchFamily="18" charset="0"/>
                <a:ea typeface="新細明體" charset="-120"/>
              </a:defRPr>
            </a:lvl5pPr>
            <a:lvl6pPr marL="2514600" indent="-228600" eaLnBrk="0" fontAlgn="base" hangingPunct="0">
              <a:spcBef>
                <a:spcPct val="0"/>
              </a:spcBef>
              <a:spcAft>
                <a:spcPct val="0"/>
              </a:spcAft>
              <a:defRPr kumimoji="1" sz="3200">
                <a:solidFill>
                  <a:schemeClr val="tx1"/>
                </a:solidFill>
                <a:latin typeface="Times New Roman" pitchFamily="18" charset="0"/>
                <a:ea typeface="新細明體" charset="-120"/>
              </a:defRPr>
            </a:lvl6pPr>
            <a:lvl7pPr marL="2971800" indent="-228600" eaLnBrk="0" fontAlgn="base" hangingPunct="0">
              <a:spcBef>
                <a:spcPct val="0"/>
              </a:spcBef>
              <a:spcAft>
                <a:spcPct val="0"/>
              </a:spcAft>
              <a:defRPr kumimoji="1" sz="3200">
                <a:solidFill>
                  <a:schemeClr val="tx1"/>
                </a:solidFill>
                <a:latin typeface="Times New Roman" pitchFamily="18" charset="0"/>
                <a:ea typeface="新細明體" charset="-120"/>
              </a:defRPr>
            </a:lvl7pPr>
            <a:lvl8pPr marL="3429000" indent="-228600" eaLnBrk="0" fontAlgn="base" hangingPunct="0">
              <a:spcBef>
                <a:spcPct val="0"/>
              </a:spcBef>
              <a:spcAft>
                <a:spcPct val="0"/>
              </a:spcAft>
              <a:defRPr kumimoji="1" sz="3200">
                <a:solidFill>
                  <a:schemeClr val="tx1"/>
                </a:solidFill>
                <a:latin typeface="Times New Roman" pitchFamily="18" charset="0"/>
                <a:ea typeface="新細明體" charset="-120"/>
              </a:defRPr>
            </a:lvl8pPr>
            <a:lvl9pPr marL="3886200" indent="-228600" eaLnBrk="0" fontAlgn="base" hangingPunct="0">
              <a:spcBef>
                <a:spcPct val="0"/>
              </a:spcBef>
              <a:spcAft>
                <a:spcPct val="0"/>
              </a:spcAft>
              <a:defRPr kumimoji="1" sz="3200">
                <a:solidFill>
                  <a:schemeClr val="tx1"/>
                </a:solidFill>
                <a:latin typeface="Times New Roman" pitchFamily="18" charset="0"/>
                <a:ea typeface="新細明體" charset="-120"/>
              </a:defRPr>
            </a:lvl9pPr>
          </a:lstStyle>
          <a:p>
            <a:pPr algn="ctr" eaLnBrk="1" hangingPunct="1">
              <a:spcBef>
                <a:spcPct val="50000"/>
              </a:spcBef>
              <a:defRPr/>
            </a:pPr>
            <a:r>
              <a:rPr lang="zh-TW" altLang="en-US" sz="2400" b="1" dirty="0" smtClean="0">
                <a:solidFill>
                  <a:srgbClr val="FFFF00"/>
                </a:solidFill>
                <a:ea typeface="華康新特明體" pitchFamily="49" charset="-120"/>
              </a:rPr>
              <a:t> </a:t>
            </a:r>
            <a:r>
              <a:rPr lang="zh-TW" altLang="en-US" sz="2800" b="1" dirty="0">
                <a:solidFill>
                  <a:srgbClr val="FFFF00"/>
                </a:solidFill>
                <a:ea typeface="華康新特明體" pitchFamily="49" charset="-120"/>
              </a:rPr>
              <a:t>稽核小組 組織編制</a:t>
            </a:r>
          </a:p>
        </p:txBody>
      </p:sp>
      <p:grpSp>
        <p:nvGrpSpPr>
          <p:cNvPr id="21509" name="Group 61"/>
          <p:cNvGrpSpPr>
            <a:grpSpLocks noChangeAspect="1"/>
          </p:cNvGrpSpPr>
          <p:nvPr/>
        </p:nvGrpSpPr>
        <p:grpSpPr bwMode="auto">
          <a:xfrm>
            <a:off x="287338" y="1027113"/>
            <a:ext cx="8134350" cy="5141912"/>
            <a:chOff x="2361" y="595"/>
            <a:chExt cx="7200" cy="4405"/>
          </a:xfrm>
        </p:grpSpPr>
        <p:sp>
          <p:nvSpPr>
            <p:cNvPr id="21514" name="AutoShape 62"/>
            <p:cNvSpPr>
              <a:spLocks noChangeAspect="1" noChangeArrowheads="1"/>
            </p:cNvSpPr>
            <p:nvPr/>
          </p:nvSpPr>
          <p:spPr bwMode="auto">
            <a:xfrm>
              <a:off x="2361" y="611"/>
              <a:ext cx="7200" cy="4389"/>
            </a:xfrm>
            <a:prstGeom prst="rect">
              <a:avLst/>
            </a:prstGeom>
            <a:noFill/>
            <a:ln w="9525">
              <a:noFill/>
              <a:miter lim="800000"/>
              <a:headEnd/>
              <a:tailEnd/>
            </a:ln>
          </p:spPr>
          <p:txBody>
            <a:bodyPr/>
            <a:lstStyle/>
            <a:p>
              <a:endParaRPr lang="zh-TW" altLang="en-US"/>
            </a:p>
          </p:txBody>
        </p:sp>
        <p:sp>
          <p:nvSpPr>
            <p:cNvPr id="21515" name="Line 63"/>
            <p:cNvSpPr>
              <a:spLocks noChangeShapeType="1"/>
            </p:cNvSpPr>
            <p:nvPr/>
          </p:nvSpPr>
          <p:spPr bwMode="auto">
            <a:xfrm>
              <a:off x="5941" y="1475"/>
              <a:ext cx="1" cy="320"/>
            </a:xfrm>
            <a:prstGeom prst="line">
              <a:avLst/>
            </a:prstGeom>
            <a:noFill/>
            <a:ln w="28575">
              <a:solidFill>
                <a:srgbClr val="000000"/>
              </a:solidFill>
              <a:round/>
              <a:headEnd/>
              <a:tailEnd/>
            </a:ln>
          </p:spPr>
          <p:txBody>
            <a:bodyPr/>
            <a:lstStyle/>
            <a:p>
              <a:endParaRPr lang="zh-TW" altLang="en-US"/>
            </a:p>
          </p:txBody>
        </p:sp>
        <p:sp>
          <p:nvSpPr>
            <p:cNvPr id="11272" name="AutoShape 64"/>
            <p:cNvSpPr>
              <a:spLocks noChangeArrowheads="1"/>
            </p:cNvSpPr>
            <p:nvPr/>
          </p:nvSpPr>
          <p:spPr bwMode="auto">
            <a:xfrm>
              <a:off x="4893" y="1795"/>
              <a:ext cx="2040" cy="800"/>
            </a:xfrm>
            <a:prstGeom prst="roundRect">
              <a:avLst>
                <a:gd name="adj" fmla="val 16667"/>
              </a:avLst>
            </a:prstGeom>
            <a:gradFill rotWithShape="1">
              <a:gsLst>
                <a:gs pos="0">
                  <a:srgbClr val="748A97"/>
                </a:gs>
                <a:gs pos="50000">
                  <a:srgbClr val="A8C7DA"/>
                </a:gs>
                <a:gs pos="100000">
                  <a:srgbClr val="C8EDFF"/>
                </a:gs>
              </a:gsLst>
              <a:lin ang="18900000" scaled="1"/>
            </a:gradFill>
            <a:ln w="9525">
              <a:solidFill>
                <a:srgbClr val="3333CC"/>
              </a:solidFill>
              <a:round/>
              <a:headEnd/>
              <a:tailEnd/>
            </a:ln>
            <a:scene3d>
              <a:camera prst="orthographicFront"/>
              <a:lightRig rig="threePt" dir="t"/>
            </a:scene3d>
            <a:sp3d>
              <a:bevelT/>
            </a:sp3d>
          </p:spPr>
          <p:txBody>
            <a:bodyPr lIns="45951" tIns="22977" rIns="45951" bIns="22977" anchor="ctr"/>
            <a:lstStyle/>
            <a:p>
              <a:pPr algn="ctr">
                <a:lnSpc>
                  <a:spcPct val="96000"/>
                </a:lnSpc>
                <a:defRPr/>
              </a:pPr>
              <a:endParaRPr lang="en-US" altLang="zh-TW" sz="2400" b="1" dirty="0" smtClean="0">
                <a:solidFill>
                  <a:srgbClr val="000000"/>
                </a:solidFill>
                <a:ea typeface="標楷體" pitchFamily="65" charset="-120"/>
              </a:endParaRPr>
            </a:p>
            <a:p>
              <a:pPr algn="ctr">
                <a:lnSpc>
                  <a:spcPct val="96000"/>
                </a:lnSpc>
                <a:defRPr/>
              </a:pPr>
              <a:r>
                <a:rPr lang="zh-TW" altLang="en-US" sz="2400" b="1" dirty="0" smtClean="0">
                  <a:solidFill>
                    <a:srgbClr val="000000"/>
                  </a:solidFill>
                  <a:ea typeface="標楷體" pitchFamily="65" charset="-120"/>
                </a:rPr>
                <a:t>副</a:t>
              </a:r>
              <a:r>
                <a:rPr lang="zh-TW" altLang="en-US" sz="2400" b="1" dirty="0">
                  <a:solidFill>
                    <a:srgbClr val="000000"/>
                  </a:solidFill>
                  <a:ea typeface="標楷體" pitchFamily="65" charset="-120"/>
                </a:rPr>
                <a:t>召集人</a:t>
              </a:r>
              <a:endParaRPr lang="en-US" altLang="zh-TW" sz="2400" b="1" dirty="0">
                <a:solidFill>
                  <a:srgbClr val="000000"/>
                </a:solidFill>
                <a:ea typeface="標楷體" pitchFamily="65" charset="-120"/>
              </a:endParaRPr>
            </a:p>
            <a:p>
              <a:pPr algn="ctr">
                <a:lnSpc>
                  <a:spcPct val="96000"/>
                </a:lnSpc>
                <a:defRPr/>
              </a:pPr>
              <a:r>
                <a:rPr lang="en-US" altLang="zh-TW" sz="1800" b="1" dirty="0">
                  <a:solidFill>
                    <a:srgbClr val="000000"/>
                  </a:solidFill>
                  <a:ea typeface="標楷體" pitchFamily="65" charset="-120"/>
                </a:rPr>
                <a:t>(</a:t>
              </a:r>
              <a:r>
                <a:rPr lang="zh-TW" altLang="en-US" sz="1800" b="1" u="sng" dirty="0">
                  <a:solidFill>
                    <a:srgbClr val="9900CC"/>
                  </a:solidFill>
                  <a:ea typeface="標楷體" pitchFamily="65" charset="-120"/>
                </a:rPr>
                <a:t>首長</a:t>
              </a:r>
              <a:r>
                <a:rPr lang="zh-TW" altLang="en-US" sz="1800" b="1" u="sng" dirty="0" smtClean="0">
                  <a:solidFill>
                    <a:srgbClr val="9900CC"/>
                  </a:solidFill>
                  <a:ea typeface="標楷體" pitchFamily="65" charset="-120"/>
                </a:rPr>
                <a:t>指定</a:t>
              </a:r>
              <a:endParaRPr lang="en-US" altLang="zh-TW" sz="1800" b="1" u="sng" dirty="0">
                <a:solidFill>
                  <a:srgbClr val="9900CC"/>
                </a:solidFill>
                <a:ea typeface="標楷體" pitchFamily="65" charset="-120"/>
              </a:endParaRPr>
            </a:p>
            <a:p>
              <a:pPr algn="ctr">
                <a:lnSpc>
                  <a:spcPct val="96000"/>
                </a:lnSpc>
                <a:defRPr/>
              </a:pPr>
              <a:r>
                <a:rPr lang="zh-TW" altLang="en-US" sz="1800" b="1" u="sng" dirty="0">
                  <a:solidFill>
                    <a:srgbClr val="9900CC"/>
                  </a:solidFill>
                  <a:ea typeface="標楷體" pitchFamily="65" charset="-120"/>
                </a:rPr>
                <a:t>高階人員擔任</a:t>
              </a:r>
              <a:r>
                <a:rPr lang="en-US" altLang="zh-TW" sz="1800" b="1" dirty="0">
                  <a:solidFill>
                    <a:srgbClr val="000000"/>
                  </a:solidFill>
                  <a:ea typeface="標楷體" pitchFamily="65" charset="-120"/>
                </a:rPr>
                <a:t>)</a:t>
              </a:r>
            </a:p>
            <a:p>
              <a:pPr algn="ctr">
                <a:lnSpc>
                  <a:spcPct val="96000"/>
                </a:lnSpc>
                <a:defRPr/>
              </a:pPr>
              <a:endParaRPr lang="zh-TW" altLang="en-US" sz="2400" b="1" dirty="0">
                <a:solidFill>
                  <a:srgbClr val="000000"/>
                </a:solidFill>
                <a:ea typeface="標楷體" pitchFamily="65" charset="-120"/>
              </a:endParaRPr>
            </a:p>
          </p:txBody>
        </p:sp>
        <p:sp>
          <p:nvSpPr>
            <p:cNvPr id="11273" name="_s1036"/>
            <p:cNvSpPr>
              <a:spLocks noChangeArrowheads="1"/>
            </p:cNvSpPr>
            <p:nvPr/>
          </p:nvSpPr>
          <p:spPr bwMode="auto">
            <a:xfrm>
              <a:off x="4893" y="3060"/>
              <a:ext cx="2040" cy="640"/>
            </a:xfrm>
            <a:prstGeom prst="roundRect">
              <a:avLst>
                <a:gd name="adj" fmla="val 16667"/>
              </a:avLst>
            </a:prstGeom>
            <a:gradFill rotWithShape="1">
              <a:gsLst>
                <a:gs pos="0">
                  <a:srgbClr val="748A97"/>
                </a:gs>
                <a:gs pos="50000">
                  <a:srgbClr val="A8C7DA"/>
                </a:gs>
                <a:gs pos="100000">
                  <a:srgbClr val="C8EDFF"/>
                </a:gs>
              </a:gsLst>
              <a:lin ang="18900000" scaled="1"/>
            </a:gradFill>
            <a:ln w="9525">
              <a:solidFill>
                <a:srgbClr val="3333CC"/>
              </a:solidFill>
              <a:round/>
              <a:headEnd/>
              <a:tailEnd/>
            </a:ln>
            <a:scene3d>
              <a:camera prst="orthographicFront"/>
              <a:lightRig rig="threePt" dir="t"/>
            </a:scene3d>
            <a:sp3d>
              <a:bevelT/>
            </a:sp3d>
          </p:spPr>
          <p:txBody>
            <a:bodyPr anchor="ctr"/>
            <a:lstStyle/>
            <a:p>
              <a:pPr algn="ctr">
                <a:lnSpc>
                  <a:spcPct val="96000"/>
                </a:lnSpc>
                <a:defRPr/>
              </a:pPr>
              <a:r>
                <a:rPr lang="zh-TW" altLang="en-US" sz="2400" b="1" dirty="0">
                  <a:solidFill>
                    <a:srgbClr val="000000"/>
                  </a:solidFill>
                  <a:ea typeface="標楷體" pitchFamily="65" charset="-120"/>
                </a:rPr>
                <a:t>稽核委員</a:t>
              </a:r>
            </a:p>
            <a:p>
              <a:pPr algn="ctr">
                <a:lnSpc>
                  <a:spcPct val="96000"/>
                </a:lnSpc>
                <a:defRPr/>
              </a:pPr>
              <a:r>
                <a:rPr lang="zh-TW" altLang="en-US" sz="2400" b="1" dirty="0">
                  <a:solidFill>
                    <a:srgbClr val="000000"/>
                  </a:solidFill>
                  <a:ea typeface="標楷體" pitchFamily="65" charset="-120"/>
                </a:rPr>
                <a:t>（</a:t>
              </a:r>
              <a:r>
                <a:rPr lang="zh-TW" altLang="zh-TW" sz="1800" b="1" u="sng" dirty="0">
                  <a:solidFill>
                    <a:srgbClr val="9900CC"/>
                  </a:solidFill>
                  <a:ea typeface="標楷體" pitchFamily="65" charset="-120"/>
                </a:rPr>
                <a:t>13</a:t>
              </a:r>
              <a:r>
                <a:rPr lang="zh-TW" altLang="en-US" sz="1800" b="1" u="sng" dirty="0">
                  <a:solidFill>
                    <a:srgbClr val="9900CC"/>
                  </a:solidFill>
                  <a:ea typeface="標楷體" pitchFamily="65" charset="-120"/>
                </a:rPr>
                <a:t>人</a:t>
              </a:r>
              <a:r>
                <a:rPr lang="zh-TW" altLang="en-US" sz="2400" b="1" dirty="0">
                  <a:solidFill>
                    <a:srgbClr val="000000"/>
                  </a:solidFill>
                  <a:ea typeface="標楷體" pitchFamily="65" charset="-120"/>
                </a:rPr>
                <a:t>）</a:t>
              </a:r>
            </a:p>
          </p:txBody>
        </p:sp>
        <p:sp>
          <p:nvSpPr>
            <p:cNvPr id="21522" name="Line 66"/>
            <p:cNvSpPr>
              <a:spLocks noChangeShapeType="1"/>
            </p:cNvSpPr>
            <p:nvPr/>
          </p:nvSpPr>
          <p:spPr bwMode="auto">
            <a:xfrm>
              <a:off x="5942" y="2585"/>
              <a:ext cx="1" cy="480"/>
            </a:xfrm>
            <a:prstGeom prst="line">
              <a:avLst/>
            </a:prstGeom>
            <a:noFill/>
            <a:ln w="28575">
              <a:solidFill>
                <a:srgbClr val="000000"/>
              </a:solidFill>
              <a:round/>
              <a:headEnd/>
              <a:tailEnd/>
            </a:ln>
          </p:spPr>
          <p:txBody>
            <a:bodyPr/>
            <a:lstStyle/>
            <a:p>
              <a:endParaRPr lang="zh-TW" altLang="en-US"/>
            </a:p>
          </p:txBody>
        </p:sp>
        <p:sp>
          <p:nvSpPr>
            <p:cNvPr id="21523" name="Line 67"/>
            <p:cNvSpPr>
              <a:spLocks noChangeShapeType="1"/>
            </p:cNvSpPr>
            <p:nvPr/>
          </p:nvSpPr>
          <p:spPr bwMode="auto">
            <a:xfrm>
              <a:off x="5958" y="3700"/>
              <a:ext cx="1" cy="320"/>
            </a:xfrm>
            <a:prstGeom prst="line">
              <a:avLst/>
            </a:prstGeom>
            <a:noFill/>
            <a:ln w="28575">
              <a:solidFill>
                <a:srgbClr val="000000"/>
              </a:solidFill>
              <a:round/>
              <a:headEnd/>
              <a:tailEnd/>
            </a:ln>
          </p:spPr>
          <p:txBody>
            <a:bodyPr/>
            <a:lstStyle/>
            <a:p>
              <a:endParaRPr lang="zh-TW" altLang="en-US"/>
            </a:p>
          </p:txBody>
        </p:sp>
        <p:sp>
          <p:nvSpPr>
            <p:cNvPr id="11276" name="_s1034"/>
            <p:cNvSpPr>
              <a:spLocks noChangeArrowheads="1"/>
            </p:cNvSpPr>
            <p:nvPr/>
          </p:nvSpPr>
          <p:spPr bwMode="auto">
            <a:xfrm>
              <a:off x="4893" y="4038"/>
              <a:ext cx="2040" cy="650"/>
            </a:xfrm>
            <a:prstGeom prst="roundRect">
              <a:avLst>
                <a:gd name="adj" fmla="val 16667"/>
              </a:avLst>
            </a:prstGeom>
            <a:gradFill rotWithShape="1">
              <a:gsLst>
                <a:gs pos="0">
                  <a:srgbClr val="748A97"/>
                </a:gs>
                <a:gs pos="50000">
                  <a:srgbClr val="A8C7DA"/>
                </a:gs>
                <a:gs pos="100000">
                  <a:srgbClr val="C8EDFF"/>
                </a:gs>
              </a:gsLst>
              <a:lin ang="18900000" scaled="1"/>
            </a:gradFill>
            <a:ln w="9525">
              <a:solidFill>
                <a:srgbClr val="3333CC"/>
              </a:solidFill>
              <a:round/>
              <a:headEnd/>
              <a:tailEnd/>
            </a:ln>
            <a:scene3d>
              <a:camera prst="orthographicFront"/>
              <a:lightRig rig="threePt" dir="t"/>
            </a:scene3d>
            <a:sp3d>
              <a:bevelT/>
            </a:sp3d>
          </p:spPr>
          <p:txBody>
            <a:bodyPr lIns="59075" tIns="29539" rIns="59075" bIns="29539" anchor="ctr"/>
            <a:lstStyle/>
            <a:p>
              <a:pPr algn="ctr">
                <a:lnSpc>
                  <a:spcPct val="112000"/>
                </a:lnSpc>
                <a:defRPr/>
              </a:pPr>
              <a:r>
                <a:rPr lang="zh-TW" altLang="en-US" sz="2400" b="1" dirty="0">
                  <a:solidFill>
                    <a:srgbClr val="000000"/>
                  </a:solidFill>
                  <a:ea typeface="標楷體" pitchFamily="65" charset="-120"/>
                </a:rPr>
                <a:t>稽查人員</a:t>
              </a:r>
            </a:p>
            <a:p>
              <a:pPr algn="ctr">
                <a:lnSpc>
                  <a:spcPct val="112000"/>
                </a:lnSpc>
                <a:defRPr/>
              </a:pPr>
              <a:r>
                <a:rPr lang="zh-TW" altLang="en-US" sz="2400" b="1" dirty="0">
                  <a:solidFill>
                    <a:srgbClr val="000000"/>
                  </a:solidFill>
                  <a:ea typeface="標楷體" pitchFamily="65" charset="-120"/>
                </a:rPr>
                <a:t>（</a:t>
              </a:r>
              <a:r>
                <a:rPr lang="zh-TW" altLang="zh-TW" sz="1800" b="1" u="sng" dirty="0">
                  <a:solidFill>
                    <a:srgbClr val="9900CC"/>
                  </a:solidFill>
                  <a:ea typeface="標楷體" pitchFamily="65" charset="-120"/>
                </a:rPr>
                <a:t>61</a:t>
              </a:r>
              <a:r>
                <a:rPr lang="zh-TW" altLang="en-US" sz="1800" b="1" u="sng" dirty="0">
                  <a:solidFill>
                    <a:srgbClr val="9900CC"/>
                  </a:solidFill>
                  <a:ea typeface="標楷體" pitchFamily="65" charset="-120"/>
                </a:rPr>
                <a:t>人</a:t>
              </a:r>
              <a:r>
                <a:rPr lang="zh-TW" altLang="en-US" sz="2400" b="1" dirty="0">
                  <a:solidFill>
                    <a:srgbClr val="000000"/>
                  </a:solidFill>
                  <a:ea typeface="標楷體" pitchFamily="65" charset="-120"/>
                </a:rPr>
                <a:t>）</a:t>
              </a:r>
            </a:p>
          </p:txBody>
        </p:sp>
        <p:sp>
          <p:nvSpPr>
            <p:cNvPr id="21527" name="Line 69"/>
            <p:cNvSpPr>
              <a:spLocks noChangeShapeType="1"/>
            </p:cNvSpPr>
            <p:nvPr/>
          </p:nvSpPr>
          <p:spPr bwMode="auto">
            <a:xfrm>
              <a:off x="5946" y="2827"/>
              <a:ext cx="2348" cy="1"/>
            </a:xfrm>
            <a:prstGeom prst="line">
              <a:avLst/>
            </a:prstGeom>
            <a:noFill/>
            <a:ln w="28575">
              <a:solidFill>
                <a:srgbClr val="000000"/>
              </a:solidFill>
              <a:round/>
              <a:headEnd/>
              <a:tailEnd/>
            </a:ln>
          </p:spPr>
          <p:txBody>
            <a:bodyPr/>
            <a:lstStyle/>
            <a:p>
              <a:endParaRPr lang="zh-TW" altLang="en-US"/>
            </a:p>
          </p:txBody>
        </p:sp>
        <p:sp>
          <p:nvSpPr>
            <p:cNvPr id="21528" name="Line 70"/>
            <p:cNvSpPr>
              <a:spLocks noChangeShapeType="1"/>
            </p:cNvSpPr>
            <p:nvPr/>
          </p:nvSpPr>
          <p:spPr bwMode="auto">
            <a:xfrm flipH="1">
              <a:off x="8309" y="2825"/>
              <a:ext cx="0" cy="227"/>
            </a:xfrm>
            <a:prstGeom prst="line">
              <a:avLst/>
            </a:prstGeom>
            <a:noFill/>
            <a:ln w="28575">
              <a:solidFill>
                <a:srgbClr val="000000"/>
              </a:solidFill>
              <a:round/>
              <a:headEnd/>
              <a:tailEnd/>
            </a:ln>
          </p:spPr>
          <p:txBody>
            <a:bodyPr/>
            <a:lstStyle/>
            <a:p>
              <a:endParaRPr lang="zh-TW" altLang="en-US"/>
            </a:p>
          </p:txBody>
        </p:sp>
        <p:sp>
          <p:nvSpPr>
            <p:cNvPr id="11279" name="_s1032"/>
            <p:cNvSpPr>
              <a:spLocks noChangeArrowheads="1"/>
            </p:cNvSpPr>
            <p:nvPr/>
          </p:nvSpPr>
          <p:spPr bwMode="auto">
            <a:xfrm>
              <a:off x="4893" y="595"/>
              <a:ext cx="2040" cy="880"/>
            </a:xfrm>
            <a:prstGeom prst="roundRect">
              <a:avLst>
                <a:gd name="adj" fmla="val 16667"/>
              </a:avLst>
            </a:prstGeom>
            <a:gradFill rotWithShape="1">
              <a:gsLst>
                <a:gs pos="0">
                  <a:srgbClr val="748A97"/>
                </a:gs>
                <a:gs pos="50000">
                  <a:srgbClr val="A8C7DA"/>
                </a:gs>
                <a:gs pos="100000">
                  <a:srgbClr val="C8EDFF"/>
                </a:gs>
              </a:gsLst>
              <a:lin ang="18900000" scaled="1"/>
            </a:gradFill>
            <a:ln w="9525">
              <a:solidFill>
                <a:srgbClr val="3333CC"/>
              </a:solidFill>
              <a:round/>
              <a:headEnd/>
              <a:tailEnd/>
            </a:ln>
            <a:scene3d>
              <a:camera prst="orthographicFront"/>
              <a:lightRig rig="threePt" dir="t"/>
            </a:scene3d>
            <a:sp3d>
              <a:bevelT/>
            </a:sp3d>
          </p:spPr>
          <p:txBody>
            <a:bodyPr lIns="45951" tIns="22977" rIns="45951" bIns="22977" anchor="ctr"/>
            <a:lstStyle/>
            <a:p>
              <a:pPr algn="ctr">
                <a:lnSpc>
                  <a:spcPct val="96000"/>
                </a:lnSpc>
                <a:defRPr/>
              </a:pPr>
              <a:r>
                <a:rPr lang="zh-TW" altLang="en-US" sz="2400" b="1" dirty="0">
                  <a:solidFill>
                    <a:srgbClr val="000000"/>
                  </a:solidFill>
                  <a:ea typeface="標楷體" pitchFamily="65" charset="-120"/>
                </a:rPr>
                <a:t>召 集 人</a:t>
              </a:r>
              <a:endParaRPr lang="en-US" altLang="zh-TW" sz="2400" b="1" dirty="0">
                <a:solidFill>
                  <a:srgbClr val="000000"/>
                </a:solidFill>
                <a:ea typeface="標楷體" pitchFamily="65" charset="-120"/>
              </a:endParaRPr>
            </a:p>
            <a:p>
              <a:pPr algn="ctr">
                <a:lnSpc>
                  <a:spcPct val="96000"/>
                </a:lnSpc>
                <a:defRPr/>
              </a:pPr>
              <a:r>
                <a:rPr lang="en-US" altLang="zh-TW" sz="1800" b="1" dirty="0" smtClean="0">
                  <a:solidFill>
                    <a:srgbClr val="000000"/>
                  </a:solidFill>
                  <a:ea typeface="標楷體" pitchFamily="65" charset="-120"/>
                </a:rPr>
                <a:t>(</a:t>
              </a:r>
              <a:r>
                <a:rPr lang="zh-TW" altLang="en-US" sz="1800" b="1" u="sng" dirty="0" smtClean="0">
                  <a:solidFill>
                    <a:srgbClr val="9900CC"/>
                  </a:solidFill>
                  <a:ea typeface="標楷體" pitchFamily="65" charset="-120"/>
                </a:rPr>
                <a:t>首長指定</a:t>
              </a:r>
              <a:endParaRPr lang="en-US" altLang="zh-TW" sz="1800" b="1" u="sng" dirty="0" smtClean="0">
                <a:solidFill>
                  <a:srgbClr val="9900CC"/>
                </a:solidFill>
                <a:ea typeface="標楷體" pitchFamily="65" charset="-120"/>
              </a:endParaRPr>
            </a:p>
            <a:p>
              <a:pPr algn="ctr">
                <a:lnSpc>
                  <a:spcPct val="96000"/>
                </a:lnSpc>
                <a:defRPr/>
              </a:pPr>
              <a:r>
                <a:rPr lang="zh-TW" altLang="en-US" sz="1800" b="1" u="sng" dirty="0" smtClean="0">
                  <a:solidFill>
                    <a:srgbClr val="9900CC"/>
                  </a:solidFill>
                  <a:ea typeface="標楷體" pitchFamily="65" charset="-120"/>
                </a:rPr>
                <a:t>高階人員兼任</a:t>
              </a:r>
              <a:r>
                <a:rPr lang="en-US" altLang="zh-TW" sz="1800" b="1" dirty="0" smtClean="0">
                  <a:solidFill>
                    <a:srgbClr val="000000"/>
                  </a:solidFill>
                  <a:ea typeface="標楷體" pitchFamily="65" charset="-120"/>
                </a:rPr>
                <a:t>)</a:t>
              </a:r>
              <a:endParaRPr lang="en-US" altLang="zh-TW" sz="1800" b="1" dirty="0"/>
            </a:p>
          </p:txBody>
        </p:sp>
        <p:sp>
          <p:nvSpPr>
            <p:cNvPr id="11280" name="_s1035"/>
            <p:cNvSpPr>
              <a:spLocks noChangeArrowheads="1"/>
            </p:cNvSpPr>
            <p:nvPr/>
          </p:nvSpPr>
          <p:spPr bwMode="auto">
            <a:xfrm>
              <a:off x="7212" y="3060"/>
              <a:ext cx="2279" cy="640"/>
            </a:xfrm>
            <a:prstGeom prst="roundRect">
              <a:avLst>
                <a:gd name="adj" fmla="val 16667"/>
              </a:avLst>
            </a:prstGeom>
            <a:gradFill rotWithShape="1">
              <a:gsLst>
                <a:gs pos="0">
                  <a:srgbClr val="977497"/>
                </a:gs>
                <a:gs pos="50000">
                  <a:srgbClr val="DAA8DA"/>
                </a:gs>
                <a:gs pos="100000">
                  <a:srgbClr val="FFC8FF"/>
                </a:gs>
              </a:gsLst>
              <a:lin ang="16200000" scaled="1"/>
            </a:gradFill>
            <a:ln w="9525">
              <a:solidFill>
                <a:srgbClr val="7030A0"/>
              </a:solidFill>
              <a:round/>
              <a:headEnd/>
              <a:tailEnd/>
            </a:ln>
            <a:scene3d>
              <a:camera prst="orthographicFront"/>
              <a:lightRig rig="threePt" dir="t"/>
            </a:scene3d>
            <a:sp3d>
              <a:bevelT/>
            </a:sp3d>
          </p:spPr>
          <p:txBody>
            <a:bodyPr anchor="ctr"/>
            <a:lstStyle/>
            <a:p>
              <a:pPr algn="ctr">
                <a:lnSpc>
                  <a:spcPct val="112000"/>
                </a:lnSpc>
                <a:defRPr/>
              </a:pPr>
              <a:r>
                <a:rPr lang="zh-TW" altLang="en-US" sz="2000" b="1" dirty="0">
                  <a:solidFill>
                    <a:srgbClr val="000000"/>
                  </a:solidFill>
                  <a:ea typeface="標楷體" pitchFamily="65" charset="-120"/>
                </a:rPr>
                <a:t>執行秘書</a:t>
              </a:r>
              <a:endParaRPr lang="en-US" altLang="zh-TW" sz="2000" b="1" dirty="0">
                <a:solidFill>
                  <a:srgbClr val="000000"/>
                </a:solidFill>
                <a:ea typeface="標楷體" pitchFamily="65" charset="-120"/>
              </a:endParaRPr>
            </a:p>
            <a:p>
              <a:pPr algn="ctr">
                <a:lnSpc>
                  <a:spcPct val="112000"/>
                </a:lnSpc>
                <a:defRPr/>
              </a:pPr>
              <a:r>
                <a:rPr lang="zh-TW" altLang="en-US" sz="1600" b="1" dirty="0">
                  <a:solidFill>
                    <a:srgbClr val="000000"/>
                  </a:solidFill>
                  <a:ea typeface="標楷體" pitchFamily="65" charset="-120"/>
                </a:rPr>
                <a:t>（</a:t>
              </a:r>
              <a:r>
                <a:rPr lang="zh-TW" altLang="en-US" sz="1600" b="1" u="sng" dirty="0">
                  <a:solidFill>
                    <a:srgbClr val="0000CC"/>
                  </a:solidFill>
                  <a:ea typeface="標楷體" pitchFamily="65" charset="-120"/>
                </a:rPr>
                <a:t>秘書處簡任</a:t>
              </a:r>
              <a:r>
                <a:rPr lang="zh-TW" altLang="en-US" sz="1600" b="1" u="sng" dirty="0" smtClean="0">
                  <a:solidFill>
                    <a:srgbClr val="0000CC"/>
                  </a:solidFill>
                  <a:ea typeface="標楷體" pitchFamily="65" charset="-120"/>
                </a:rPr>
                <a:t>人員</a:t>
              </a:r>
              <a:r>
                <a:rPr lang="en-US" altLang="zh-TW" sz="1600" b="1" u="sng" dirty="0">
                  <a:solidFill>
                    <a:srgbClr val="0000CC"/>
                  </a:solidFill>
                  <a:ea typeface="標楷體" pitchFamily="65" charset="-120"/>
                </a:rPr>
                <a:t>/</a:t>
              </a:r>
              <a:r>
                <a:rPr lang="zh-TW" altLang="en-US" sz="1600" b="1" u="sng" dirty="0" smtClean="0">
                  <a:solidFill>
                    <a:srgbClr val="0000CC"/>
                  </a:solidFill>
                  <a:ea typeface="標楷體" pitchFamily="65" charset="-120"/>
                </a:rPr>
                <a:t>科長</a:t>
              </a:r>
              <a:r>
                <a:rPr lang="zh-TW" altLang="en-US" sz="1600" b="1" dirty="0" smtClean="0">
                  <a:solidFill>
                    <a:srgbClr val="000000"/>
                  </a:solidFill>
                  <a:ea typeface="標楷體" pitchFamily="65" charset="-120"/>
                </a:rPr>
                <a:t>）</a:t>
              </a:r>
              <a:endParaRPr lang="zh-TW" altLang="en-US" sz="1600" b="1" dirty="0">
                <a:solidFill>
                  <a:srgbClr val="000000"/>
                </a:solidFill>
                <a:ea typeface="標楷體" pitchFamily="65" charset="-120"/>
              </a:endParaRPr>
            </a:p>
          </p:txBody>
        </p:sp>
        <p:sp>
          <p:nvSpPr>
            <p:cNvPr id="11281" name="_s1033"/>
            <p:cNvSpPr>
              <a:spLocks noChangeArrowheads="1"/>
            </p:cNvSpPr>
            <p:nvPr/>
          </p:nvSpPr>
          <p:spPr bwMode="auto">
            <a:xfrm>
              <a:off x="7212" y="3860"/>
              <a:ext cx="2279" cy="640"/>
            </a:xfrm>
            <a:prstGeom prst="roundRect">
              <a:avLst>
                <a:gd name="adj" fmla="val 16667"/>
              </a:avLst>
            </a:prstGeom>
            <a:gradFill rotWithShape="1">
              <a:gsLst>
                <a:gs pos="0">
                  <a:srgbClr val="977497"/>
                </a:gs>
                <a:gs pos="50000">
                  <a:srgbClr val="DAA8DA"/>
                </a:gs>
                <a:gs pos="100000">
                  <a:srgbClr val="FFC8FF"/>
                </a:gs>
              </a:gsLst>
              <a:lin ang="16200000" scaled="1"/>
            </a:gradFill>
            <a:ln w="9525">
              <a:solidFill>
                <a:srgbClr val="7030A0"/>
              </a:solidFill>
              <a:round/>
              <a:headEnd/>
              <a:tailEnd/>
            </a:ln>
            <a:scene3d>
              <a:camera prst="orthographicFront"/>
              <a:lightRig rig="threePt" dir="t"/>
            </a:scene3d>
            <a:sp3d>
              <a:bevelT/>
            </a:sp3d>
          </p:spPr>
          <p:txBody>
            <a:bodyPr wrap="none" lIns="46416" tIns="23207" rIns="46416" bIns="23207" anchor="ctr"/>
            <a:lstStyle/>
            <a:p>
              <a:pPr algn="ctr">
                <a:lnSpc>
                  <a:spcPct val="112000"/>
                </a:lnSpc>
                <a:defRPr/>
              </a:pPr>
              <a:r>
                <a:rPr lang="zh-TW" altLang="en-US" sz="2000" b="1" dirty="0">
                  <a:solidFill>
                    <a:srgbClr val="000000"/>
                  </a:solidFill>
                  <a:ea typeface="標楷體" pitchFamily="65" charset="-120"/>
                </a:rPr>
                <a:t>工作小組成員</a:t>
              </a:r>
            </a:p>
            <a:p>
              <a:pPr algn="ctr">
                <a:lnSpc>
                  <a:spcPct val="112000"/>
                </a:lnSpc>
                <a:defRPr/>
              </a:pPr>
              <a:r>
                <a:rPr lang="zh-TW" altLang="en-US" sz="1600" b="1" dirty="0">
                  <a:solidFill>
                    <a:srgbClr val="000000"/>
                  </a:solidFill>
                  <a:ea typeface="標楷體" pitchFamily="65" charset="-120"/>
                </a:rPr>
                <a:t>（</a:t>
              </a:r>
              <a:r>
                <a:rPr lang="zh-TW" altLang="en-US" sz="1600" b="1" u="sng" dirty="0">
                  <a:solidFill>
                    <a:srgbClr val="0000CC"/>
                  </a:solidFill>
                  <a:ea typeface="標楷體" pitchFamily="65" charset="-120"/>
                </a:rPr>
                <a:t>秘書處採購科</a:t>
              </a:r>
              <a:r>
                <a:rPr lang="zh-TW" altLang="zh-TW" sz="1600" b="1" u="sng" dirty="0">
                  <a:solidFill>
                    <a:srgbClr val="0000CC"/>
                  </a:solidFill>
                  <a:ea typeface="標楷體" pitchFamily="65" charset="-120"/>
                </a:rPr>
                <a:t> </a:t>
              </a:r>
              <a:r>
                <a:rPr lang="zh-TW" altLang="en-US" sz="1600" b="1" dirty="0">
                  <a:solidFill>
                    <a:srgbClr val="000000"/>
                  </a:solidFill>
                  <a:ea typeface="標楷體" pitchFamily="65" charset="-120"/>
                </a:rPr>
                <a:t>）</a:t>
              </a:r>
            </a:p>
          </p:txBody>
        </p:sp>
        <p:sp>
          <p:nvSpPr>
            <p:cNvPr id="21538" name="Line 74"/>
            <p:cNvSpPr>
              <a:spLocks noChangeShapeType="1"/>
            </p:cNvSpPr>
            <p:nvPr/>
          </p:nvSpPr>
          <p:spPr bwMode="auto">
            <a:xfrm>
              <a:off x="8315" y="3700"/>
              <a:ext cx="1" cy="160"/>
            </a:xfrm>
            <a:prstGeom prst="line">
              <a:avLst/>
            </a:prstGeom>
            <a:noFill/>
            <a:ln w="28575">
              <a:solidFill>
                <a:srgbClr val="000000"/>
              </a:solidFill>
              <a:round/>
              <a:headEnd/>
              <a:tailEnd/>
            </a:ln>
          </p:spPr>
          <p:txBody>
            <a:bodyPr/>
            <a:lstStyle/>
            <a:p>
              <a:endParaRPr lang="zh-TW" altLang="en-US"/>
            </a:p>
          </p:txBody>
        </p:sp>
      </p:grpSp>
      <p:sp>
        <p:nvSpPr>
          <p:cNvPr id="11269" name="Text Box 55"/>
          <p:cNvSpPr txBox="1">
            <a:spLocks noChangeArrowheads="1"/>
          </p:cNvSpPr>
          <p:nvPr/>
        </p:nvSpPr>
        <p:spPr bwMode="auto">
          <a:xfrm>
            <a:off x="5897155" y="5980083"/>
            <a:ext cx="2231832" cy="400110"/>
          </a:xfrm>
          <a:prstGeom prst="rect">
            <a:avLst/>
          </a:prstGeom>
          <a:gradFill rotWithShape="1">
            <a:gsLst>
              <a:gs pos="0">
                <a:srgbClr val="977497"/>
              </a:gs>
              <a:gs pos="50000">
                <a:srgbClr val="DAA8DA"/>
              </a:gs>
              <a:gs pos="100000">
                <a:srgbClr val="FFC8FF"/>
              </a:gs>
            </a:gsLst>
            <a:lin ang="16200000" scaled="1"/>
          </a:gradFill>
          <a:ln w="19050">
            <a:solidFill>
              <a:srgbClr val="7030A0"/>
            </a:solidFill>
            <a:miter lim="800000"/>
            <a:headEnd/>
            <a:tailEnd/>
          </a:ln>
          <a:scene3d>
            <a:camera prst="orthographicFront"/>
            <a:lightRig rig="threePt" dir="t"/>
          </a:scene3d>
          <a:sp3d>
            <a:bevelT/>
          </a:sp3d>
        </p:spPr>
        <p:txBody>
          <a:bodyPr>
            <a:spAutoFit/>
          </a:bodyPr>
          <a:lstStyle>
            <a:lvl1pPr eaLnBrk="0" hangingPunct="0">
              <a:defRPr kumimoji="1" sz="3200">
                <a:solidFill>
                  <a:schemeClr val="tx1"/>
                </a:solidFill>
                <a:latin typeface="Times New Roman" pitchFamily="18" charset="0"/>
                <a:ea typeface="新細明體" charset="-120"/>
              </a:defRPr>
            </a:lvl1pPr>
            <a:lvl2pPr marL="742950" indent="-285750" eaLnBrk="0" hangingPunct="0">
              <a:defRPr kumimoji="1" sz="3200">
                <a:solidFill>
                  <a:schemeClr val="tx1"/>
                </a:solidFill>
                <a:latin typeface="Times New Roman" pitchFamily="18" charset="0"/>
                <a:ea typeface="新細明體" charset="-120"/>
              </a:defRPr>
            </a:lvl2pPr>
            <a:lvl3pPr marL="1143000" indent="-228600" eaLnBrk="0" hangingPunct="0">
              <a:defRPr kumimoji="1" sz="3200">
                <a:solidFill>
                  <a:schemeClr val="tx1"/>
                </a:solidFill>
                <a:latin typeface="Times New Roman" pitchFamily="18" charset="0"/>
                <a:ea typeface="新細明體" charset="-120"/>
              </a:defRPr>
            </a:lvl3pPr>
            <a:lvl4pPr marL="1600200" indent="-228600" eaLnBrk="0" hangingPunct="0">
              <a:defRPr kumimoji="1" sz="3200">
                <a:solidFill>
                  <a:schemeClr val="tx1"/>
                </a:solidFill>
                <a:latin typeface="Times New Roman" pitchFamily="18" charset="0"/>
                <a:ea typeface="新細明體" charset="-120"/>
              </a:defRPr>
            </a:lvl4pPr>
            <a:lvl5pPr marL="2057400" indent="-228600" eaLnBrk="0" hangingPunct="0">
              <a:defRPr kumimoji="1" sz="3200">
                <a:solidFill>
                  <a:schemeClr val="tx1"/>
                </a:solidFill>
                <a:latin typeface="Times New Roman" pitchFamily="18" charset="0"/>
                <a:ea typeface="新細明體" charset="-120"/>
              </a:defRPr>
            </a:lvl5pPr>
            <a:lvl6pPr marL="2514600" indent="-228600" eaLnBrk="0" fontAlgn="base" hangingPunct="0">
              <a:spcBef>
                <a:spcPct val="0"/>
              </a:spcBef>
              <a:spcAft>
                <a:spcPct val="0"/>
              </a:spcAft>
              <a:defRPr kumimoji="1" sz="3200">
                <a:solidFill>
                  <a:schemeClr val="tx1"/>
                </a:solidFill>
                <a:latin typeface="Times New Roman" pitchFamily="18" charset="0"/>
                <a:ea typeface="新細明體" charset="-120"/>
              </a:defRPr>
            </a:lvl6pPr>
            <a:lvl7pPr marL="2971800" indent="-228600" eaLnBrk="0" fontAlgn="base" hangingPunct="0">
              <a:spcBef>
                <a:spcPct val="0"/>
              </a:spcBef>
              <a:spcAft>
                <a:spcPct val="0"/>
              </a:spcAft>
              <a:defRPr kumimoji="1" sz="3200">
                <a:solidFill>
                  <a:schemeClr val="tx1"/>
                </a:solidFill>
                <a:latin typeface="Times New Roman" pitchFamily="18" charset="0"/>
                <a:ea typeface="新細明體" charset="-120"/>
              </a:defRPr>
            </a:lvl7pPr>
            <a:lvl8pPr marL="3429000" indent="-228600" eaLnBrk="0" fontAlgn="base" hangingPunct="0">
              <a:spcBef>
                <a:spcPct val="0"/>
              </a:spcBef>
              <a:spcAft>
                <a:spcPct val="0"/>
              </a:spcAft>
              <a:defRPr kumimoji="1" sz="3200">
                <a:solidFill>
                  <a:schemeClr val="tx1"/>
                </a:solidFill>
                <a:latin typeface="Times New Roman" pitchFamily="18" charset="0"/>
                <a:ea typeface="新細明體" charset="-120"/>
              </a:defRPr>
            </a:lvl8pPr>
            <a:lvl9pPr marL="3886200" indent="-228600" eaLnBrk="0" fontAlgn="base" hangingPunct="0">
              <a:spcBef>
                <a:spcPct val="0"/>
              </a:spcBef>
              <a:spcAft>
                <a:spcPct val="0"/>
              </a:spcAft>
              <a:defRPr kumimoji="1" sz="3200">
                <a:solidFill>
                  <a:schemeClr val="tx1"/>
                </a:solidFill>
                <a:latin typeface="Times New Roman" pitchFamily="18" charset="0"/>
                <a:ea typeface="新細明體" charset="-120"/>
              </a:defRPr>
            </a:lvl9pPr>
          </a:lstStyle>
          <a:p>
            <a:pPr eaLnBrk="1" hangingPunct="1">
              <a:spcBef>
                <a:spcPct val="50000"/>
              </a:spcBef>
              <a:defRPr/>
            </a:pPr>
            <a:r>
              <a:rPr lang="zh-TW" altLang="en-US" sz="2000" b="1" dirty="0">
                <a:ea typeface="華康新特明體" pitchFamily="49" charset="-120"/>
              </a:rPr>
              <a:t>執行單位：</a:t>
            </a:r>
            <a:r>
              <a:rPr lang="zh-TW" altLang="en-US" sz="2000" b="1" dirty="0" smtClean="0">
                <a:ea typeface="華康新特明體" pitchFamily="49" charset="-120"/>
              </a:rPr>
              <a:t>秘書</a:t>
            </a:r>
            <a:r>
              <a:rPr lang="zh-TW" altLang="en-US" sz="2000" b="1" dirty="0">
                <a:ea typeface="華康新特明體" pitchFamily="49" charset="-120"/>
              </a:rPr>
              <a:t>處</a:t>
            </a:r>
          </a:p>
        </p:txBody>
      </p:sp>
      <p:sp>
        <p:nvSpPr>
          <p:cNvPr id="21513" name="Text Box 68"/>
          <p:cNvSpPr txBox="1">
            <a:spLocks noChangeArrowheads="1"/>
          </p:cNvSpPr>
          <p:nvPr/>
        </p:nvSpPr>
        <p:spPr bwMode="auto">
          <a:xfrm>
            <a:off x="8482807" y="532111"/>
            <a:ext cx="481222" cy="338554"/>
          </a:xfrm>
          <a:prstGeom prst="rect">
            <a:avLst/>
          </a:prstGeom>
          <a:noFill/>
          <a:ln w="9525">
            <a:noFill/>
            <a:miter lim="800000"/>
            <a:headEnd/>
            <a:tailEnd/>
          </a:ln>
        </p:spPr>
        <p:txBody>
          <a:bodyPr wrap="none">
            <a:spAutoFit/>
          </a:bodyPr>
          <a:lstStyle/>
          <a:p>
            <a:r>
              <a:rPr lang="en-US" altLang="zh-TW" sz="1600" dirty="0">
                <a:latin typeface="Arial" charset="0"/>
              </a:rPr>
              <a:t>4</a:t>
            </a:r>
            <a:r>
              <a:rPr lang="en-US" altLang="zh-TW" sz="1600" dirty="0" smtClean="0">
                <a:latin typeface="Arial" charset="0"/>
              </a:rPr>
              <a:t>-4</a:t>
            </a:r>
            <a:endParaRPr lang="en-US" altLang="zh-TW" sz="1600" dirty="0">
              <a:latin typeface="Arial"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投影片編號版面配置區 5"/>
          <p:cNvSpPr>
            <a:spLocks noGrp="1"/>
          </p:cNvSpPr>
          <p:nvPr>
            <p:ph type="sldNum" sz="quarter" idx="12"/>
          </p:nvPr>
        </p:nvSpPr>
        <p:spPr/>
        <p:txBody>
          <a:bodyPr/>
          <a:lstStyle/>
          <a:p>
            <a:pPr>
              <a:defRPr/>
            </a:pPr>
            <a:fld id="{A8060CF7-23F1-4CAE-8268-B0EDE577994C}" type="slidenum">
              <a:rPr lang="en-US" altLang="zh-TW"/>
              <a:pPr>
                <a:defRPr/>
              </a:pPr>
              <a:t>7</a:t>
            </a:fld>
            <a:endParaRPr lang="en-US" altLang="zh-TW"/>
          </a:p>
        </p:txBody>
      </p:sp>
      <p:sp>
        <p:nvSpPr>
          <p:cNvPr id="15367" name="Text Box 117"/>
          <p:cNvSpPr txBox="1">
            <a:spLocks noChangeArrowheads="1"/>
          </p:cNvSpPr>
          <p:nvPr/>
        </p:nvSpPr>
        <p:spPr bwMode="auto">
          <a:xfrm>
            <a:off x="683568" y="1008534"/>
            <a:ext cx="3744416" cy="461665"/>
          </a:xfrm>
          <a:prstGeom prst="rect">
            <a:avLst/>
          </a:prstGeom>
          <a:solidFill>
            <a:srgbClr val="FFCCFF"/>
          </a:solidFill>
          <a:ln w="19050">
            <a:solidFill>
              <a:srgbClr val="006600"/>
            </a:solidFill>
            <a:miter lim="800000"/>
            <a:headEnd/>
            <a:tailEnd/>
          </a:ln>
          <a:effectLst/>
          <a:scene3d>
            <a:camera prst="orthographicFront"/>
            <a:lightRig rig="threePt" dir="t"/>
          </a:scene3d>
          <a:sp3d>
            <a:bevelT/>
          </a:sp3d>
        </p:spPr>
        <p:txBody>
          <a:bodyPr wrap="square">
            <a:spAutoFit/>
          </a:bodyPr>
          <a:lstStyle>
            <a:lvl1pPr eaLnBrk="0" hangingPunct="0">
              <a:defRPr kumimoji="1" sz="3200">
                <a:solidFill>
                  <a:schemeClr val="tx1"/>
                </a:solidFill>
                <a:latin typeface="Times New Roman" pitchFamily="18" charset="0"/>
                <a:ea typeface="新細明體" charset="-120"/>
              </a:defRPr>
            </a:lvl1pPr>
            <a:lvl2pPr marL="742950" indent="-285750" eaLnBrk="0" hangingPunct="0">
              <a:defRPr kumimoji="1" sz="3200">
                <a:solidFill>
                  <a:schemeClr val="tx1"/>
                </a:solidFill>
                <a:latin typeface="Times New Roman" pitchFamily="18" charset="0"/>
                <a:ea typeface="新細明體" charset="-120"/>
              </a:defRPr>
            </a:lvl2pPr>
            <a:lvl3pPr marL="1143000" indent="-228600" eaLnBrk="0" hangingPunct="0">
              <a:defRPr kumimoji="1" sz="3200">
                <a:solidFill>
                  <a:schemeClr val="tx1"/>
                </a:solidFill>
                <a:latin typeface="Times New Roman" pitchFamily="18" charset="0"/>
                <a:ea typeface="新細明體" charset="-120"/>
              </a:defRPr>
            </a:lvl3pPr>
            <a:lvl4pPr marL="1600200" indent="-228600" eaLnBrk="0" hangingPunct="0">
              <a:defRPr kumimoji="1" sz="3200">
                <a:solidFill>
                  <a:schemeClr val="tx1"/>
                </a:solidFill>
                <a:latin typeface="Times New Roman" pitchFamily="18" charset="0"/>
                <a:ea typeface="新細明體" charset="-120"/>
              </a:defRPr>
            </a:lvl4pPr>
            <a:lvl5pPr marL="2057400" indent="-228600" eaLnBrk="0" hangingPunct="0">
              <a:defRPr kumimoji="1" sz="3200">
                <a:solidFill>
                  <a:schemeClr val="tx1"/>
                </a:solidFill>
                <a:latin typeface="Times New Roman" pitchFamily="18" charset="0"/>
                <a:ea typeface="新細明體" charset="-120"/>
              </a:defRPr>
            </a:lvl5pPr>
            <a:lvl6pPr marL="2514600" indent="-228600" eaLnBrk="0" fontAlgn="base" hangingPunct="0">
              <a:spcBef>
                <a:spcPct val="0"/>
              </a:spcBef>
              <a:spcAft>
                <a:spcPct val="0"/>
              </a:spcAft>
              <a:defRPr kumimoji="1" sz="3200">
                <a:solidFill>
                  <a:schemeClr val="tx1"/>
                </a:solidFill>
                <a:latin typeface="Times New Roman" pitchFamily="18" charset="0"/>
                <a:ea typeface="新細明體" charset="-120"/>
              </a:defRPr>
            </a:lvl6pPr>
            <a:lvl7pPr marL="2971800" indent="-228600" eaLnBrk="0" fontAlgn="base" hangingPunct="0">
              <a:spcBef>
                <a:spcPct val="0"/>
              </a:spcBef>
              <a:spcAft>
                <a:spcPct val="0"/>
              </a:spcAft>
              <a:defRPr kumimoji="1" sz="3200">
                <a:solidFill>
                  <a:schemeClr val="tx1"/>
                </a:solidFill>
                <a:latin typeface="Times New Roman" pitchFamily="18" charset="0"/>
                <a:ea typeface="新細明體" charset="-120"/>
              </a:defRPr>
            </a:lvl7pPr>
            <a:lvl8pPr marL="3429000" indent="-228600" eaLnBrk="0" fontAlgn="base" hangingPunct="0">
              <a:spcBef>
                <a:spcPct val="0"/>
              </a:spcBef>
              <a:spcAft>
                <a:spcPct val="0"/>
              </a:spcAft>
              <a:defRPr kumimoji="1" sz="3200">
                <a:solidFill>
                  <a:schemeClr val="tx1"/>
                </a:solidFill>
                <a:latin typeface="Times New Roman" pitchFamily="18" charset="0"/>
                <a:ea typeface="新細明體" charset="-120"/>
              </a:defRPr>
            </a:lvl8pPr>
            <a:lvl9pPr marL="3886200" indent="-228600" eaLnBrk="0" fontAlgn="base" hangingPunct="0">
              <a:spcBef>
                <a:spcPct val="0"/>
              </a:spcBef>
              <a:spcAft>
                <a:spcPct val="0"/>
              </a:spcAft>
              <a:defRPr kumimoji="1" sz="3200">
                <a:solidFill>
                  <a:schemeClr val="tx1"/>
                </a:solidFill>
                <a:latin typeface="Times New Roman" pitchFamily="18" charset="0"/>
                <a:ea typeface="新細明體" charset="-120"/>
              </a:defRPr>
            </a:lvl9pPr>
          </a:lstStyle>
          <a:p>
            <a:pPr eaLnBrk="1" hangingPunct="1">
              <a:spcBef>
                <a:spcPct val="50000"/>
              </a:spcBef>
              <a:defRPr/>
            </a:pPr>
            <a:r>
              <a:rPr lang="zh-TW" altLang="en-US" sz="2400" b="1" dirty="0">
                <a:solidFill>
                  <a:srgbClr val="0000FF"/>
                </a:solidFill>
                <a:ea typeface="華康新特明體" pitchFamily="49" charset="-120"/>
              </a:rPr>
              <a:t>稽查人員推薦</a:t>
            </a:r>
            <a:r>
              <a:rPr lang="zh-TW" altLang="en-US" sz="2400" b="1" dirty="0" smtClean="0">
                <a:solidFill>
                  <a:srgbClr val="0000FF"/>
                </a:solidFill>
                <a:ea typeface="華康新特明體" pitchFamily="49" charset="-120"/>
              </a:rPr>
              <a:t>遴選條件</a:t>
            </a:r>
          </a:p>
        </p:txBody>
      </p:sp>
      <p:sp>
        <p:nvSpPr>
          <p:cNvPr id="25605" name="Text Box 68"/>
          <p:cNvSpPr txBox="1">
            <a:spLocks noChangeArrowheads="1"/>
          </p:cNvSpPr>
          <p:nvPr/>
        </p:nvSpPr>
        <p:spPr bwMode="auto">
          <a:xfrm>
            <a:off x="8563178" y="500063"/>
            <a:ext cx="477837" cy="336550"/>
          </a:xfrm>
          <a:prstGeom prst="rect">
            <a:avLst/>
          </a:prstGeom>
          <a:noFill/>
          <a:ln w="9525">
            <a:noFill/>
            <a:miter lim="800000"/>
            <a:headEnd/>
            <a:tailEnd/>
          </a:ln>
        </p:spPr>
        <p:txBody>
          <a:bodyPr wrap="none">
            <a:spAutoFit/>
          </a:bodyPr>
          <a:lstStyle/>
          <a:p>
            <a:r>
              <a:rPr lang="en-US" altLang="zh-TW" sz="1600" dirty="0">
                <a:latin typeface="Arial" charset="0"/>
              </a:rPr>
              <a:t>3-1</a:t>
            </a:r>
          </a:p>
        </p:txBody>
      </p:sp>
      <p:sp>
        <p:nvSpPr>
          <p:cNvPr id="25606" name="矩形 5"/>
          <p:cNvSpPr>
            <a:spLocks noChangeArrowheads="1"/>
          </p:cNvSpPr>
          <p:nvPr/>
        </p:nvSpPr>
        <p:spPr bwMode="auto">
          <a:xfrm>
            <a:off x="538366" y="1628800"/>
            <a:ext cx="8280400" cy="4847481"/>
          </a:xfrm>
          <a:prstGeom prst="rect">
            <a:avLst/>
          </a:prstGeom>
          <a:noFill/>
          <a:ln w="9525">
            <a:noFill/>
            <a:miter lim="800000"/>
            <a:headEnd/>
            <a:tailEnd/>
          </a:ln>
        </p:spPr>
        <p:txBody>
          <a:bodyPr>
            <a:spAutoFit/>
          </a:bodyPr>
          <a:lstStyle/>
          <a:p>
            <a:r>
              <a:rPr lang="zh-TW" altLang="en-US" sz="2400" b="1" u="sng" dirty="0">
                <a:solidFill>
                  <a:srgbClr val="7030A0"/>
                </a:solidFill>
              </a:rPr>
              <a:t>稽查人員</a:t>
            </a:r>
            <a:r>
              <a:rPr lang="en-US" altLang="zh-TW" sz="2400" b="1" u="sng" dirty="0">
                <a:solidFill>
                  <a:srgbClr val="7030A0"/>
                </a:solidFill>
              </a:rPr>
              <a:t>:</a:t>
            </a:r>
            <a:r>
              <a:rPr lang="zh-TW" altLang="en-US" sz="2400" b="1" u="sng" dirty="0">
                <a:solidFill>
                  <a:srgbClr val="7030A0"/>
                </a:solidFill>
              </a:rPr>
              <a:t>共計</a:t>
            </a:r>
            <a:r>
              <a:rPr lang="en-US" altLang="zh-TW" sz="2400" b="1" u="sng" dirty="0">
                <a:solidFill>
                  <a:srgbClr val="FF0000"/>
                </a:solidFill>
              </a:rPr>
              <a:t>61</a:t>
            </a:r>
            <a:r>
              <a:rPr lang="zh-TW" altLang="en-US" sz="2400" b="1" u="sng" dirty="0">
                <a:solidFill>
                  <a:srgbClr val="7030A0"/>
                </a:solidFill>
              </a:rPr>
              <a:t>人</a:t>
            </a:r>
            <a:endParaRPr lang="en-US" altLang="zh-TW" sz="2400" b="1" u="sng" dirty="0">
              <a:solidFill>
                <a:srgbClr val="7030A0"/>
              </a:solidFill>
            </a:endParaRPr>
          </a:p>
          <a:p>
            <a:pPr>
              <a:spcBef>
                <a:spcPts val="600"/>
              </a:spcBef>
              <a:spcAft>
                <a:spcPts val="600"/>
              </a:spcAft>
            </a:pPr>
            <a:r>
              <a:rPr lang="zh-TW" altLang="en-US" sz="2000" b="1" dirty="0" smtClean="0"/>
              <a:t>本部暨所屬機關</a:t>
            </a:r>
            <a:r>
              <a:rPr lang="en-US" altLang="zh-TW" sz="2000" b="1" dirty="0" smtClean="0"/>
              <a:t>(</a:t>
            </a:r>
            <a:r>
              <a:rPr lang="zh-TW" altLang="en-US" sz="2000" b="1" dirty="0" smtClean="0"/>
              <a:t>構</a:t>
            </a:r>
            <a:r>
              <a:rPr lang="en-US" altLang="zh-TW" sz="2000" b="1" dirty="0" smtClean="0"/>
              <a:t>)</a:t>
            </a:r>
            <a:r>
              <a:rPr lang="zh-TW" altLang="en-US" sz="2000" b="1" dirty="0" smtClean="0"/>
              <a:t>具</a:t>
            </a:r>
            <a:r>
              <a:rPr lang="zh-TW" altLang="en-US" sz="2000" b="1" dirty="0"/>
              <a:t>下列項目之一人員且具採購專業人員基本或進階資格之優秀人員擔任：</a:t>
            </a:r>
          </a:p>
          <a:p>
            <a:pPr>
              <a:spcBef>
                <a:spcPts val="600"/>
              </a:spcBef>
              <a:spcAft>
                <a:spcPts val="600"/>
              </a:spcAft>
            </a:pPr>
            <a:r>
              <a:rPr lang="zh-TW" altLang="en-US" sz="2000" b="1" dirty="0"/>
              <a:t>   </a:t>
            </a:r>
            <a:r>
              <a:rPr lang="en-US" altLang="zh-TW" sz="2000" b="1" dirty="0"/>
              <a:t>(1)</a:t>
            </a:r>
            <a:r>
              <a:rPr lang="zh-TW" altLang="en-US" sz="2000" b="1" dirty="0"/>
              <a:t>現任採購單位主管（如：秘書室、總務室主任、科長等）。</a:t>
            </a:r>
          </a:p>
          <a:p>
            <a:pPr>
              <a:spcBef>
                <a:spcPts val="600"/>
              </a:spcBef>
              <a:spcAft>
                <a:spcPts val="600"/>
              </a:spcAft>
            </a:pPr>
            <a:r>
              <a:rPr lang="zh-TW" altLang="en-US" sz="2000" b="1" dirty="0"/>
              <a:t>   </a:t>
            </a:r>
            <a:r>
              <a:rPr lang="en-US" altLang="zh-TW" sz="2000" b="1" dirty="0"/>
              <a:t>(2)</a:t>
            </a:r>
            <a:r>
              <a:rPr lang="zh-TW" altLang="en-US" sz="2000" b="1" dirty="0"/>
              <a:t>現任會計、政風單位主管（如：會計室主任、科長及政風室主任、</a:t>
            </a:r>
          </a:p>
          <a:p>
            <a:pPr>
              <a:spcBef>
                <a:spcPts val="600"/>
              </a:spcBef>
              <a:spcAft>
                <a:spcPts val="600"/>
              </a:spcAft>
            </a:pPr>
            <a:r>
              <a:rPr lang="zh-TW" altLang="en-US" sz="2000" b="1" dirty="0"/>
              <a:t>      </a:t>
            </a:r>
            <a:r>
              <a:rPr lang="zh-TW" altLang="en-US" sz="2000" b="1" dirty="0" smtClean="0"/>
              <a:t>  科長</a:t>
            </a:r>
            <a:r>
              <a:rPr lang="zh-TW" altLang="en-US" sz="2000" b="1" dirty="0"/>
              <a:t>等）。</a:t>
            </a:r>
          </a:p>
          <a:p>
            <a:pPr>
              <a:spcBef>
                <a:spcPts val="600"/>
              </a:spcBef>
              <a:spcAft>
                <a:spcPts val="600"/>
              </a:spcAft>
            </a:pPr>
            <a:r>
              <a:rPr lang="zh-TW" altLang="en-US" sz="2000" b="1" dirty="0"/>
              <a:t>   </a:t>
            </a:r>
            <a:r>
              <a:rPr lang="en-US" altLang="zh-TW" sz="2000" b="1" dirty="0"/>
              <a:t>(3)</a:t>
            </a:r>
            <a:r>
              <a:rPr lang="zh-TW" altLang="en-US" sz="2000" b="1" dirty="0"/>
              <a:t>資深優秀之採購承辦人員。</a:t>
            </a:r>
          </a:p>
          <a:p>
            <a:pPr>
              <a:spcBef>
                <a:spcPts val="600"/>
              </a:spcBef>
              <a:spcAft>
                <a:spcPts val="600"/>
              </a:spcAft>
            </a:pPr>
            <a:r>
              <a:rPr lang="zh-TW" altLang="en-US" sz="2000" b="1" dirty="0"/>
              <a:t>   </a:t>
            </a:r>
            <a:r>
              <a:rPr lang="en-US" altLang="zh-TW" sz="2000" b="1" dirty="0"/>
              <a:t>(4)</a:t>
            </a:r>
            <a:r>
              <a:rPr lang="zh-TW" altLang="en-US" sz="2000" b="1" dirty="0"/>
              <a:t>資深優秀之採購監辦人員。</a:t>
            </a:r>
          </a:p>
          <a:p>
            <a:pPr>
              <a:spcBef>
                <a:spcPts val="600"/>
              </a:spcBef>
              <a:spcAft>
                <a:spcPts val="600"/>
              </a:spcAft>
            </a:pPr>
            <a:r>
              <a:rPr lang="zh-TW" altLang="en-US" sz="2000" b="1" dirty="0"/>
              <a:t>   </a:t>
            </a:r>
            <a:r>
              <a:rPr lang="en-US" altLang="zh-TW" sz="2000" b="1" dirty="0"/>
              <a:t>(5)</a:t>
            </a:r>
            <a:r>
              <a:rPr lang="zh-TW" altLang="en-US" sz="2000" b="1" dirty="0"/>
              <a:t>曾擔任採購稽查人員，且願意繼續擔任該工作者。</a:t>
            </a:r>
          </a:p>
          <a:p>
            <a:pPr>
              <a:spcBef>
                <a:spcPts val="600"/>
              </a:spcBef>
              <a:spcAft>
                <a:spcPts val="600"/>
              </a:spcAft>
            </a:pPr>
            <a:r>
              <a:rPr lang="zh-TW" altLang="en-US" sz="2000" b="1" dirty="0"/>
              <a:t>   </a:t>
            </a:r>
            <a:r>
              <a:rPr lang="en-US" altLang="zh-TW" sz="2000" b="1" dirty="0"/>
              <a:t>(6)</a:t>
            </a:r>
            <a:r>
              <a:rPr lang="zh-TW" altLang="en-US" sz="2000" b="1" dirty="0"/>
              <a:t>其他熟諳政府採購法令及相關規定者（如醫院之高階主管）</a:t>
            </a:r>
            <a:r>
              <a:rPr lang="zh-TW" altLang="en-US" sz="2000" b="1" dirty="0" smtClean="0"/>
              <a:t>。</a:t>
            </a:r>
            <a:endParaRPr lang="en-US" altLang="zh-TW" sz="2000" b="1" dirty="0" smtClean="0"/>
          </a:p>
          <a:p>
            <a:pPr>
              <a:spcBef>
                <a:spcPts val="600"/>
              </a:spcBef>
              <a:spcAft>
                <a:spcPts val="600"/>
              </a:spcAft>
            </a:pPr>
            <a:endParaRPr lang="zh-TW" altLang="en-US" sz="2000" b="1" dirty="0"/>
          </a:p>
        </p:txBody>
      </p:sp>
      <p:sp>
        <p:nvSpPr>
          <p:cNvPr id="25607" name="Rectangle 3"/>
          <p:cNvSpPr txBox="1">
            <a:spLocks noChangeArrowheads="1"/>
          </p:cNvSpPr>
          <p:nvPr/>
        </p:nvSpPr>
        <p:spPr bwMode="auto">
          <a:xfrm>
            <a:off x="755650" y="458788"/>
            <a:ext cx="6696075" cy="714375"/>
          </a:xfrm>
          <a:prstGeom prst="rect">
            <a:avLst/>
          </a:prstGeom>
          <a:noFill/>
          <a:ln w="9525">
            <a:noFill/>
            <a:miter lim="800000"/>
            <a:headEnd/>
            <a:tailEnd/>
          </a:ln>
        </p:spPr>
        <p:txBody>
          <a:bodyPr/>
          <a:lstStyle/>
          <a:p>
            <a:r>
              <a:rPr kumimoji="0" lang="zh-TW" altLang="en-US" sz="1800" b="1">
                <a:solidFill>
                  <a:srgbClr val="0070C0"/>
                </a:solidFill>
                <a:latin typeface="標楷體" pitchFamily="65" charset="-120"/>
                <a:ea typeface="標楷體" pitchFamily="65" charset="-120"/>
              </a:rPr>
              <a:t>三、稽查人員專長</a:t>
            </a:r>
            <a:endParaRPr kumimoji="0" lang="en-US" altLang="zh-TW" sz="1800" b="1">
              <a:solidFill>
                <a:srgbClr val="0070C0"/>
              </a:solidFill>
              <a:latin typeface="標楷體" pitchFamily="65" charset="-120"/>
              <a:ea typeface="標楷體" pitchFamily="65" charset="-120"/>
            </a:endParaRPr>
          </a:p>
          <a:p>
            <a:r>
              <a:rPr lang="zh-TW" altLang="en-US" sz="2400" b="1">
                <a:solidFill>
                  <a:srgbClr val="6600FF"/>
                </a:solidFill>
                <a:latin typeface="標楷體" pitchFamily="65" charset="-120"/>
                <a:ea typeface="標楷體" pitchFamily="65" charset="-120"/>
              </a:rPr>
              <a:t>    </a:t>
            </a:r>
            <a:endParaRPr kumimoji="0" lang="zh-TW" altLang="en-US" sz="2400">
              <a:solidFill>
                <a:srgbClr val="0070C0"/>
              </a:solidFill>
              <a:latin typeface="標楷體" pitchFamily="65" charset="-120"/>
              <a:ea typeface="標楷體" pitchFamily="65" charset="-120"/>
            </a:endParaRPr>
          </a:p>
        </p:txBody>
      </p:sp>
      <p:pic>
        <p:nvPicPr>
          <p:cNvPr id="25608" name="圖片 7"/>
          <p:cNvPicPr>
            <a:picLocks noChangeAspect="1"/>
          </p:cNvPicPr>
          <p:nvPr/>
        </p:nvPicPr>
        <p:blipFill>
          <a:blip r:embed="rId2"/>
          <a:srcRect/>
          <a:stretch>
            <a:fillRect/>
          </a:stretch>
        </p:blipFill>
        <p:spPr bwMode="auto">
          <a:xfrm>
            <a:off x="0" y="6165850"/>
            <a:ext cx="9144000" cy="287338"/>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投影片編號版面配置區 5"/>
          <p:cNvSpPr>
            <a:spLocks noGrp="1"/>
          </p:cNvSpPr>
          <p:nvPr>
            <p:ph type="sldNum" sz="quarter" idx="12"/>
          </p:nvPr>
        </p:nvSpPr>
        <p:spPr/>
        <p:txBody>
          <a:bodyPr/>
          <a:lstStyle/>
          <a:p>
            <a:pPr>
              <a:defRPr/>
            </a:pPr>
            <a:fld id="{D2004070-269D-426F-9B8A-5CED0E6EFBFA}" type="slidenum">
              <a:rPr lang="en-US" altLang="zh-TW"/>
              <a:pPr>
                <a:defRPr/>
              </a:pPr>
              <a:t>8</a:t>
            </a:fld>
            <a:endParaRPr lang="en-US" altLang="zh-TW"/>
          </a:p>
        </p:txBody>
      </p:sp>
      <p:sp>
        <p:nvSpPr>
          <p:cNvPr id="26636" name="Text Box 68"/>
          <p:cNvSpPr txBox="1">
            <a:spLocks noChangeArrowheads="1"/>
          </p:cNvSpPr>
          <p:nvPr/>
        </p:nvSpPr>
        <p:spPr bwMode="auto">
          <a:xfrm>
            <a:off x="8460432" y="500063"/>
            <a:ext cx="477837" cy="336550"/>
          </a:xfrm>
          <a:prstGeom prst="rect">
            <a:avLst/>
          </a:prstGeom>
          <a:noFill/>
          <a:ln w="9525">
            <a:noFill/>
            <a:miter lim="800000"/>
            <a:headEnd/>
            <a:tailEnd/>
          </a:ln>
        </p:spPr>
        <p:txBody>
          <a:bodyPr wrap="none">
            <a:spAutoFit/>
          </a:bodyPr>
          <a:lstStyle/>
          <a:p>
            <a:r>
              <a:rPr lang="en-US" altLang="zh-TW" sz="1600">
                <a:latin typeface="Arial" charset="0"/>
              </a:rPr>
              <a:t>3-2</a:t>
            </a:r>
          </a:p>
        </p:txBody>
      </p:sp>
      <p:graphicFrame>
        <p:nvGraphicFramePr>
          <p:cNvPr id="26633" name="Object 9"/>
          <p:cNvGraphicFramePr>
            <a:graphicFrameLocks/>
          </p:cNvGraphicFramePr>
          <p:nvPr/>
        </p:nvGraphicFramePr>
        <p:xfrm>
          <a:off x="635000" y="1866900"/>
          <a:ext cx="7900988" cy="4403725"/>
        </p:xfrm>
        <a:graphic>
          <a:graphicData uri="http://schemas.openxmlformats.org/presentationml/2006/ole">
            <mc:AlternateContent xmlns:mc="http://schemas.openxmlformats.org/markup-compatibility/2006">
              <mc:Choice xmlns:v="urn:schemas-microsoft-com:vml" Requires="v">
                <p:oleObj spid="_x0000_s26793" r:id="rId3" imgW="7901101" imgH="4407790" progId="Excel.Chart.8">
                  <p:embed/>
                </p:oleObj>
              </mc:Choice>
              <mc:Fallback>
                <p:oleObj r:id="rId3" imgW="7901101" imgH="4407790" progId="Excel.Chart.8">
                  <p:embed/>
                  <p:pic>
                    <p:nvPicPr>
                      <p:cNvPr id="0" name="Picture 9"/>
                      <p:cNvPicPr>
                        <a:picLocks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35000" y="1866900"/>
                        <a:ext cx="7900988" cy="44037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6634" name="Object 10"/>
          <p:cNvGraphicFramePr>
            <a:graphicFrameLocks/>
          </p:cNvGraphicFramePr>
          <p:nvPr/>
        </p:nvGraphicFramePr>
        <p:xfrm>
          <a:off x="635000" y="1866900"/>
          <a:ext cx="7900988" cy="4403725"/>
        </p:xfrm>
        <a:graphic>
          <a:graphicData uri="http://schemas.openxmlformats.org/presentationml/2006/ole">
            <mc:AlternateContent xmlns:mc="http://schemas.openxmlformats.org/markup-compatibility/2006">
              <mc:Choice xmlns:v="urn:schemas-microsoft-com:vml" Requires="v">
                <p:oleObj spid="_x0000_s26794" r:id="rId5" imgW="7901101" imgH="4407790" progId="Excel.Chart.8">
                  <p:embed/>
                </p:oleObj>
              </mc:Choice>
              <mc:Fallback>
                <p:oleObj r:id="rId5" imgW="7901101" imgH="4407790" progId="Excel.Chart.8">
                  <p:embed/>
                  <p:pic>
                    <p:nvPicPr>
                      <p:cNvPr id="0" name="Picture 10"/>
                      <p:cNvPicPr>
                        <a:picLocks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35000" y="1866900"/>
                        <a:ext cx="7900988" cy="44037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6637" name="Rectangle 3"/>
          <p:cNvSpPr txBox="1">
            <a:spLocks noChangeArrowheads="1"/>
          </p:cNvSpPr>
          <p:nvPr/>
        </p:nvSpPr>
        <p:spPr bwMode="auto">
          <a:xfrm>
            <a:off x="755650" y="458788"/>
            <a:ext cx="3095625" cy="714375"/>
          </a:xfrm>
          <a:prstGeom prst="rect">
            <a:avLst/>
          </a:prstGeom>
          <a:noFill/>
          <a:ln w="9525">
            <a:noFill/>
            <a:miter lim="800000"/>
            <a:headEnd/>
            <a:tailEnd/>
          </a:ln>
        </p:spPr>
        <p:txBody>
          <a:bodyPr/>
          <a:lstStyle/>
          <a:p>
            <a:r>
              <a:rPr kumimoji="0" lang="zh-TW" altLang="en-US" sz="1800" b="1">
                <a:solidFill>
                  <a:srgbClr val="0070C0"/>
                </a:solidFill>
                <a:latin typeface="標楷體" pitchFamily="65" charset="-120"/>
                <a:ea typeface="標楷體" pitchFamily="65" charset="-120"/>
              </a:rPr>
              <a:t>三、稽查人員專長</a:t>
            </a:r>
            <a:endParaRPr kumimoji="0" lang="en-US" altLang="zh-TW" sz="1800" b="1">
              <a:solidFill>
                <a:srgbClr val="0070C0"/>
              </a:solidFill>
              <a:latin typeface="標楷體" pitchFamily="65" charset="-120"/>
              <a:ea typeface="標楷體" pitchFamily="65" charset="-120"/>
            </a:endParaRPr>
          </a:p>
        </p:txBody>
      </p:sp>
      <p:sp>
        <p:nvSpPr>
          <p:cNvPr id="9" name="Text Box 117"/>
          <p:cNvSpPr txBox="1">
            <a:spLocks noChangeArrowheads="1"/>
          </p:cNvSpPr>
          <p:nvPr/>
        </p:nvSpPr>
        <p:spPr bwMode="auto">
          <a:xfrm>
            <a:off x="683568" y="1173163"/>
            <a:ext cx="2016224" cy="461665"/>
          </a:xfrm>
          <a:prstGeom prst="rect">
            <a:avLst/>
          </a:prstGeom>
          <a:solidFill>
            <a:srgbClr val="FFCCFF"/>
          </a:solidFill>
          <a:ln w="19050">
            <a:solidFill>
              <a:srgbClr val="006600"/>
            </a:solidFill>
            <a:miter lim="800000"/>
            <a:headEnd/>
            <a:tailEnd/>
          </a:ln>
          <a:effectLst/>
          <a:scene3d>
            <a:camera prst="orthographicFront"/>
            <a:lightRig rig="threePt" dir="t"/>
          </a:scene3d>
          <a:sp3d>
            <a:bevelT/>
          </a:sp3d>
        </p:spPr>
        <p:txBody>
          <a:bodyPr>
            <a:spAutoFit/>
          </a:bodyPr>
          <a:lstStyle>
            <a:lvl1pPr eaLnBrk="0" hangingPunct="0">
              <a:defRPr kumimoji="1" sz="3200">
                <a:solidFill>
                  <a:schemeClr val="tx1"/>
                </a:solidFill>
                <a:latin typeface="Times New Roman" pitchFamily="18" charset="0"/>
                <a:ea typeface="新細明體" charset="-120"/>
              </a:defRPr>
            </a:lvl1pPr>
            <a:lvl2pPr marL="742950" indent="-285750" eaLnBrk="0" hangingPunct="0">
              <a:defRPr kumimoji="1" sz="3200">
                <a:solidFill>
                  <a:schemeClr val="tx1"/>
                </a:solidFill>
                <a:latin typeface="Times New Roman" pitchFamily="18" charset="0"/>
                <a:ea typeface="新細明體" charset="-120"/>
              </a:defRPr>
            </a:lvl2pPr>
            <a:lvl3pPr marL="1143000" indent="-228600" eaLnBrk="0" hangingPunct="0">
              <a:defRPr kumimoji="1" sz="3200">
                <a:solidFill>
                  <a:schemeClr val="tx1"/>
                </a:solidFill>
                <a:latin typeface="Times New Roman" pitchFamily="18" charset="0"/>
                <a:ea typeface="新細明體" charset="-120"/>
              </a:defRPr>
            </a:lvl3pPr>
            <a:lvl4pPr marL="1600200" indent="-228600" eaLnBrk="0" hangingPunct="0">
              <a:defRPr kumimoji="1" sz="3200">
                <a:solidFill>
                  <a:schemeClr val="tx1"/>
                </a:solidFill>
                <a:latin typeface="Times New Roman" pitchFamily="18" charset="0"/>
                <a:ea typeface="新細明體" charset="-120"/>
              </a:defRPr>
            </a:lvl4pPr>
            <a:lvl5pPr marL="2057400" indent="-228600" eaLnBrk="0" hangingPunct="0">
              <a:defRPr kumimoji="1" sz="3200">
                <a:solidFill>
                  <a:schemeClr val="tx1"/>
                </a:solidFill>
                <a:latin typeface="Times New Roman" pitchFamily="18" charset="0"/>
                <a:ea typeface="新細明體" charset="-120"/>
              </a:defRPr>
            </a:lvl5pPr>
            <a:lvl6pPr marL="2514600" indent="-228600" eaLnBrk="0" fontAlgn="base" hangingPunct="0">
              <a:spcBef>
                <a:spcPct val="0"/>
              </a:spcBef>
              <a:spcAft>
                <a:spcPct val="0"/>
              </a:spcAft>
              <a:defRPr kumimoji="1" sz="3200">
                <a:solidFill>
                  <a:schemeClr val="tx1"/>
                </a:solidFill>
                <a:latin typeface="Times New Roman" pitchFamily="18" charset="0"/>
                <a:ea typeface="新細明體" charset="-120"/>
              </a:defRPr>
            </a:lvl6pPr>
            <a:lvl7pPr marL="2971800" indent="-228600" eaLnBrk="0" fontAlgn="base" hangingPunct="0">
              <a:spcBef>
                <a:spcPct val="0"/>
              </a:spcBef>
              <a:spcAft>
                <a:spcPct val="0"/>
              </a:spcAft>
              <a:defRPr kumimoji="1" sz="3200">
                <a:solidFill>
                  <a:schemeClr val="tx1"/>
                </a:solidFill>
                <a:latin typeface="Times New Roman" pitchFamily="18" charset="0"/>
                <a:ea typeface="新細明體" charset="-120"/>
              </a:defRPr>
            </a:lvl7pPr>
            <a:lvl8pPr marL="3429000" indent="-228600" eaLnBrk="0" fontAlgn="base" hangingPunct="0">
              <a:spcBef>
                <a:spcPct val="0"/>
              </a:spcBef>
              <a:spcAft>
                <a:spcPct val="0"/>
              </a:spcAft>
              <a:defRPr kumimoji="1" sz="3200">
                <a:solidFill>
                  <a:schemeClr val="tx1"/>
                </a:solidFill>
                <a:latin typeface="Times New Roman" pitchFamily="18" charset="0"/>
                <a:ea typeface="新細明體" charset="-120"/>
              </a:defRPr>
            </a:lvl8pPr>
            <a:lvl9pPr marL="3886200" indent="-228600" eaLnBrk="0" fontAlgn="base" hangingPunct="0">
              <a:spcBef>
                <a:spcPct val="0"/>
              </a:spcBef>
              <a:spcAft>
                <a:spcPct val="0"/>
              </a:spcAft>
              <a:defRPr kumimoji="1" sz="3200">
                <a:solidFill>
                  <a:schemeClr val="tx1"/>
                </a:solidFill>
                <a:latin typeface="Times New Roman" pitchFamily="18" charset="0"/>
                <a:ea typeface="新細明體" charset="-120"/>
              </a:defRPr>
            </a:lvl9pPr>
          </a:lstStyle>
          <a:p>
            <a:pPr eaLnBrk="1" hangingPunct="1">
              <a:spcBef>
                <a:spcPct val="50000"/>
              </a:spcBef>
              <a:defRPr/>
            </a:pPr>
            <a:r>
              <a:rPr lang="zh-TW" altLang="en-US" sz="2400" b="1" dirty="0" smtClean="0">
                <a:solidFill>
                  <a:srgbClr val="0000FF"/>
                </a:solidFill>
                <a:ea typeface="華康新特明體" pitchFamily="49" charset="-120"/>
              </a:rPr>
              <a:t>稽查人員背景</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94227" name="Group 19"/>
          <p:cNvGraphicFramePr>
            <a:graphicFrameLocks noGrp="1"/>
          </p:cNvGraphicFramePr>
          <p:nvPr>
            <p:ph type="tbl" idx="1"/>
            <p:extLst>
              <p:ext uri="{D42A27DB-BD31-4B8C-83A1-F6EECF244321}">
                <p14:modId xmlns:p14="http://schemas.microsoft.com/office/powerpoint/2010/main" val="2815999679"/>
              </p:ext>
            </p:extLst>
          </p:nvPr>
        </p:nvGraphicFramePr>
        <p:xfrm>
          <a:off x="755650" y="1773239"/>
          <a:ext cx="7772400" cy="4248050"/>
        </p:xfrm>
        <a:graphic>
          <a:graphicData uri="http://schemas.openxmlformats.org/drawingml/2006/table">
            <a:tbl>
              <a:tblPr/>
              <a:tblGrid>
                <a:gridCol w="7772400"/>
              </a:tblGrid>
              <a:tr h="424805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zh-TW" sz="2800" b="1" i="0" u="none" strike="noStrike" cap="none" normalizeH="0" baseline="0" dirty="0" smtClean="0">
                          <a:ln>
                            <a:noFill/>
                          </a:ln>
                          <a:solidFill>
                            <a:srgbClr val="800080"/>
                          </a:solidFill>
                          <a:effectLst/>
                          <a:latin typeface="Times New Roman" pitchFamily="18" charset="0"/>
                          <a:ea typeface="新細明體" charset="-120"/>
                        </a:rPr>
                        <a:t>  </a:t>
                      </a:r>
                      <a:r>
                        <a:rPr kumimoji="1" lang="en-US" altLang="zh-TW" sz="2400" b="1" i="0" u="none" strike="noStrike" kern="1200" cap="none" normalizeH="0" baseline="0" dirty="0" smtClean="0">
                          <a:ln>
                            <a:noFill/>
                          </a:ln>
                          <a:solidFill>
                            <a:srgbClr val="800080"/>
                          </a:solidFill>
                          <a:effectLst/>
                          <a:latin typeface="標楷體" pitchFamily="65" charset="-120"/>
                          <a:ea typeface="標楷體" pitchFamily="65" charset="-120"/>
                          <a:cs typeface="+mn-cs"/>
                        </a:rPr>
                        <a:t> </a:t>
                      </a:r>
                      <a:r>
                        <a:rPr kumimoji="1" lang="en-US" altLang="zh-TW" sz="2400" b="1" i="0" u="none" strike="noStrike" kern="1200" cap="none" normalizeH="0" baseline="0" dirty="0" smtClean="0">
                          <a:ln>
                            <a:noFill/>
                          </a:ln>
                          <a:solidFill>
                            <a:schemeClr val="tx1"/>
                          </a:solidFill>
                          <a:effectLst/>
                          <a:latin typeface="+mn-ea"/>
                          <a:ea typeface="+mn-ea"/>
                          <a:cs typeface="+mn-cs"/>
                        </a:rPr>
                        <a:t>(1</a:t>
                      </a:r>
                      <a:r>
                        <a:rPr kumimoji="1" lang="zh-TW" altLang="en-US" sz="2400" b="1" i="0" u="none" strike="noStrike" kern="1200" cap="none" normalizeH="0" baseline="0" dirty="0" smtClean="0">
                          <a:ln>
                            <a:noFill/>
                          </a:ln>
                          <a:solidFill>
                            <a:schemeClr val="tx1"/>
                          </a:solidFill>
                          <a:effectLst/>
                          <a:latin typeface="+mn-ea"/>
                          <a:ea typeface="+mn-ea"/>
                          <a:cs typeface="+mn-cs"/>
                        </a:rPr>
                        <a:t>）接受稽核小組召集人指派</a:t>
                      </a:r>
                      <a:r>
                        <a:rPr kumimoji="1" lang="zh-TW" altLang="en-US" sz="2400" b="1" i="0" u="none" strike="noStrike" cap="none" normalizeH="0" baseline="0" dirty="0" smtClean="0">
                          <a:ln>
                            <a:noFill/>
                          </a:ln>
                          <a:solidFill>
                            <a:schemeClr val="tx1"/>
                          </a:solidFill>
                          <a:effectLst/>
                          <a:latin typeface="+mn-ea"/>
                          <a:ea typeface="+mn-ea"/>
                        </a:rPr>
                        <a:t>辦理採購案件稽核並撰 </a:t>
                      </a:r>
                      <a:endParaRPr kumimoji="1" lang="en-US" altLang="zh-TW" sz="2400" b="1" i="0" u="none" strike="noStrike" cap="none" normalizeH="0" baseline="0" dirty="0" smtClean="0">
                        <a:ln>
                          <a:noFill/>
                        </a:ln>
                        <a:solidFill>
                          <a:schemeClr val="tx1"/>
                        </a:solidFill>
                        <a:effectLst/>
                        <a:latin typeface="+mn-ea"/>
                        <a:ea typeface="+mn-ea"/>
                      </a:endParaRPr>
                    </a:p>
                    <a:p>
                      <a:pPr marL="0" marR="0" lvl="0" indent="0" algn="l" defTabSz="914400" rtl="0" eaLnBrk="1" fontAlgn="base" latinLnBrk="0" hangingPunct="1">
                        <a:lnSpc>
                          <a:spcPct val="100000"/>
                        </a:lnSpc>
                        <a:spcBef>
                          <a:spcPct val="20000"/>
                        </a:spcBef>
                        <a:spcAft>
                          <a:spcPct val="0"/>
                        </a:spcAft>
                        <a:buClrTx/>
                        <a:buSzTx/>
                        <a:buFontTx/>
                        <a:buNone/>
                        <a:tabLst/>
                      </a:pPr>
                      <a:r>
                        <a:rPr kumimoji="1" lang="zh-TW" altLang="en-US" sz="2400" b="1" i="0" u="none" strike="noStrike" cap="none" normalizeH="0" baseline="0" dirty="0" smtClean="0">
                          <a:ln>
                            <a:noFill/>
                          </a:ln>
                          <a:solidFill>
                            <a:schemeClr val="tx1"/>
                          </a:solidFill>
                          <a:effectLst/>
                          <a:latin typeface="+mn-ea"/>
                          <a:ea typeface="+mn-ea"/>
                        </a:rPr>
                        <a:t>           擬採購稽核監督報告。</a:t>
                      </a:r>
                    </a:p>
                    <a:p>
                      <a:pPr marL="0" marR="0" lvl="0" indent="0" algn="l" defTabSz="914400" rtl="0" eaLnBrk="1" fontAlgn="base" latinLnBrk="0" hangingPunct="1">
                        <a:lnSpc>
                          <a:spcPct val="100000"/>
                        </a:lnSpc>
                        <a:spcBef>
                          <a:spcPct val="20000"/>
                        </a:spcBef>
                        <a:spcAft>
                          <a:spcPct val="0"/>
                        </a:spcAft>
                        <a:buClrTx/>
                        <a:buSzTx/>
                        <a:buFontTx/>
                        <a:buNone/>
                        <a:tabLst/>
                      </a:pPr>
                      <a:r>
                        <a:rPr kumimoji="1" lang="zh-TW" altLang="en-US" sz="2400" b="1" i="0" u="none" strike="noStrike" cap="none" normalizeH="0" baseline="0" dirty="0" smtClean="0">
                          <a:ln>
                            <a:noFill/>
                          </a:ln>
                          <a:solidFill>
                            <a:schemeClr val="tx1"/>
                          </a:solidFill>
                          <a:effectLst/>
                          <a:latin typeface="+mn-ea"/>
                          <a:ea typeface="+mn-ea"/>
                        </a:rPr>
                        <a:t> （</a:t>
                      </a:r>
                      <a:r>
                        <a:rPr kumimoji="1" lang="en-US" altLang="zh-TW" sz="2400" b="1" i="0" u="none" strike="noStrike" cap="none" normalizeH="0" baseline="0" dirty="0" smtClean="0">
                          <a:ln>
                            <a:noFill/>
                          </a:ln>
                          <a:solidFill>
                            <a:schemeClr val="tx1"/>
                          </a:solidFill>
                          <a:effectLst/>
                          <a:latin typeface="+mn-ea"/>
                          <a:ea typeface="+mn-ea"/>
                        </a:rPr>
                        <a:t>2</a:t>
                      </a:r>
                      <a:r>
                        <a:rPr kumimoji="1" lang="zh-TW" altLang="en-US" sz="2400" b="1" i="0" u="none" strike="noStrike" cap="none" normalizeH="0" baseline="0" dirty="0" smtClean="0">
                          <a:ln>
                            <a:noFill/>
                          </a:ln>
                          <a:solidFill>
                            <a:schemeClr val="tx1"/>
                          </a:solidFill>
                          <a:effectLst/>
                          <a:latin typeface="+mn-ea"/>
                          <a:ea typeface="+mn-ea"/>
                        </a:rPr>
                        <a:t>）參加本小組舉辦之相關研習會</a:t>
                      </a:r>
                      <a:r>
                        <a:rPr kumimoji="1" lang="en-US" altLang="zh-TW" sz="2400" b="1" i="0" u="none" strike="noStrike" cap="none" normalizeH="0" baseline="0" dirty="0" smtClean="0">
                          <a:ln>
                            <a:noFill/>
                          </a:ln>
                          <a:solidFill>
                            <a:schemeClr val="tx1"/>
                          </a:solidFill>
                          <a:effectLst/>
                          <a:latin typeface="+mn-ea"/>
                          <a:ea typeface="+mn-ea"/>
                        </a:rPr>
                        <a:t>(</a:t>
                      </a:r>
                      <a:r>
                        <a:rPr kumimoji="1" lang="zh-TW" altLang="en-US" sz="2400" b="1" i="0" u="none" strike="noStrike" cap="none" normalizeH="0" baseline="0" dirty="0" smtClean="0">
                          <a:ln>
                            <a:noFill/>
                          </a:ln>
                          <a:solidFill>
                            <a:schemeClr val="tx1"/>
                          </a:solidFill>
                          <a:effectLst/>
                          <a:latin typeface="+mn-ea"/>
                          <a:ea typeface="+mn-ea"/>
                        </a:rPr>
                        <a:t>每年至少</a:t>
                      </a:r>
                      <a:r>
                        <a:rPr kumimoji="1" lang="en-US" altLang="zh-TW" sz="2400" b="1" i="0" u="none" strike="noStrike" cap="none" normalizeH="0" baseline="0" dirty="0" smtClean="0">
                          <a:ln>
                            <a:noFill/>
                          </a:ln>
                          <a:solidFill>
                            <a:schemeClr val="tx1"/>
                          </a:solidFill>
                          <a:effectLst/>
                          <a:latin typeface="+mn-ea"/>
                          <a:ea typeface="+mn-ea"/>
                        </a:rPr>
                        <a:t>2</a:t>
                      </a:r>
                      <a:r>
                        <a:rPr kumimoji="1" lang="zh-TW" altLang="en-US" sz="2400" b="1" i="0" u="none" strike="noStrike" cap="none" normalizeH="0" baseline="0" dirty="0" smtClean="0">
                          <a:ln>
                            <a:noFill/>
                          </a:ln>
                          <a:solidFill>
                            <a:schemeClr val="tx1"/>
                          </a:solidFill>
                          <a:effectLst/>
                          <a:latin typeface="+mn-ea"/>
                          <a:ea typeface="+mn-ea"/>
                        </a:rPr>
                        <a:t>次</a:t>
                      </a:r>
                      <a:r>
                        <a:rPr kumimoji="1" lang="en-US" altLang="zh-TW" sz="2400" b="1" i="0" u="none" strike="noStrike" cap="none" normalizeH="0" baseline="0" dirty="0" smtClean="0">
                          <a:ln>
                            <a:noFill/>
                          </a:ln>
                          <a:solidFill>
                            <a:schemeClr val="tx1"/>
                          </a:solidFill>
                          <a:effectLst/>
                          <a:latin typeface="+mn-ea"/>
                          <a:ea typeface="+mn-ea"/>
                        </a:rPr>
                        <a:t>) </a:t>
                      </a:r>
                      <a:r>
                        <a:rPr kumimoji="1" lang="zh-TW" altLang="en-US" sz="2400" b="1" i="0" u="none" strike="noStrike" cap="none" normalizeH="0" baseline="0" dirty="0" smtClean="0">
                          <a:ln>
                            <a:noFill/>
                          </a:ln>
                          <a:solidFill>
                            <a:schemeClr val="tx1"/>
                          </a:solidFill>
                          <a:effectLst/>
                          <a:latin typeface="+mn-ea"/>
                          <a:ea typeface="+mn-ea"/>
                        </a:rPr>
                        <a:t>。  </a:t>
                      </a:r>
                    </a:p>
                    <a:p>
                      <a:pPr marL="0" marR="0" lvl="0" indent="0" algn="l" defTabSz="914400" rtl="0" eaLnBrk="1" fontAlgn="base" latinLnBrk="0" hangingPunct="1">
                        <a:lnSpc>
                          <a:spcPct val="100000"/>
                        </a:lnSpc>
                        <a:spcBef>
                          <a:spcPct val="20000"/>
                        </a:spcBef>
                        <a:spcAft>
                          <a:spcPct val="0"/>
                        </a:spcAft>
                        <a:buClrTx/>
                        <a:buSzTx/>
                        <a:buFontTx/>
                        <a:buNone/>
                        <a:tabLst/>
                        <a:defRPr/>
                      </a:pPr>
                      <a:r>
                        <a:rPr kumimoji="1" lang="zh-TW" altLang="en-US" sz="2400" b="1" i="0" u="none" strike="noStrike" cap="none" normalizeH="0" baseline="0" dirty="0" smtClean="0">
                          <a:ln>
                            <a:noFill/>
                          </a:ln>
                          <a:solidFill>
                            <a:schemeClr val="tx1"/>
                          </a:solidFill>
                          <a:effectLst/>
                          <a:latin typeface="+mn-ea"/>
                          <a:ea typeface="+mn-ea"/>
                        </a:rPr>
                        <a:t> （</a:t>
                      </a:r>
                      <a:r>
                        <a:rPr kumimoji="1" lang="en-US" altLang="zh-TW" sz="2400" b="1" i="0" u="none" strike="noStrike" cap="none" normalizeH="0" baseline="0" dirty="0" smtClean="0">
                          <a:ln>
                            <a:noFill/>
                          </a:ln>
                          <a:solidFill>
                            <a:schemeClr val="tx1"/>
                          </a:solidFill>
                          <a:effectLst/>
                          <a:latin typeface="+mn-ea"/>
                          <a:ea typeface="+mn-ea"/>
                        </a:rPr>
                        <a:t>3</a:t>
                      </a:r>
                      <a:r>
                        <a:rPr kumimoji="1" lang="zh-TW" altLang="en-US" sz="2400" b="1" i="0" u="none" strike="noStrike" cap="none" normalizeH="0" baseline="0" dirty="0" smtClean="0">
                          <a:ln>
                            <a:noFill/>
                          </a:ln>
                          <a:solidFill>
                            <a:schemeClr val="tx1"/>
                          </a:solidFill>
                          <a:effectLst/>
                          <a:latin typeface="+mn-ea"/>
                          <a:ea typeface="+mn-ea"/>
                        </a:rPr>
                        <a:t>）參加工程會舉辦之相關研習會。  </a:t>
                      </a:r>
                    </a:p>
                    <a:p>
                      <a:pPr marL="0" marR="0" lvl="0" indent="0" algn="l" defTabSz="914400" rtl="0" eaLnBrk="1" fontAlgn="base" latinLnBrk="0" hangingPunct="1">
                        <a:lnSpc>
                          <a:spcPct val="100000"/>
                        </a:lnSpc>
                        <a:spcBef>
                          <a:spcPct val="20000"/>
                        </a:spcBef>
                        <a:spcAft>
                          <a:spcPct val="0"/>
                        </a:spcAft>
                        <a:buClrTx/>
                        <a:buSzTx/>
                        <a:buFontTx/>
                        <a:buNone/>
                        <a:tabLst/>
                      </a:pPr>
                      <a:r>
                        <a:rPr kumimoji="1" lang="zh-TW" altLang="en-US" sz="2400" b="1" i="0" u="none" strike="noStrike" cap="none" normalizeH="0" baseline="0" dirty="0" smtClean="0">
                          <a:ln>
                            <a:noFill/>
                          </a:ln>
                          <a:solidFill>
                            <a:schemeClr val="tx1"/>
                          </a:solidFill>
                          <a:effectLst/>
                          <a:latin typeface="+mn-ea"/>
                          <a:ea typeface="+mn-ea"/>
                        </a:rPr>
                        <a:t> （</a:t>
                      </a:r>
                      <a:r>
                        <a:rPr kumimoji="1" lang="en-US" altLang="zh-TW" sz="2400" b="1" i="0" u="none" strike="noStrike" cap="none" normalizeH="0" baseline="0" dirty="0" smtClean="0">
                          <a:ln>
                            <a:noFill/>
                          </a:ln>
                          <a:solidFill>
                            <a:schemeClr val="tx1"/>
                          </a:solidFill>
                          <a:effectLst/>
                          <a:latin typeface="+mn-ea"/>
                          <a:ea typeface="+mn-ea"/>
                        </a:rPr>
                        <a:t>4</a:t>
                      </a:r>
                      <a:r>
                        <a:rPr kumimoji="1" lang="zh-TW" altLang="en-US" sz="2400" b="1" i="0" u="none" strike="noStrike" cap="none" normalizeH="0" baseline="0" dirty="0" smtClean="0">
                          <a:ln>
                            <a:noFill/>
                          </a:ln>
                          <a:solidFill>
                            <a:schemeClr val="tx1"/>
                          </a:solidFill>
                          <a:effectLst/>
                          <a:latin typeface="+mn-ea"/>
                          <a:ea typeface="+mn-ea"/>
                        </a:rPr>
                        <a:t>）不定期接受本小組最新採購資訊之通知。</a:t>
                      </a:r>
                      <a:endParaRPr kumimoji="1" lang="en-US" altLang="zh-TW" sz="2400" b="1" i="0" u="none" strike="noStrike" cap="none" normalizeH="0" baseline="0" dirty="0" smtClean="0">
                        <a:ln>
                          <a:noFill/>
                        </a:ln>
                        <a:solidFill>
                          <a:schemeClr val="tx1"/>
                        </a:solidFill>
                        <a:effectLst/>
                        <a:latin typeface="+mn-ea"/>
                        <a:ea typeface="+mn-ea"/>
                      </a:endParaRPr>
                    </a:p>
                    <a:p>
                      <a:pPr marL="0" marR="0" lvl="0" indent="0" algn="l" defTabSz="914400" rtl="0" eaLnBrk="1" fontAlgn="base" latinLnBrk="0" hangingPunct="1">
                        <a:lnSpc>
                          <a:spcPct val="100000"/>
                        </a:lnSpc>
                        <a:spcBef>
                          <a:spcPct val="20000"/>
                        </a:spcBef>
                        <a:spcAft>
                          <a:spcPct val="0"/>
                        </a:spcAft>
                        <a:buClrTx/>
                        <a:buSzTx/>
                        <a:buFontTx/>
                        <a:buNone/>
                        <a:tabLst/>
                      </a:pPr>
                      <a:endParaRPr kumimoji="1" lang="zh-TW" altLang="en-US" sz="2400" b="1" i="0" u="none" strike="noStrike" cap="none" normalizeH="0" baseline="0" dirty="0" smtClean="0">
                        <a:ln>
                          <a:noFill/>
                        </a:ln>
                        <a:solidFill>
                          <a:srgbClr val="800080"/>
                        </a:solidFill>
                        <a:effectLst/>
                        <a:latin typeface="+mn-ea"/>
                        <a:ea typeface="+mn-ea"/>
                      </a:endParaRPr>
                    </a:p>
                    <a:p>
                      <a:pPr marL="0" marR="0" lvl="0" indent="0" algn="l" defTabSz="914400" rtl="0" eaLnBrk="1" fontAlgn="base" latinLnBrk="0" hangingPunct="1">
                        <a:lnSpc>
                          <a:spcPct val="100000"/>
                        </a:lnSpc>
                        <a:spcBef>
                          <a:spcPct val="20000"/>
                        </a:spcBef>
                        <a:spcAft>
                          <a:spcPct val="0"/>
                        </a:spcAft>
                        <a:buClrTx/>
                        <a:buSzTx/>
                        <a:buFontTx/>
                        <a:buNone/>
                        <a:tabLst/>
                      </a:pPr>
                      <a:endParaRPr kumimoji="1" lang="zh-TW" altLang="en-US" sz="2800" b="1" i="0" u="none" strike="noStrike" cap="none" normalizeH="0" baseline="0" dirty="0" smtClean="0">
                        <a:ln>
                          <a:noFill/>
                        </a:ln>
                        <a:solidFill>
                          <a:srgbClr val="0000FF"/>
                        </a:solidFill>
                        <a:effectLst/>
                        <a:latin typeface="+mn-ea"/>
                        <a:ea typeface="+mn-ea"/>
                      </a:endParaRPr>
                    </a:p>
                    <a:p>
                      <a:pPr marL="0" marR="0" lvl="0" indent="0" algn="l" defTabSz="914400" rtl="0" eaLnBrk="1" fontAlgn="base" latinLnBrk="0" hangingPunct="1">
                        <a:lnSpc>
                          <a:spcPct val="100000"/>
                        </a:lnSpc>
                        <a:spcBef>
                          <a:spcPct val="20000"/>
                        </a:spcBef>
                        <a:spcAft>
                          <a:spcPct val="0"/>
                        </a:spcAft>
                        <a:buClrTx/>
                        <a:buSzTx/>
                        <a:buFontTx/>
                        <a:buNone/>
                        <a:tabLst/>
                      </a:pPr>
                      <a:r>
                        <a:rPr kumimoji="1" lang="zh-TW" altLang="en-US" sz="2400" b="1" i="0" u="none" strike="noStrike" cap="none" normalizeH="0" baseline="0" dirty="0" smtClean="0">
                          <a:ln>
                            <a:noFill/>
                          </a:ln>
                          <a:solidFill>
                            <a:schemeClr val="tx1"/>
                          </a:solidFill>
                          <a:effectLst/>
                          <a:latin typeface="+mn-ea"/>
                          <a:ea typeface="+mn-ea"/>
                        </a:rPr>
                        <a:t>   採購、會計審核、綜合行政、採購稽核、總務行政、</a:t>
                      </a:r>
                    </a:p>
                    <a:p>
                      <a:pPr marL="0" marR="0" lvl="0" indent="0" algn="l" defTabSz="914400" rtl="0" eaLnBrk="1" fontAlgn="base" latinLnBrk="0" hangingPunct="1">
                        <a:lnSpc>
                          <a:spcPct val="100000"/>
                        </a:lnSpc>
                        <a:spcBef>
                          <a:spcPct val="20000"/>
                        </a:spcBef>
                        <a:spcAft>
                          <a:spcPct val="0"/>
                        </a:spcAft>
                        <a:buClrTx/>
                        <a:buSzTx/>
                        <a:buFontTx/>
                        <a:buNone/>
                        <a:tabLst/>
                      </a:pPr>
                      <a:r>
                        <a:rPr kumimoji="1" lang="zh-TW" altLang="en-US" sz="2400" b="1" i="0" u="none" strike="noStrike" cap="none" normalizeH="0" baseline="0" dirty="0" smtClean="0">
                          <a:ln>
                            <a:noFill/>
                          </a:ln>
                          <a:solidFill>
                            <a:schemeClr val="tx1"/>
                          </a:solidFill>
                          <a:effectLst/>
                          <a:latin typeface="+mn-ea"/>
                          <a:ea typeface="+mn-ea"/>
                        </a:rPr>
                        <a:t>   醫務行政管理、政風等</a:t>
                      </a:r>
                    </a:p>
                  </a:txBody>
                  <a:tcPr marT="45723" marB="45723" horzOverflow="overflow">
                    <a:lnL cap="flat">
                      <a:noFill/>
                    </a:lnL>
                    <a:lnR cap="flat">
                      <a:noFill/>
                    </a:lnR>
                    <a:lnT w="28575" cap="flat" cmpd="sng" algn="ctr">
                      <a:solidFill>
                        <a:srgbClr val="336699"/>
                      </a:solidFill>
                      <a:prstDash val="solid"/>
                      <a:round/>
                      <a:headEnd type="none" w="med" len="med"/>
                      <a:tailEnd type="none" w="med" len="med"/>
                    </a:lnT>
                    <a:lnB cap="flat">
                      <a:noFill/>
                    </a:lnB>
                    <a:lnTlToBr>
                      <a:noFill/>
                    </a:lnTlToBr>
                    <a:lnBlToTr>
                      <a:noFill/>
                    </a:lnBlToTr>
                    <a:noFill/>
                  </a:tcPr>
                </a:tc>
              </a:tr>
            </a:tbl>
          </a:graphicData>
        </a:graphic>
      </p:graphicFrame>
      <p:sp>
        <p:nvSpPr>
          <p:cNvPr id="15" name="投影片編號版面配置區 5"/>
          <p:cNvSpPr>
            <a:spLocks noGrp="1"/>
          </p:cNvSpPr>
          <p:nvPr>
            <p:ph type="sldNum" sz="quarter" idx="12"/>
          </p:nvPr>
        </p:nvSpPr>
        <p:spPr/>
        <p:txBody>
          <a:bodyPr/>
          <a:lstStyle/>
          <a:p>
            <a:pPr>
              <a:defRPr/>
            </a:pPr>
            <a:fld id="{98FC3B71-D34C-448F-AABB-92E0E1D8495E}" type="slidenum">
              <a:rPr lang="en-US" altLang="zh-TW"/>
              <a:pPr>
                <a:defRPr/>
              </a:pPr>
              <a:t>9</a:t>
            </a:fld>
            <a:endParaRPr lang="en-US" altLang="zh-TW"/>
          </a:p>
        </p:txBody>
      </p:sp>
      <p:sp>
        <p:nvSpPr>
          <p:cNvPr id="17415" name="Text Box 20"/>
          <p:cNvSpPr txBox="1">
            <a:spLocks noChangeArrowheads="1"/>
          </p:cNvSpPr>
          <p:nvPr/>
        </p:nvSpPr>
        <p:spPr bwMode="auto">
          <a:xfrm>
            <a:off x="794228" y="1268760"/>
            <a:ext cx="2663825" cy="476250"/>
          </a:xfrm>
          <a:prstGeom prst="rect">
            <a:avLst/>
          </a:prstGeom>
          <a:solidFill>
            <a:srgbClr val="FFCCFF"/>
          </a:solidFill>
          <a:ln w="19050">
            <a:solidFill>
              <a:srgbClr val="006600"/>
            </a:solidFill>
            <a:miter lim="800000"/>
            <a:headEnd/>
            <a:tailEnd/>
          </a:ln>
          <a:effectLst/>
          <a:scene3d>
            <a:camera prst="orthographicFront"/>
            <a:lightRig rig="threePt" dir="t"/>
          </a:scene3d>
          <a:sp3d>
            <a:bevelT/>
          </a:sp3d>
        </p:spPr>
        <p:txBody>
          <a:bodyPr>
            <a:spAutoFit/>
          </a:bodyPr>
          <a:lstStyle>
            <a:lvl1pPr eaLnBrk="0" hangingPunct="0">
              <a:defRPr kumimoji="1" sz="3200">
                <a:solidFill>
                  <a:schemeClr val="tx1"/>
                </a:solidFill>
                <a:latin typeface="Times New Roman" pitchFamily="18" charset="0"/>
                <a:ea typeface="新細明體" charset="-120"/>
              </a:defRPr>
            </a:lvl1pPr>
            <a:lvl2pPr marL="742950" indent="-285750" eaLnBrk="0" hangingPunct="0">
              <a:defRPr kumimoji="1" sz="3200">
                <a:solidFill>
                  <a:schemeClr val="tx1"/>
                </a:solidFill>
                <a:latin typeface="Times New Roman" pitchFamily="18" charset="0"/>
                <a:ea typeface="新細明體" charset="-120"/>
              </a:defRPr>
            </a:lvl2pPr>
            <a:lvl3pPr marL="1143000" indent="-228600" eaLnBrk="0" hangingPunct="0">
              <a:defRPr kumimoji="1" sz="3200">
                <a:solidFill>
                  <a:schemeClr val="tx1"/>
                </a:solidFill>
                <a:latin typeface="Times New Roman" pitchFamily="18" charset="0"/>
                <a:ea typeface="新細明體" charset="-120"/>
              </a:defRPr>
            </a:lvl3pPr>
            <a:lvl4pPr marL="1600200" indent="-228600" eaLnBrk="0" hangingPunct="0">
              <a:defRPr kumimoji="1" sz="3200">
                <a:solidFill>
                  <a:schemeClr val="tx1"/>
                </a:solidFill>
                <a:latin typeface="Times New Roman" pitchFamily="18" charset="0"/>
                <a:ea typeface="新細明體" charset="-120"/>
              </a:defRPr>
            </a:lvl4pPr>
            <a:lvl5pPr marL="2057400" indent="-228600" eaLnBrk="0" hangingPunct="0">
              <a:defRPr kumimoji="1" sz="3200">
                <a:solidFill>
                  <a:schemeClr val="tx1"/>
                </a:solidFill>
                <a:latin typeface="Times New Roman" pitchFamily="18" charset="0"/>
                <a:ea typeface="新細明體" charset="-120"/>
              </a:defRPr>
            </a:lvl5pPr>
            <a:lvl6pPr marL="2514600" indent="-228600" eaLnBrk="0" fontAlgn="base" hangingPunct="0">
              <a:spcBef>
                <a:spcPct val="0"/>
              </a:spcBef>
              <a:spcAft>
                <a:spcPct val="0"/>
              </a:spcAft>
              <a:defRPr kumimoji="1" sz="3200">
                <a:solidFill>
                  <a:schemeClr val="tx1"/>
                </a:solidFill>
                <a:latin typeface="Times New Roman" pitchFamily="18" charset="0"/>
                <a:ea typeface="新細明體" charset="-120"/>
              </a:defRPr>
            </a:lvl6pPr>
            <a:lvl7pPr marL="2971800" indent="-228600" eaLnBrk="0" fontAlgn="base" hangingPunct="0">
              <a:spcBef>
                <a:spcPct val="0"/>
              </a:spcBef>
              <a:spcAft>
                <a:spcPct val="0"/>
              </a:spcAft>
              <a:defRPr kumimoji="1" sz="3200">
                <a:solidFill>
                  <a:schemeClr val="tx1"/>
                </a:solidFill>
                <a:latin typeface="Times New Roman" pitchFamily="18" charset="0"/>
                <a:ea typeface="新細明體" charset="-120"/>
              </a:defRPr>
            </a:lvl7pPr>
            <a:lvl8pPr marL="3429000" indent="-228600" eaLnBrk="0" fontAlgn="base" hangingPunct="0">
              <a:spcBef>
                <a:spcPct val="0"/>
              </a:spcBef>
              <a:spcAft>
                <a:spcPct val="0"/>
              </a:spcAft>
              <a:defRPr kumimoji="1" sz="3200">
                <a:solidFill>
                  <a:schemeClr val="tx1"/>
                </a:solidFill>
                <a:latin typeface="Times New Roman" pitchFamily="18" charset="0"/>
                <a:ea typeface="新細明體" charset="-120"/>
              </a:defRPr>
            </a:lvl8pPr>
            <a:lvl9pPr marL="3886200" indent="-228600" eaLnBrk="0" fontAlgn="base" hangingPunct="0">
              <a:spcBef>
                <a:spcPct val="0"/>
              </a:spcBef>
              <a:spcAft>
                <a:spcPct val="0"/>
              </a:spcAft>
              <a:defRPr kumimoji="1" sz="3200">
                <a:solidFill>
                  <a:schemeClr val="tx1"/>
                </a:solidFill>
                <a:latin typeface="Times New Roman" pitchFamily="18" charset="0"/>
                <a:ea typeface="新細明體" charset="-120"/>
              </a:defRPr>
            </a:lvl9pPr>
          </a:lstStyle>
          <a:p>
            <a:pPr eaLnBrk="1" hangingPunct="1">
              <a:spcBef>
                <a:spcPct val="50000"/>
              </a:spcBef>
              <a:defRPr/>
            </a:pPr>
            <a:r>
              <a:rPr lang="zh-TW" altLang="en-US" sz="2400" b="1" dirty="0" smtClean="0">
                <a:solidFill>
                  <a:srgbClr val="0000FF"/>
                </a:solidFill>
                <a:ea typeface="華康新特明體" pitchFamily="49" charset="-120"/>
              </a:rPr>
              <a:t>稽查人員工作內容</a:t>
            </a:r>
          </a:p>
        </p:txBody>
      </p:sp>
      <p:sp>
        <p:nvSpPr>
          <p:cNvPr id="17416" name="Text Box 21"/>
          <p:cNvSpPr txBox="1">
            <a:spLocks noChangeArrowheads="1"/>
          </p:cNvSpPr>
          <p:nvPr/>
        </p:nvSpPr>
        <p:spPr bwMode="auto">
          <a:xfrm>
            <a:off x="807412" y="4365104"/>
            <a:ext cx="865187" cy="476250"/>
          </a:xfrm>
          <a:prstGeom prst="rect">
            <a:avLst/>
          </a:prstGeom>
          <a:solidFill>
            <a:srgbClr val="FFCCFF"/>
          </a:solidFill>
          <a:ln w="19050">
            <a:solidFill>
              <a:srgbClr val="006600"/>
            </a:solidFill>
            <a:miter lim="800000"/>
            <a:headEnd/>
            <a:tailEnd/>
          </a:ln>
          <a:effectLst/>
          <a:scene3d>
            <a:camera prst="orthographicFront"/>
            <a:lightRig rig="threePt" dir="t"/>
          </a:scene3d>
          <a:sp3d>
            <a:bevelT/>
          </a:sp3d>
        </p:spPr>
        <p:txBody>
          <a:bodyPr>
            <a:spAutoFit/>
          </a:bodyPr>
          <a:lstStyle>
            <a:lvl1pPr eaLnBrk="0" hangingPunct="0">
              <a:defRPr kumimoji="1" sz="3200">
                <a:solidFill>
                  <a:schemeClr val="tx1"/>
                </a:solidFill>
                <a:latin typeface="Times New Roman" pitchFamily="18" charset="0"/>
                <a:ea typeface="新細明體" charset="-120"/>
              </a:defRPr>
            </a:lvl1pPr>
            <a:lvl2pPr marL="742950" indent="-285750" eaLnBrk="0" hangingPunct="0">
              <a:defRPr kumimoji="1" sz="3200">
                <a:solidFill>
                  <a:schemeClr val="tx1"/>
                </a:solidFill>
                <a:latin typeface="Times New Roman" pitchFamily="18" charset="0"/>
                <a:ea typeface="新細明體" charset="-120"/>
              </a:defRPr>
            </a:lvl2pPr>
            <a:lvl3pPr marL="1143000" indent="-228600" eaLnBrk="0" hangingPunct="0">
              <a:defRPr kumimoji="1" sz="3200">
                <a:solidFill>
                  <a:schemeClr val="tx1"/>
                </a:solidFill>
                <a:latin typeface="Times New Roman" pitchFamily="18" charset="0"/>
                <a:ea typeface="新細明體" charset="-120"/>
              </a:defRPr>
            </a:lvl3pPr>
            <a:lvl4pPr marL="1600200" indent="-228600" eaLnBrk="0" hangingPunct="0">
              <a:defRPr kumimoji="1" sz="3200">
                <a:solidFill>
                  <a:schemeClr val="tx1"/>
                </a:solidFill>
                <a:latin typeface="Times New Roman" pitchFamily="18" charset="0"/>
                <a:ea typeface="新細明體" charset="-120"/>
              </a:defRPr>
            </a:lvl4pPr>
            <a:lvl5pPr marL="2057400" indent="-228600" eaLnBrk="0" hangingPunct="0">
              <a:defRPr kumimoji="1" sz="3200">
                <a:solidFill>
                  <a:schemeClr val="tx1"/>
                </a:solidFill>
                <a:latin typeface="Times New Roman" pitchFamily="18" charset="0"/>
                <a:ea typeface="新細明體" charset="-120"/>
              </a:defRPr>
            </a:lvl5pPr>
            <a:lvl6pPr marL="2514600" indent="-228600" eaLnBrk="0" fontAlgn="base" hangingPunct="0">
              <a:spcBef>
                <a:spcPct val="0"/>
              </a:spcBef>
              <a:spcAft>
                <a:spcPct val="0"/>
              </a:spcAft>
              <a:defRPr kumimoji="1" sz="3200">
                <a:solidFill>
                  <a:schemeClr val="tx1"/>
                </a:solidFill>
                <a:latin typeface="Times New Roman" pitchFamily="18" charset="0"/>
                <a:ea typeface="新細明體" charset="-120"/>
              </a:defRPr>
            </a:lvl6pPr>
            <a:lvl7pPr marL="2971800" indent="-228600" eaLnBrk="0" fontAlgn="base" hangingPunct="0">
              <a:spcBef>
                <a:spcPct val="0"/>
              </a:spcBef>
              <a:spcAft>
                <a:spcPct val="0"/>
              </a:spcAft>
              <a:defRPr kumimoji="1" sz="3200">
                <a:solidFill>
                  <a:schemeClr val="tx1"/>
                </a:solidFill>
                <a:latin typeface="Times New Roman" pitchFamily="18" charset="0"/>
                <a:ea typeface="新細明體" charset="-120"/>
              </a:defRPr>
            </a:lvl7pPr>
            <a:lvl8pPr marL="3429000" indent="-228600" eaLnBrk="0" fontAlgn="base" hangingPunct="0">
              <a:spcBef>
                <a:spcPct val="0"/>
              </a:spcBef>
              <a:spcAft>
                <a:spcPct val="0"/>
              </a:spcAft>
              <a:defRPr kumimoji="1" sz="3200">
                <a:solidFill>
                  <a:schemeClr val="tx1"/>
                </a:solidFill>
                <a:latin typeface="Times New Roman" pitchFamily="18" charset="0"/>
                <a:ea typeface="新細明體" charset="-120"/>
              </a:defRPr>
            </a:lvl8pPr>
            <a:lvl9pPr marL="3886200" indent="-228600" eaLnBrk="0" fontAlgn="base" hangingPunct="0">
              <a:spcBef>
                <a:spcPct val="0"/>
              </a:spcBef>
              <a:spcAft>
                <a:spcPct val="0"/>
              </a:spcAft>
              <a:defRPr kumimoji="1" sz="3200">
                <a:solidFill>
                  <a:schemeClr val="tx1"/>
                </a:solidFill>
                <a:latin typeface="Times New Roman" pitchFamily="18" charset="0"/>
                <a:ea typeface="新細明體" charset="-120"/>
              </a:defRPr>
            </a:lvl9pPr>
          </a:lstStyle>
          <a:p>
            <a:pPr eaLnBrk="1" hangingPunct="1">
              <a:spcBef>
                <a:spcPct val="50000"/>
              </a:spcBef>
              <a:defRPr/>
            </a:pPr>
            <a:r>
              <a:rPr lang="zh-TW" altLang="en-US" sz="2400" b="1" dirty="0" smtClean="0">
                <a:solidFill>
                  <a:srgbClr val="0000FF"/>
                </a:solidFill>
                <a:ea typeface="華康新特明體" pitchFamily="49" charset="-120"/>
              </a:rPr>
              <a:t>專長</a:t>
            </a:r>
          </a:p>
        </p:txBody>
      </p:sp>
      <p:sp>
        <p:nvSpPr>
          <p:cNvPr id="27659" name="Text Box 68"/>
          <p:cNvSpPr txBox="1">
            <a:spLocks noChangeArrowheads="1"/>
          </p:cNvSpPr>
          <p:nvPr/>
        </p:nvSpPr>
        <p:spPr bwMode="auto">
          <a:xfrm>
            <a:off x="8388424" y="506572"/>
            <a:ext cx="477837" cy="336550"/>
          </a:xfrm>
          <a:prstGeom prst="rect">
            <a:avLst/>
          </a:prstGeom>
          <a:noFill/>
          <a:ln w="9525">
            <a:noFill/>
            <a:miter lim="800000"/>
            <a:headEnd/>
            <a:tailEnd/>
          </a:ln>
        </p:spPr>
        <p:txBody>
          <a:bodyPr wrap="none">
            <a:spAutoFit/>
          </a:bodyPr>
          <a:lstStyle/>
          <a:p>
            <a:r>
              <a:rPr lang="en-US" altLang="zh-TW" sz="1600" dirty="0">
                <a:latin typeface="Arial" charset="0"/>
              </a:rPr>
              <a:t>3-3</a:t>
            </a:r>
          </a:p>
        </p:txBody>
      </p:sp>
      <p:sp>
        <p:nvSpPr>
          <p:cNvPr id="27660" name="Rectangle 3"/>
          <p:cNvSpPr txBox="1">
            <a:spLocks noChangeArrowheads="1"/>
          </p:cNvSpPr>
          <p:nvPr/>
        </p:nvSpPr>
        <p:spPr bwMode="auto">
          <a:xfrm>
            <a:off x="900113" y="655638"/>
            <a:ext cx="2735262" cy="347662"/>
          </a:xfrm>
          <a:prstGeom prst="rect">
            <a:avLst/>
          </a:prstGeom>
          <a:noFill/>
          <a:ln w="9525">
            <a:noFill/>
            <a:miter lim="800000"/>
            <a:headEnd/>
            <a:tailEnd/>
          </a:ln>
        </p:spPr>
        <p:txBody>
          <a:bodyPr/>
          <a:lstStyle/>
          <a:p>
            <a:r>
              <a:rPr kumimoji="0" lang="zh-TW" altLang="en-US" sz="1800" b="1">
                <a:solidFill>
                  <a:srgbClr val="0070C0"/>
                </a:solidFill>
                <a:latin typeface="標楷體" pitchFamily="65" charset="-120"/>
                <a:ea typeface="標楷體" pitchFamily="65" charset="-120"/>
              </a:rPr>
              <a:t>三、稽查人員專長</a:t>
            </a:r>
            <a:endParaRPr kumimoji="0" lang="en-US" altLang="zh-TW" sz="1800" b="1">
              <a:solidFill>
                <a:srgbClr val="0070C0"/>
              </a:solidFill>
              <a:latin typeface="標楷體" pitchFamily="65" charset="-120"/>
              <a:ea typeface="標楷體" pitchFamily="65" charset="-120"/>
            </a:endParaRPr>
          </a:p>
        </p:txBody>
      </p:sp>
      <p:pic>
        <p:nvPicPr>
          <p:cNvPr id="27661" name="圖片 7"/>
          <p:cNvPicPr>
            <a:picLocks noChangeAspect="1"/>
          </p:cNvPicPr>
          <p:nvPr/>
        </p:nvPicPr>
        <p:blipFill>
          <a:blip r:embed="rId2"/>
          <a:srcRect/>
          <a:stretch>
            <a:fillRect/>
          </a:stretch>
        </p:blipFill>
        <p:spPr bwMode="auto">
          <a:xfrm>
            <a:off x="0" y="6165850"/>
            <a:ext cx="9144000" cy="287338"/>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流線">
  <a:themeElements>
    <a:clrScheme name="流線">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流線">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流線">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scene3d>
            <a:camera prst="orthographicFront">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佈景主題">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佈景主題">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流線">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themeOverride>
</file>

<file path=ppt/theme/themeOverride2.xml><?xml version="1.0" encoding="utf-8"?>
<a:themeOverride xmlns:a="http://schemas.openxmlformats.org/drawingml/2006/main">
  <a:clrScheme name="流線">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themeOverride>
</file>

<file path=docProps/app.xml><?xml version="1.0" encoding="utf-8"?>
<Properties xmlns="http://schemas.openxmlformats.org/officeDocument/2006/extended-properties" xmlns:vt="http://schemas.openxmlformats.org/officeDocument/2006/docPropsVTypes">
  <Template/>
  <TotalTime>4645</TotalTime>
  <Words>4582</Words>
  <Application>Microsoft Office PowerPoint</Application>
  <PresentationFormat>如螢幕大小 (4:3)</PresentationFormat>
  <Paragraphs>542</Paragraphs>
  <Slides>36</Slides>
  <Notes>0</Notes>
  <HiddenSlides>0</HiddenSlides>
  <MMClips>0</MMClips>
  <ScaleCrop>false</ScaleCrop>
  <HeadingPairs>
    <vt:vector size="6" baseType="variant">
      <vt:variant>
        <vt:lpstr>佈景主題</vt:lpstr>
      </vt:variant>
      <vt:variant>
        <vt:i4>1</vt:i4>
      </vt:variant>
      <vt:variant>
        <vt:lpstr>內嵌 OLE 伺服程式</vt:lpstr>
      </vt:variant>
      <vt:variant>
        <vt:i4>1</vt:i4>
      </vt:variant>
      <vt:variant>
        <vt:lpstr>投影片標題</vt:lpstr>
      </vt:variant>
      <vt:variant>
        <vt:i4>36</vt:i4>
      </vt:variant>
    </vt:vector>
  </HeadingPairs>
  <TitlesOfParts>
    <vt:vector size="38" baseType="lpstr">
      <vt:lpstr>流線</vt:lpstr>
      <vt:lpstr>Microsoft Excel 圖表</vt:lpstr>
      <vt:lpstr>衛生福利部採購稽核小組 稽核經驗分享</vt:lpstr>
      <vt:lpstr>簡   報   大   綱</vt:lpstr>
      <vt:lpstr>一、採購稽核小組組織</vt:lpstr>
      <vt:lpstr>一、採購稽核小組組織</vt:lpstr>
      <vt:lpstr>一、採購稽核小組組織</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vector>
  </TitlesOfParts>
  <Company>test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簡報</dc:title>
  <dc:creator>user</dc:creator>
  <cp:lastModifiedBy>秘書室楊璧華</cp:lastModifiedBy>
  <cp:revision>773</cp:revision>
  <dcterms:created xsi:type="dcterms:W3CDTF">2003-04-07T17:07:46Z</dcterms:created>
  <dcterms:modified xsi:type="dcterms:W3CDTF">2013-08-06T09:47:10Z</dcterms:modified>
</cp:coreProperties>
</file>