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75" r:id="rId5"/>
    <p:sldId id="292" r:id="rId6"/>
    <p:sldId id="293" r:id="rId7"/>
    <p:sldId id="256" r:id="rId8"/>
    <p:sldId id="257" r:id="rId9"/>
    <p:sldId id="258" r:id="rId10"/>
    <p:sldId id="259" r:id="rId11"/>
    <p:sldId id="260" r:id="rId12"/>
    <p:sldId id="261" r:id="rId13"/>
    <p:sldId id="262" r:id="rId14"/>
    <p:sldId id="296" r:id="rId15"/>
    <p:sldId id="263" r:id="rId16"/>
    <p:sldId id="265" r:id="rId17"/>
    <p:sldId id="266" r:id="rId18"/>
    <p:sldId id="264" r:id="rId19"/>
    <p:sldId id="295" r:id="rId20"/>
    <p:sldId id="270" r:id="rId21"/>
    <p:sldId id="271" r:id="rId22"/>
    <p:sldId id="272" r:id="rId23"/>
    <p:sldId id="273" r:id="rId24"/>
    <p:sldId id="274" r:id="rId25"/>
    <p:sldId id="297" r:id="rId26"/>
    <p:sldId id="278" r:id="rId27"/>
    <p:sldId id="279" r:id="rId28"/>
    <p:sldId id="280" r:id="rId29"/>
    <p:sldId id="281" r:id="rId30"/>
    <p:sldId id="283" r:id="rId31"/>
    <p:sldId id="282" r:id="rId32"/>
    <p:sldId id="284" r:id="rId33"/>
    <p:sldId id="285" r:id="rId34"/>
    <p:sldId id="298" r:id="rId35"/>
    <p:sldId id="286" r:id="rId36"/>
    <p:sldId id="300" r:id="rId37"/>
    <p:sldId id="287" r:id="rId38"/>
    <p:sldId id="289" r:id="rId39"/>
    <p:sldId id="290" r:id="rId40"/>
    <p:sldId id="291" r:id="rId41"/>
    <p:sldId id="299" r:id="rId4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0066FF"/>
    <a:srgbClr val="6C548A"/>
    <a:srgbClr val="00CC66"/>
    <a:srgbClr val="00FFCC"/>
    <a:srgbClr val="FF99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4660"/>
  </p:normalViewPr>
  <p:slideViewPr>
    <p:cSldViewPr>
      <p:cViewPr varScale="1">
        <p:scale>
          <a:sx n="64" d="100"/>
          <a:sy n="64" d="100"/>
        </p:scale>
        <p:origin x="-42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pPr algn="ctr">
            <a:lnSpc>
              <a:spcPts val="4400"/>
            </a:lnSpc>
            <a:spcBef>
              <a:spcPts val="0"/>
            </a:spcBef>
            <a:spcAft>
              <a:spcPts val="0"/>
            </a:spcAft>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採購策略修正</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444500" indent="-444500" algn="l">
            <a:lnSpc>
              <a:spcPts val="3200"/>
            </a:lnSpc>
          </a:pP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「○租用數位化開單收費系統」</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係依</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採購法</a:t>
          </a:r>
          <a:r>
            <a:rPr lang="en-US" altLang="zh-TW" sz="2800" b="1" dirty="0" smtClean="0">
              <a:solidFill>
                <a:srgbClr val="FF0066"/>
              </a:solidFill>
              <a:effectLst/>
              <a:latin typeface="微軟正黑體" pitchFamily="34" charset="-120"/>
              <a:ea typeface="微軟正黑體" pitchFamily="34" charset="-120"/>
              <a:cs typeface="Times New Roman" pitchFamily="18" charset="0"/>
            </a:rPr>
            <a:t>§22-1-9</a:t>
          </a:r>
          <a:r>
            <a:rPr lang="zh-TW" altLang="en-US" sz="2800" b="1" dirty="0" smtClean="0">
              <a:solidFill>
                <a:schemeClr val="tx1"/>
              </a:solidFill>
              <a:effectLst/>
              <a:latin typeface="微軟正黑體" pitchFamily="34" charset="-120"/>
              <a:ea typeface="微軟正黑體" pitchFamily="34" charset="-120"/>
              <a:cs typeface="Times New Roman" pitchFamily="18" charset="0"/>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以委託專業服務採</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準用最有利標公開評選</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方式辦理；預算金額</a:t>
          </a:r>
          <a:r>
            <a:rPr lang="en-US" altLang="zh-TW" sz="2800" b="1" dirty="0" smtClean="0">
              <a:solidFill>
                <a:srgbClr val="0000FF"/>
              </a:solidFill>
              <a:effectLst/>
              <a:latin typeface="微軟正黑體" pitchFamily="34" charset="-120"/>
              <a:ea typeface="微軟正黑體" pitchFamily="34" charset="-120"/>
              <a:cs typeface="Times New Roman" pitchFamily="18" charset="0"/>
            </a:rPr>
            <a:t>4,320</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萬元，決標金額</a:t>
          </a:r>
          <a:r>
            <a:rPr lang="en-US" altLang="zh-TW" sz="2800" b="1" dirty="0" smtClean="0">
              <a:solidFill>
                <a:srgbClr val="0000FF"/>
              </a:solidFill>
              <a:effectLst/>
              <a:latin typeface="微軟正黑體" pitchFamily="34" charset="-120"/>
              <a:ea typeface="微軟正黑體" pitchFamily="34" charset="-120"/>
              <a:cs typeface="Times New Roman" pitchFamily="18" charset="0"/>
            </a:rPr>
            <a:t>4,104</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萬元，租期</a:t>
          </a:r>
          <a:r>
            <a:rPr lang="en-US" altLang="zh-TW" sz="2800" b="1" dirty="0" smtClean="0">
              <a:solidFill>
                <a:srgbClr val="0000FF"/>
              </a:solidFill>
              <a:effectLst/>
              <a:latin typeface="微軟正黑體" pitchFamily="34" charset="-120"/>
              <a:ea typeface="微軟正黑體" pitchFamily="34" charset="-120"/>
              <a:cs typeface="Times New Roman" pitchFamily="18" charset="0"/>
            </a:rPr>
            <a:t>3</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年。嗣後</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追加採購熱感應紙通知單及追加租用開單設備</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，以「因熱感應紙繳費通知單設計格式涉及智慧財產權，為顧及系統硬體與感熱紙卷之相容性需求</a:t>
          </a:r>
          <a:r>
            <a:rPr lang="en-US" altLang="zh-TW" sz="2800" b="1" dirty="0" smtClean="0">
              <a:solidFill>
                <a:srgbClr val="0000FF"/>
              </a:solidFill>
              <a:effectLst/>
              <a:latin typeface="微軟正黑體" pitchFamily="34" charset="-120"/>
              <a:ea typeface="微軟正黑體" pitchFamily="34" charset="-120"/>
              <a:cs typeface="Times New Roman" pitchFamily="18" charset="0"/>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」為由，均依</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採購法</a:t>
          </a:r>
          <a:r>
            <a:rPr lang="en-US" altLang="zh-TW" sz="2800" b="1" dirty="0" smtClean="0">
              <a:solidFill>
                <a:srgbClr val="FF0066"/>
              </a:solidFill>
              <a:effectLst/>
              <a:latin typeface="微軟正黑體" pitchFamily="34" charset="-120"/>
              <a:ea typeface="微軟正黑體" pitchFamily="34" charset="-120"/>
              <a:cs typeface="Times New Roman" pitchFamily="18" charset="0"/>
            </a:rPr>
            <a:t>§22-1-4</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以限制性招標洽原供應廠商採購</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a:t>
          </a:r>
          <a:endParaRPr lang="zh-TW" altLang="en-US" sz="2800" b="1" dirty="0">
            <a:solidFill>
              <a:srgbClr val="0000FF"/>
            </a:solidFill>
            <a:effectLst/>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Y="185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B2E321BC-CEC0-4054-82D3-86A5F092F45F}" type="presOf" srcId="{6667DBB5-DFD2-453A-8590-DAAEA182B36C}" destId="{A8770B0D-CFC6-45B8-A811-30C37F5F8C26}" srcOrd="0" destOrd="0" presId="urn:microsoft.com/office/officeart/2005/8/layout/hList3"/>
    <dgm:cxn modelId="{C8E00441-C3AD-40C8-9B1F-CF58BAD9B30C}" type="presOf" srcId="{C1863FB6-9323-40C9-90D0-770E6F9F6137}" destId="{E1B65E6C-E117-4BD9-9BB9-F4A247306E86}" srcOrd="0" destOrd="0" presId="urn:microsoft.com/office/officeart/2005/8/layout/hList3"/>
    <dgm:cxn modelId="{A3886CF1-DC43-470E-8B16-00323646D126}"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6B2712E5-7692-45FE-9590-846E9AEC3ED3}" type="presParOf" srcId="{A88BC0A4-ED12-4AE0-94A8-820DE8650DD7}" destId="{E1B65E6C-E117-4BD9-9BB9-F4A247306E86}" srcOrd="0" destOrd="0" presId="urn:microsoft.com/office/officeart/2005/8/layout/hList3"/>
    <dgm:cxn modelId="{D904A9BC-B94C-4648-AE77-28558ED63F1D}" type="presParOf" srcId="{A88BC0A4-ED12-4AE0-94A8-820DE8650DD7}" destId="{17630C3F-E15A-44FB-9041-2F26F0032604}" srcOrd="1" destOrd="0" presId="urn:microsoft.com/office/officeart/2005/8/layout/hList3"/>
    <dgm:cxn modelId="{E63548AF-416A-415A-AF63-ACE85ACEF75A}" type="presParOf" srcId="{17630C3F-E15A-44FB-9041-2F26F0032604}" destId="{A8770B0D-CFC6-45B8-A811-30C37F5F8C26}" srcOrd="0" destOrd="0" presId="urn:microsoft.com/office/officeart/2005/8/layout/hList3"/>
    <dgm:cxn modelId="{217FD7B5-3F68-40BF-942E-95C6C39325F3}"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擇定合宜評選項目</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辦理異質採購，依規定簽報核准，惟簽報時說明在「工法技術」、「品質管制」及「預期使用功能及效益」等方面具異質性，然查</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評選項目尚缺有關</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「預期使用功能及效益」之</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異質項目</a:t>
          </a:r>
          <a:r>
            <a:rPr lang="zh-TW" altLang="en-US" sz="2800" b="1" dirty="0" smtClean="0">
              <a:solidFill>
                <a:srgbClr val="0000FF"/>
              </a:solidFill>
              <a:effectLst/>
              <a:latin typeface="標楷體"/>
              <a:ea typeface="標楷體"/>
              <a:cs typeface="Times New Roman" pitchFamily="18" charset="0"/>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X="100000" custScaleY="41296" custLinFactNeighborY="-5407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D197A854-2406-491C-B097-D85620B9215D}" type="presOf" srcId="{866B67F1-4FD9-4FC4-B8B8-227CF2251B73}" destId="{A88BC0A4-ED12-4AE0-94A8-820DE8650DD7}" srcOrd="0" destOrd="0" presId="urn:microsoft.com/office/officeart/2005/8/layout/hList3"/>
    <dgm:cxn modelId="{7338EF40-19E6-408F-B5BE-6E2ADCD35C68}"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D8CB9393-97E3-4DCA-BFDB-CB8F0DAA158A}" type="presOf" srcId="{C1863FB6-9323-40C9-90D0-770E6F9F6137}" destId="{E1B65E6C-E117-4BD9-9BB9-F4A247306E86}" srcOrd="0" destOrd="0" presId="urn:microsoft.com/office/officeart/2005/8/layout/hList3"/>
    <dgm:cxn modelId="{47A21F3A-F378-4112-809E-2DF2E1280486}" type="presParOf" srcId="{A88BC0A4-ED12-4AE0-94A8-820DE8650DD7}" destId="{E1B65E6C-E117-4BD9-9BB9-F4A247306E86}" srcOrd="0" destOrd="0" presId="urn:microsoft.com/office/officeart/2005/8/layout/hList3"/>
    <dgm:cxn modelId="{C10140A5-2B19-4184-B170-30B765CDD965}" type="presParOf" srcId="{A88BC0A4-ED12-4AE0-94A8-820DE8650DD7}" destId="{17630C3F-E15A-44FB-9041-2F26F0032604}" srcOrd="1" destOrd="0" presId="urn:microsoft.com/office/officeart/2005/8/layout/hList3"/>
    <dgm:cxn modelId="{851555ED-4870-4156-8709-9811A345B376}" type="presParOf" srcId="{17630C3F-E15A-44FB-9041-2F26F0032604}" destId="{A8770B0D-CFC6-45B8-A811-30C37F5F8C26}" srcOrd="0" destOrd="0" presId="urn:microsoft.com/office/officeart/2005/8/layout/hList3"/>
    <dgm:cxn modelId="{5C10FAD3-11C6-4895-AEC3-8BC734051E3E}"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nSpc>
              <a:spcPts val="31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en-US" sz="2800" b="1" dirty="0" smtClean="0">
              <a:solidFill>
                <a:schemeClr val="tx1">
                  <a:lumMod val="95000"/>
                  <a:lumOff val="5000"/>
                </a:schemeClr>
              </a:solidFill>
              <a:latin typeface="微軟正黑體" pitchFamily="34" charset="-120"/>
              <a:ea typeface="微軟正黑體" pitchFamily="34" charset="-120"/>
              <a:sym typeface="Wingdings"/>
            </a:rPr>
            <a:t>政府採購法施行細則</a:t>
          </a:r>
          <a:r>
            <a:rPr lang="en-US" altLang="en-US" sz="2800" b="1" dirty="0" smtClean="0">
              <a:solidFill>
                <a:schemeClr val="tx1">
                  <a:lumMod val="95000"/>
                  <a:lumOff val="5000"/>
                </a:schemeClr>
              </a:solidFill>
              <a:latin typeface="微軟正黑體" pitchFamily="34" charset="-120"/>
              <a:ea typeface="微軟正黑體" pitchFamily="34" charset="-120"/>
              <a:sym typeface="Wingdings"/>
            </a:rPr>
            <a:t>§66</a:t>
          </a:r>
          <a:r>
            <a:rPr lang="zh-TW" altLang="en-US" sz="2800" b="1" dirty="0" smtClean="0">
              <a:solidFill>
                <a:srgbClr val="0000FF"/>
              </a:solidFill>
              <a:latin typeface="微軟正黑體" pitchFamily="34" charset="-120"/>
              <a:ea typeface="微軟正黑體" pitchFamily="34" charset="-120"/>
              <a:sym typeface="Wingdings"/>
            </a:rPr>
            <a:t>：異質之工程、財物或勞務採購，指</a:t>
          </a:r>
          <a:r>
            <a:rPr lang="zh-TW" altLang="en-US" sz="2800" b="1" dirty="0" smtClean="0">
              <a:solidFill>
                <a:srgbClr val="FF0066"/>
              </a:solidFill>
              <a:latin typeface="微軟正黑體" pitchFamily="34" charset="-120"/>
              <a:ea typeface="微軟正黑體" pitchFamily="34" charset="-120"/>
              <a:sym typeface="Wingdings"/>
            </a:rPr>
            <a:t>不同廠商所供應之工程、財物或勞務，於技術、品質、功能、效益、特性或商業條款等，有差異者</a:t>
          </a:r>
          <a:r>
            <a:rPr lang="zh-TW" altLang="en-US"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nSpc>
              <a:spcPts val="3100"/>
            </a:lnSpc>
            <a:spcAft>
              <a:spcPts val="600"/>
            </a:spcAft>
          </a:pPr>
          <a:r>
            <a:rPr lang="zh-TW"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lumMod val="95000"/>
                  <a:lumOff val="5000"/>
                </a:schemeClr>
              </a:solidFill>
              <a:latin typeface="微軟正黑體" pitchFamily="34" charset="-120"/>
              <a:ea typeface="微軟正黑體" pitchFamily="34" charset="-120"/>
              <a:sym typeface="Wingdings"/>
            </a:rPr>
            <a:t>最有利標評選辦法</a:t>
          </a:r>
          <a:r>
            <a:rPr lang="en-US" altLang="zh-TW" sz="2800" b="1" dirty="0" smtClean="0">
              <a:solidFill>
                <a:schemeClr val="tx1">
                  <a:lumMod val="95000"/>
                  <a:lumOff val="5000"/>
                </a:schemeClr>
              </a:solidFill>
              <a:latin typeface="微軟正黑體" pitchFamily="34" charset="-120"/>
              <a:ea typeface="微軟正黑體" pitchFamily="34" charset="-120"/>
              <a:sym typeface="Wingdings"/>
            </a:rPr>
            <a:t>§6</a:t>
          </a:r>
          <a:r>
            <a:rPr lang="zh-TW" altLang="en-US" sz="2800" b="1" dirty="0" smtClean="0">
              <a:solidFill>
                <a:srgbClr val="0000FF"/>
              </a:solidFill>
              <a:latin typeface="標楷體"/>
              <a:ea typeface="標楷體"/>
              <a:sym typeface="Wingdings"/>
            </a:rPr>
            <a:t>：</a:t>
          </a:r>
          <a:r>
            <a:rPr lang="zh-TW" altLang="zh-TW" sz="2800" b="1" dirty="0" smtClean="0">
              <a:solidFill>
                <a:srgbClr val="0000FF"/>
              </a:solidFill>
              <a:latin typeface="微軟正黑體" pitchFamily="34" charset="-120"/>
              <a:ea typeface="微軟正黑體" pitchFamily="34" charset="-120"/>
              <a:sym typeface="Wingdings"/>
            </a:rPr>
            <a:t>機關應依下列規定，擇定評選項目及子項：一、</a:t>
          </a:r>
          <a:r>
            <a:rPr lang="zh-TW" altLang="zh-TW" sz="2800" b="1" dirty="0" smtClean="0">
              <a:solidFill>
                <a:srgbClr val="FF0066"/>
              </a:solidFill>
              <a:latin typeface="微軟正黑體" pitchFamily="34" charset="-120"/>
              <a:ea typeface="微軟正黑體" pitchFamily="34" charset="-120"/>
              <a:sym typeface="Wingdings"/>
            </a:rPr>
            <a:t>與採購目的有關</a:t>
          </a:r>
          <a:r>
            <a:rPr lang="zh-TW" altLang="zh-TW" sz="2800" b="1" dirty="0" smtClean="0">
              <a:solidFill>
                <a:srgbClr val="0000FF"/>
              </a:solidFill>
              <a:latin typeface="微軟正黑體" pitchFamily="34" charset="-120"/>
              <a:ea typeface="微軟正黑體" pitchFamily="34" charset="-120"/>
              <a:sym typeface="Wingdings"/>
            </a:rPr>
            <a:t>。二、</a:t>
          </a:r>
          <a:r>
            <a:rPr lang="zh-TW" altLang="zh-TW" sz="2800" b="1" dirty="0" smtClean="0">
              <a:solidFill>
                <a:srgbClr val="FF0066"/>
              </a:solidFill>
              <a:latin typeface="微軟正黑體" pitchFamily="34" charset="-120"/>
              <a:ea typeface="微軟正黑體" pitchFamily="34" charset="-120"/>
              <a:sym typeface="Wingdings"/>
            </a:rPr>
            <a:t>與決定最有利標之目的有關</a:t>
          </a:r>
          <a:r>
            <a:rPr lang="zh-TW" altLang="zh-TW" sz="2800" b="1" dirty="0" smtClean="0">
              <a:solidFill>
                <a:srgbClr val="0000FF"/>
              </a:solidFill>
              <a:latin typeface="微軟正黑體" pitchFamily="34" charset="-120"/>
              <a:ea typeface="微軟正黑體" pitchFamily="34" charset="-120"/>
              <a:sym typeface="Wingdings"/>
            </a:rPr>
            <a:t>。三、</a:t>
          </a:r>
          <a:r>
            <a:rPr lang="zh-TW" altLang="zh-TW" sz="2800" b="1" dirty="0" smtClean="0">
              <a:solidFill>
                <a:srgbClr val="FF0066"/>
              </a:solidFill>
              <a:latin typeface="微軟正黑體" pitchFamily="34" charset="-120"/>
              <a:ea typeface="微軟正黑體" pitchFamily="34" charset="-120"/>
              <a:sym typeface="Wingdings"/>
            </a:rPr>
            <a:t>與分辨廠商差異有關</a:t>
          </a:r>
          <a:r>
            <a:rPr lang="zh-TW" altLang="zh-TW" sz="2800" b="1" dirty="0" smtClean="0">
              <a:solidFill>
                <a:srgbClr val="0000FF"/>
              </a:solidFill>
              <a:latin typeface="微軟正黑體" pitchFamily="34" charset="-120"/>
              <a:ea typeface="微軟正黑體" pitchFamily="34" charset="-120"/>
              <a:sym typeface="Wingdings"/>
            </a:rPr>
            <a:t>。四、</a:t>
          </a:r>
          <a:r>
            <a:rPr lang="zh-TW" altLang="zh-TW" sz="2800" b="1" dirty="0" smtClean="0">
              <a:solidFill>
                <a:srgbClr val="FF0066"/>
              </a:solidFill>
              <a:latin typeface="微軟正黑體" pitchFamily="34" charset="-120"/>
              <a:ea typeface="微軟正黑體" pitchFamily="34" charset="-120"/>
              <a:sym typeface="Wingdings"/>
            </a:rPr>
            <a:t>明確、合理及可行</a:t>
          </a:r>
          <a:r>
            <a:rPr lang="zh-TW" altLang="zh-TW" sz="2800" b="1" dirty="0" smtClean="0">
              <a:solidFill>
                <a:srgbClr val="0000FF"/>
              </a:solidFill>
              <a:latin typeface="微軟正黑體" pitchFamily="34" charset="-120"/>
              <a:ea typeface="微軟正黑體" pitchFamily="34" charset="-120"/>
              <a:sym typeface="Wingdings"/>
            </a:rPr>
            <a:t>。五、</a:t>
          </a:r>
          <a:r>
            <a:rPr lang="zh-TW" altLang="zh-TW" sz="2800" b="1" dirty="0" smtClean="0">
              <a:solidFill>
                <a:srgbClr val="FF0066"/>
              </a:solidFill>
              <a:latin typeface="微軟正黑體" pitchFamily="34" charset="-120"/>
              <a:ea typeface="微軟正黑體" pitchFamily="34" charset="-120"/>
              <a:sym typeface="Wingdings"/>
            </a:rPr>
            <a:t>不重複擇定子項</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1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lumMod val="95000"/>
                  <a:lumOff val="5000"/>
                </a:schemeClr>
              </a:solidFill>
              <a:latin typeface="微軟正黑體" pitchFamily="34" charset="-120"/>
              <a:ea typeface="微軟正黑體" pitchFamily="34" charset="-120"/>
              <a:sym typeface="Wingdings"/>
            </a:rPr>
            <a:t>機關異質採購最低標作業須知</a:t>
          </a:r>
          <a:r>
            <a:rPr lang="en-US" altLang="zh-TW" sz="2800" b="1" dirty="0" smtClean="0">
              <a:solidFill>
                <a:schemeClr val="tx1">
                  <a:lumMod val="95000"/>
                  <a:lumOff val="5000"/>
                </a:schemeClr>
              </a:solidFill>
              <a:latin typeface="微軟正黑體" pitchFamily="34" charset="-120"/>
              <a:ea typeface="微軟正黑體" pitchFamily="34" charset="-120"/>
              <a:sym typeface="Wingdings"/>
            </a:rPr>
            <a:t>§2</a:t>
          </a:r>
          <a:r>
            <a:rPr lang="zh-TW" altLang="zh-TW" sz="2800" b="1" dirty="0" smtClean="0">
              <a:solidFill>
                <a:srgbClr val="0000FF"/>
              </a:solidFill>
              <a:latin typeface="微軟正黑體" pitchFamily="34" charset="-120"/>
              <a:ea typeface="微軟正黑體" pitchFamily="34" charset="-120"/>
              <a:sym typeface="Wingdings"/>
            </a:rPr>
            <a:t>：機關辦理異質採購，得於招標文件訂定</a:t>
          </a:r>
          <a:r>
            <a:rPr lang="zh-TW" altLang="zh-TW" sz="2800" b="1" dirty="0" smtClean="0">
              <a:solidFill>
                <a:srgbClr val="FF0066"/>
              </a:solidFill>
              <a:latin typeface="微軟正黑體" pitchFamily="34" charset="-120"/>
              <a:ea typeface="微軟正黑體" pitchFamily="34" charset="-120"/>
              <a:sym typeface="Wingdings"/>
            </a:rPr>
            <a:t>審查標準</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100"/>
            </a:lnSpc>
            <a:spcAft>
              <a:spcPts val="600"/>
            </a:spcAft>
          </a:pPr>
          <a:r>
            <a:rPr lang="zh-TW"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lumMod val="95000"/>
                  <a:lumOff val="5000"/>
                </a:schemeClr>
              </a:solidFill>
              <a:latin typeface="微軟正黑體" pitchFamily="34" charset="-120"/>
              <a:ea typeface="微軟正黑體" pitchFamily="34" charset="-120"/>
              <a:sym typeface="Wingdings"/>
            </a:rPr>
            <a:t>機關異質採購最有利標作業須知</a:t>
          </a:r>
          <a:r>
            <a:rPr lang="en-US" altLang="zh-TW" sz="2800" b="1" dirty="0" smtClean="0">
              <a:solidFill>
                <a:schemeClr val="tx1">
                  <a:lumMod val="95000"/>
                  <a:lumOff val="5000"/>
                </a:schemeClr>
              </a:solidFill>
              <a:latin typeface="微軟正黑體" pitchFamily="34" charset="-120"/>
              <a:ea typeface="微軟正黑體" pitchFamily="34" charset="-120"/>
              <a:sym typeface="Wingdings"/>
            </a:rPr>
            <a:t>§2</a:t>
          </a:r>
          <a:r>
            <a:rPr lang="zh-TW" altLang="zh-TW" sz="2800" b="1" dirty="0" smtClean="0">
              <a:solidFill>
                <a:srgbClr val="0000FF"/>
              </a:solidFill>
              <a:latin typeface="微軟正黑體" pitchFamily="34" charset="-120"/>
              <a:ea typeface="微軟正黑體" pitchFamily="34" charset="-120"/>
              <a:sym typeface="Wingdings"/>
            </a:rPr>
            <a:t>：機關規劃辦理最有利標，</a:t>
          </a:r>
          <a:r>
            <a:rPr lang="zh-TW" altLang="zh-TW" sz="2800" b="1" dirty="0" smtClean="0">
              <a:solidFill>
                <a:srgbClr val="FF0066"/>
              </a:solidFill>
              <a:latin typeface="微軟正黑體" pitchFamily="34" charset="-120"/>
              <a:ea typeface="微軟正黑體" pitchFamily="34" charset="-120"/>
              <a:sym typeface="Wingdings"/>
            </a:rPr>
            <a:t>應先逐案檢討確有不宜採最低標而宜採最有利標決標之具體事實及理由</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nSpc>
              <a:spcPts val="3100"/>
            </a:lnSpc>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建議</a:t>
          </a:r>
          <a:r>
            <a:rPr lang="zh-TW" altLang="en-US" sz="2800" b="1" dirty="0" smtClean="0">
              <a:solidFill>
                <a:srgbClr val="0000FF"/>
              </a:solidFill>
              <a:latin typeface="微軟正黑體" pitchFamily="34" charset="-120"/>
              <a:ea typeface="微軟正黑體" pitchFamily="34" charset="-120"/>
            </a:rPr>
            <a:t>：辦理異質採購，依上開規定應</a:t>
          </a:r>
          <a:r>
            <a:rPr lang="zh-TW" altLang="en-US" sz="2800" b="1" dirty="0" smtClean="0">
              <a:solidFill>
                <a:srgbClr val="FF0066"/>
              </a:solidFill>
              <a:latin typeface="微軟正黑體" pitchFamily="34" charset="-120"/>
              <a:ea typeface="微軟正黑體" pitchFamily="34" charset="-120"/>
            </a:rPr>
            <a:t>將標案異質性納入評選項目</a:t>
          </a:r>
          <a:r>
            <a:rPr lang="zh-TW" altLang="en-US" sz="2800" b="1" dirty="0" smtClean="0">
              <a:solidFill>
                <a:srgbClr val="0000FF"/>
              </a:solidFill>
              <a:latin typeface="微軟正黑體" pitchFamily="34" charset="-120"/>
              <a:ea typeface="微軟正黑體" pitchFamily="34" charset="-120"/>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9838" custLinFactNeighborY="291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C543812A-2DD6-48F5-8403-C2E7EC1096F0}" type="presOf" srcId="{866B67F1-4FD9-4FC4-B8B8-227CF2251B73}" destId="{A88BC0A4-ED12-4AE0-94A8-820DE8650DD7}" srcOrd="0" destOrd="0" presId="urn:microsoft.com/office/officeart/2005/8/layout/hList3"/>
    <dgm:cxn modelId="{212E818A-258E-4B6C-AEFB-B62DC2BCD981}"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B7484A7D-D23A-46D9-83CA-063A9D867902}" type="presOf" srcId="{C1863FB6-9323-40C9-90D0-770E6F9F6137}" destId="{E1B65E6C-E117-4BD9-9BB9-F4A247306E86}" srcOrd="0" destOrd="0" presId="urn:microsoft.com/office/officeart/2005/8/layout/hList3"/>
    <dgm:cxn modelId="{AA6A95C6-5DA0-41D9-A83C-62398C6CF249}" type="presParOf" srcId="{A88BC0A4-ED12-4AE0-94A8-820DE8650DD7}" destId="{E1B65E6C-E117-4BD9-9BB9-F4A247306E86}" srcOrd="0" destOrd="0" presId="urn:microsoft.com/office/officeart/2005/8/layout/hList3"/>
    <dgm:cxn modelId="{8C495448-C774-4DB2-9DA0-FB65ED561EB6}" type="presParOf" srcId="{A88BC0A4-ED12-4AE0-94A8-820DE8650DD7}" destId="{17630C3F-E15A-44FB-9041-2F26F0032604}" srcOrd="1" destOrd="0" presId="urn:microsoft.com/office/officeart/2005/8/layout/hList3"/>
    <dgm:cxn modelId="{648125E9-1BCD-4538-8D9A-3247E9D6207C}" type="presParOf" srcId="{17630C3F-E15A-44FB-9041-2F26F0032604}" destId="{A8770B0D-CFC6-45B8-A811-30C37F5F8C26}" srcOrd="0" destOrd="0" presId="urn:microsoft.com/office/officeart/2005/8/layout/hList3"/>
    <dgm:cxn modelId="{00B549E0-F9B4-4E1E-B63B-381EB540E054}"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限縮投標資格</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○機關辦理「○火化爐汰換工程」統包工程案，</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採購金額級距為查核金額以上未達巨額</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，於招標公告規定「曾承攬完成過國內或國外遺體火化爐工程之設備買賣及按裝工作實績。」，規定投標廠商必須</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有與採購標的相當之建置火化爐工程經驗方可投標</a:t>
          </a:r>
          <a:r>
            <a:rPr lang="zh-TW" altLang="en-US" sz="2800" b="1" dirty="0" smtClean="0">
              <a:solidFill>
                <a:srgbClr val="0000FF"/>
              </a:solidFill>
              <a:effectLst/>
              <a:latin typeface="標楷體"/>
              <a:ea typeface="標楷體"/>
              <a:cs typeface="Times New Roman" pitchFamily="18" charset="0"/>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Hor="1" custScaleX="37806" custScaleY="140027" custLinFactNeighborX="31097" custLinFactNeighborY="350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FBCAA7C4-0E7C-46C1-9CD2-FA0ED8111914}" type="presOf" srcId="{866B67F1-4FD9-4FC4-B8B8-227CF2251B73}" destId="{A88BC0A4-ED12-4AE0-94A8-820DE8650DD7}" srcOrd="0" destOrd="0" presId="urn:microsoft.com/office/officeart/2005/8/layout/hList3"/>
    <dgm:cxn modelId="{5C12D422-E213-4BE1-903F-C3E9178ED6E6}"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4341F862-5467-4C42-ADC3-5AD9DF7B6524}" type="presOf" srcId="{C1863FB6-9323-40C9-90D0-770E6F9F6137}" destId="{E1B65E6C-E117-4BD9-9BB9-F4A247306E86}" srcOrd="0" destOrd="0" presId="urn:microsoft.com/office/officeart/2005/8/layout/hList3"/>
    <dgm:cxn modelId="{CBA1D467-DB91-444E-8476-F54480757582}" type="presParOf" srcId="{A88BC0A4-ED12-4AE0-94A8-820DE8650DD7}" destId="{E1B65E6C-E117-4BD9-9BB9-F4A247306E86}" srcOrd="0" destOrd="0" presId="urn:microsoft.com/office/officeart/2005/8/layout/hList3"/>
    <dgm:cxn modelId="{3E731556-C562-43B7-8B92-0EB02E346D09}" type="presParOf" srcId="{A88BC0A4-ED12-4AE0-94A8-820DE8650DD7}" destId="{17630C3F-E15A-44FB-9041-2F26F0032604}" srcOrd="1" destOrd="0" presId="urn:microsoft.com/office/officeart/2005/8/layout/hList3"/>
    <dgm:cxn modelId="{38D79617-5273-4B0B-8174-3A2F9BB85DFB}" type="presParOf" srcId="{17630C3F-E15A-44FB-9041-2F26F0032604}" destId="{A8770B0D-CFC6-45B8-A811-30C37F5F8C26}" srcOrd="0" destOrd="0" presId="urn:microsoft.com/office/officeart/2005/8/layout/hList3"/>
    <dgm:cxn modelId="{8AECB1BB-1A53-475D-A596-EA305D32D317}"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2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投標廠商資格與特殊或巨額採購認定標準</a:t>
          </a:r>
          <a:r>
            <a:rPr lang="en-US" altLang="zh-TW" sz="2800" b="1" dirty="0" smtClean="0">
              <a:solidFill>
                <a:schemeClr val="tx1"/>
              </a:solidFill>
              <a:latin typeface="微軟正黑體" pitchFamily="34" charset="-120"/>
              <a:ea typeface="微軟正黑體" pitchFamily="34" charset="-120"/>
              <a:sym typeface="Wingdings"/>
            </a:rPr>
            <a:t>§4-1-1</a:t>
          </a:r>
          <a:r>
            <a:rPr lang="zh-TW" altLang="en-US"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訂定與履約能力有關之基本資格：廠商具有製造、供應或承做能力之證明。如曾完成與招標標的</a:t>
          </a:r>
          <a:r>
            <a:rPr lang="zh-TW" altLang="zh-TW" sz="2800" b="1" dirty="0" smtClean="0">
              <a:solidFill>
                <a:srgbClr val="FF0066"/>
              </a:solidFill>
              <a:latin typeface="微軟正黑體" pitchFamily="34" charset="-120"/>
              <a:ea typeface="微軟正黑體" pitchFamily="34" charset="-120"/>
              <a:sym typeface="Wingdings"/>
            </a:rPr>
            <a:t>類似之製造、供應或承做之文件</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nSpc>
              <a:spcPts val="3200"/>
            </a:lnSpc>
            <a:spcAft>
              <a:spcPts val="600"/>
            </a:spcAft>
          </a:pPr>
          <a:r>
            <a:rPr lang="zh-TW"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依</a:t>
          </a:r>
          <a:r>
            <a:rPr lang="zh-TW" altLang="zh-TW" sz="2800" b="1" dirty="0" smtClean="0">
              <a:solidFill>
                <a:schemeClr val="tx1"/>
              </a:solidFill>
              <a:latin typeface="微軟正黑體" pitchFamily="34" charset="-120"/>
              <a:ea typeface="微軟正黑體" pitchFamily="34" charset="-120"/>
              <a:sym typeface="Wingdings"/>
            </a:rPr>
            <a:t>投標廠商資格與特殊或巨額採購認定標準</a:t>
          </a:r>
          <a:r>
            <a:rPr lang="en-US" altLang="zh-TW" sz="2800" b="1" dirty="0" smtClean="0">
              <a:solidFill>
                <a:schemeClr val="tx1"/>
              </a:solidFill>
              <a:latin typeface="微軟正黑體" pitchFamily="34" charset="-120"/>
              <a:ea typeface="微軟正黑體" pitchFamily="34" charset="-120"/>
              <a:sym typeface="Wingdings"/>
            </a:rPr>
            <a:t>§5-1-1</a:t>
          </a:r>
          <a:r>
            <a:rPr lang="zh-TW" altLang="zh-TW" sz="2800" b="1" dirty="0" smtClean="0">
              <a:solidFill>
                <a:srgbClr val="0000FF"/>
              </a:solidFill>
              <a:latin typeface="微軟正黑體" pitchFamily="34" charset="-120"/>
              <a:ea typeface="微軟正黑體" pitchFamily="34" charset="-120"/>
              <a:sym typeface="Wingdings"/>
            </a:rPr>
            <a:t>：特殊或巨額採購擇定投標廠商之特定資格：具有相當經驗或實績者。其範圍得包括於截止投標日前五年內，</a:t>
          </a:r>
          <a:r>
            <a:rPr lang="zh-TW" altLang="zh-TW" sz="2800" b="1" dirty="0" smtClean="0">
              <a:solidFill>
                <a:srgbClr val="FF0066"/>
              </a:solidFill>
              <a:latin typeface="微軟正黑體" pitchFamily="34" charset="-120"/>
              <a:ea typeface="微軟正黑體" pitchFamily="34" charset="-120"/>
              <a:sym typeface="Wingdings"/>
            </a:rPr>
            <a:t>完成與招標標的同性質或相當之工程、財物或勞務契約</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nSpc>
              <a:spcPts val="3200"/>
            </a:lnSpc>
            <a:spcAft>
              <a:spcPts val="600"/>
            </a:spcAft>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本案非屬特殊或巨額採購，機關依訂定投標廠商基本資格，要求投標時須附「</a:t>
          </a:r>
          <a:r>
            <a:rPr lang="zh-TW" altLang="zh-TW" sz="2800" b="1" dirty="0" smtClean="0">
              <a:solidFill>
                <a:srgbClr val="FF0066"/>
              </a:solidFill>
              <a:latin typeface="微軟正黑體" pitchFamily="34" charset="-120"/>
              <a:ea typeface="微軟正黑體" pitchFamily="34" charset="-120"/>
              <a:sym typeface="Wingdings"/>
            </a:rPr>
            <a:t>曾承攬完成過國內或國外遺體火化爐工程之設備買賣及按裝工作實績。</a:t>
          </a:r>
          <a:r>
            <a:rPr lang="zh-TW" altLang="zh-TW" sz="2800" b="1" dirty="0" smtClean="0">
              <a:solidFill>
                <a:srgbClr val="0000FF"/>
              </a:solidFill>
              <a:latin typeface="微軟正黑體" pitchFamily="34" charset="-120"/>
              <a:ea typeface="微軟正黑體" pitchFamily="34" charset="-120"/>
              <a:sym typeface="Wingdings"/>
            </a:rPr>
            <a:t>」證明文件，</a:t>
          </a:r>
          <a:r>
            <a:rPr lang="zh-TW" altLang="zh-TW" sz="2800" b="1" dirty="0" smtClean="0">
              <a:solidFill>
                <a:srgbClr val="FF0066"/>
              </a:solidFill>
              <a:latin typeface="微軟正黑體" pitchFamily="34" charset="-120"/>
              <a:ea typeface="微軟正黑體" pitchFamily="34" charset="-120"/>
              <a:sym typeface="Wingdings"/>
            </a:rPr>
            <a:t>已屬「相當經驗」之特定資格</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gn="l">
            <a:lnSpc>
              <a:spcPts val="3200"/>
            </a:lnSpc>
            <a:spcAft>
              <a:spcPts val="600"/>
            </a:spcAft>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建議</a:t>
          </a:r>
          <a:r>
            <a:rPr lang="zh-TW" altLang="en-US" sz="2800" b="1" dirty="0" smtClean="0">
              <a:solidFill>
                <a:srgbClr val="0000FF"/>
              </a:solidFill>
              <a:latin typeface="微軟正黑體" pitchFamily="34" charset="-120"/>
              <a:ea typeface="微軟正黑體" pitchFamily="34" charset="-120"/>
            </a:rPr>
            <a:t>：</a:t>
          </a:r>
          <a:r>
            <a:rPr lang="zh-TW" altLang="zh-TW" sz="2800" b="1" dirty="0" smtClean="0">
              <a:solidFill>
                <a:srgbClr val="0000FF"/>
              </a:solidFill>
              <a:latin typeface="微軟正黑體" pitchFamily="34" charset="-120"/>
              <a:ea typeface="微軟正黑體" pitchFamily="34" charset="-120"/>
              <a:sym typeface="Wingdings"/>
            </a:rPr>
            <a:t>辦理採購對</a:t>
          </a:r>
          <a:r>
            <a:rPr lang="zh-TW" altLang="zh-TW" sz="2800" b="1" dirty="0" smtClean="0">
              <a:solidFill>
                <a:srgbClr val="FF0066"/>
              </a:solidFill>
              <a:latin typeface="微軟正黑體" pitchFamily="34" charset="-120"/>
              <a:ea typeface="微軟正黑體" pitchFamily="34" charset="-120"/>
              <a:sym typeface="Wingdings"/>
            </a:rPr>
            <a:t>投標廠商之資格、契約之履約條件，應合理訂定之</a:t>
          </a:r>
          <a:r>
            <a:rPr lang="zh-TW" altLang="zh-TW" sz="2800" b="1" dirty="0" smtClean="0">
              <a:solidFill>
                <a:srgbClr val="0000FF"/>
              </a:solidFill>
              <a:latin typeface="微軟正黑體" pitchFamily="34" charset="-120"/>
              <a:ea typeface="微軟正黑體" pitchFamily="34" charset="-120"/>
              <a:sym typeface="Wingdings"/>
            </a:rPr>
            <a:t>，並</a:t>
          </a:r>
          <a:r>
            <a:rPr lang="zh-TW" altLang="zh-TW" sz="2800" b="1" dirty="0" smtClean="0">
              <a:solidFill>
                <a:srgbClr val="FF0066"/>
              </a:solidFill>
              <a:latin typeface="微軟正黑體" pitchFamily="34" charset="-120"/>
              <a:ea typeface="微軟正黑體" pitchFamily="34" charset="-120"/>
              <a:sym typeface="Wingdings"/>
            </a:rPr>
            <a:t>檢討有無不當限制競爭之情形</a:t>
          </a:r>
          <a:r>
            <a:rPr lang="zh-TW" altLang="zh-TW" sz="2800" b="1" dirty="0" smtClean="0">
              <a:solidFill>
                <a:srgbClr val="0000FF"/>
              </a:solidFill>
              <a:latin typeface="微軟正黑體" pitchFamily="34" charset="-120"/>
              <a:ea typeface="微軟正黑體" pitchFamily="34" charset="-120"/>
              <a:sym typeface="Wingdings"/>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9838" custLinFactNeighborY="291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FE69055C-F08B-4738-9FF0-8E38977AC49E}" type="presOf" srcId="{866B67F1-4FD9-4FC4-B8B8-227CF2251B73}" destId="{A88BC0A4-ED12-4AE0-94A8-820DE8650DD7}" srcOrd="0" destOrd="0" presId="urn:microsoft.com/office/officeart/2005/8/layout/hList3"/>
    <dgm:cxn modelId="{B9386CEF-79FF-47A9-96C2-78CC7D02BCDD}" type="presOf" srcId="{6667DBB5-DFD2-453A-8590-DAAEA182B36C}" destId="{A8770B0D-CFC6-45B8-A811-30C37F5F8C26}" srcOrd="0" destOrd="0" presId="urn:microsoft.com/office/officeart/2005/8/layout/hList3"/>
    <dgm:cxn modelId="{00371108-54D3-4F38-A295-A9E17B01EDD3}"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879CA606-7563-43AC-A184-B7D050D937C0}" type="presParOf" srcId="{A88BC0A4-ED12-4AE0-94A8-820DE8650DD7}" destId="{E1B65E6C-E117-4BD9-9BB9-F4A247306E86}" srcOrd="0" destOrd="0" presId="urn:microsoft.com/office/officeart/2005/8/layout/hList3"/>
    <dgm:cxn modelId="{4E453A9A-13EF-413D-A7EE-A77F7E223DC1}" type="presParOf" srcId="{A88BC0A4-ED12-4AE0-94A8-820DE8650DD7}" destId="{17630C3F-E15A-44FB-9041-2F26F0032604}" srcOrd="1" destOrd="0" presId="urn:microsoft.com/office/officeart/2005/8/layout/hList3"/>
    <dgm:cxn modelId="{33C3E010-0FF7-4393-90E7-9A816183D775}" type="presParOf" srcId="{17630C3F-E15A-44FB-9041-2F26F0032604}" destId="{A8770B0D-CFC6-45B8-A811-30C37F5F8C26}" srcOrd="0" destOrd="0" presId="urn:microsoft.com/office/officeart/2005/8/layout/hList3"/>
    <dgm:cxn modelId="{42BB85BC-1B52-4A97-85DE-0BABF535A084}"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標案特性與投標資格</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nSpc>
              <a:spcPts val="3200"/>
            </a:lnSpc>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○國小辦理「○防水整修工程及花台整修工程採購」，</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預算金額為</a:t>
          </a:r>
          <a:r>
            <a:rPr lang="en-US"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5,122,767</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元</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，未達</a:t>
          </a:r>
          <a:r>
            <a:rPr lang="en-US"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600</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萬元，</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投標廠商資格僅限「丙等營造業」</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p>
        <a:p>
          <a:pPr marL="622300" indent="-266700">
            <a:lnSpc>
              <a:spcPts val="3200"/>
            </a:lnSpc>
          </a:pPr>
          <a:r>
            <a:rPr lang="en-US"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1.</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遭廠商書面異議，認為廠商資格訂定不當，</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應納入「土木包工業」</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p>
        <a:p>
          <a:pPr marL="622300" indent="-266700">
            <a:lnSpc>
              <a:spcPts val="3200"/>
            </a:lnSpc>
          </a:pPr>
          <a:r>
            <a:rPr lang="en-US"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2.</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另遭廠商書面異議，認為廠商資格訂定違法，</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應以防水工程專業營造業為限</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p>
        <a:p>
          <a:pPr algn="l">
            <a:lnSpc>
              <a:spcPts val="3200"/>
            </a:lnSpc>
            <a:spcAft>
              <a:spcPts val="0"/>
            </a:spcAft>
          </a:pPr>
          <a:endParaRPr lang="zh-TW" altLang="en-US" sz="2800" b="1" dirty="0">
            <a:solidFill>
              <a:srgbClr val="FF0066"/>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X="100000" custScaleY="68703" custLinFactNeighborY="-3944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47B9D92C-18D7-45A6-8388-004A808884ED}" type="presOf" srcId="{C1863FB6-9323-40C9-90D0-770E6F9F6137}" destId="{E1B65E6C-E117-4BD9-9BB9-F4A247306E86}" srcOrd="0" destOrd="0" presId="urn:microsoft.com/office/officeart/2005/8/layout/hList3"/>
    <dgm:cxn modelId="{70B09CAA-43E5-4793-8360-C61CAA58A57F}"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CF18EDF5-E2E5-4C9F-82A3-F8882D51C4CA}" type="presOf" srcId="{6667DBB5-DFD2-453A-8590-DAAEA182B36C}" destId="{A8770B0D-CFC6-45B8-A811-30C37F5F8C26}" srcOrd="0" destOrd="0" presId="urn:microsoft.com/office/officeart/2005/8/layout/hList3"/>
    <dgm:cxn modelId="{3F4A2B1A-42FF-4494-8881-3A6F0316BFCC}" type="presParOf" srcId="{A88BC0A4-ED12-4AE0-94A8-820DE8650DD7}" destId="{E1B65E6C-E117-4BD9-9BB9-F4A247306E86}" srcOrd="0" destOrd="0" presId="urn:microsoft.com/office/officeart/2005/8/layout/hList3"/>
    <dgm:cxn modelId="{102C045F-8CCB-4397-9BFC-C4F7310CDC02}" type="presParOf" srcId="{A88BC0A4-ED12-4AE0-94A8-820DE8650DD7}" destId="{17630C3F-E15A-44FB-9041-2F26F0032604}" srcOrd="1" destOrd="0" presId="urn:microsoft.com/office/officeart/2005/8/layout/hList3"/>
    <dgm:cxn modelId="{3BE167B1-C8FC-4D3D-BF31-B626FC97C79A}" type="presParOf" srcId="{17630C3F-E15A-44FB-9041-2F26F0032604}" destId="{A8770B0D-CFC6-45B8-A811-30C37F5F8C26}" srcOrd="0" destOrd="0" presId="urn:microsoft.com/office/officeart/2005/8/layout/hList3"/>
    <dgm:cxn modelId="{9F67F5ED-F4E6-40C4-9AD1-62FD38D4BEFF}"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200"/>
            </a:lnSpc>
            <a:spcBef>
              <a:spcPts val="0"/>
            </a:spcBef>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營造業承攬工程造價限額工程規模範圍申報淨值及一定期間承攬總額認定辦法</a:t>
          </a:r>
          <a:r>
            <a:rPr lang="en-US" altLang="zh-TW" sz="2800" b="1" dirty="0" smtClean="0">
              <a:solidFill>
                <a:schemeClr val="tx1"/>
              </a:solidFill>
              <a:latin typeface="微軟正黑體" pitchFamily="34" charset="-120"/>
              <a:ea typeface="微軟正黑體" pitchFamily="34" charset="-120"/>
              <a:sym typeface="Wingdings"/>
            </a:rPr>
            <a:t>§2</a:t>
          </a:r>
          <a:r>
            <a:rPr lang="zh-TW"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土木包工業承攬小型綜合營繕工程造價限額為新臺幣</a:t>
          </a:r>
          <a:r>
            <a:rPr lang="en-US" altLang="zh-TW" sz="2800" b="1" dirty="0" smtClean="0">
              <a:solidFill>
                <a:srgbClr val="FF0066"/>
              </a:solidFill>
              <a:latin typeface="微軟正黑體" pitchFamily="34" charset="-120"/>
              <a:ea typeface="微軟正黑體" pitchFamily="34" charset="-120"/>
              <a:sym typeface="Wingdings"/>
            </a:rPr>
            <a:t>600</a:t>
          </a:r>
          <a:r>
            <a:rPr lang="zh-TW" altLang="zh-TW" sz="2800" b="1" dirty="0" smtClean="0">
              <a:solidFill>
                <a:srgbClr val="FF0066"/>
              </a:solidFill>
              <a:latin typeface="微軟正黑體" pitchFamily="34" charset="-120"/>
              <a:ea typeface="微軟正黑體" pitchFamily="34" charset="-120"/>
              <a:sym typeface="Wingdings"/>
            </a:rPr>
            <a:t>萬元</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gn="l">
            <a:lnSpc>
              <a:spcPts val="3200"/>
            </a:lnSpc>
            <a:spcBef>
              <a:spcPts val="0"/>
            </a:spcBef>
            <a:spcAft>
              <a:spcPts val="1200"/>
            </a:spcAft>
          </a:pPr>
          <a:r>
            <a:rPr lang="zh-TW"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前揭認定辦法</a:t>
          </a:r>
          <a:r>
            <a:rPr lang="en-US" altLang="zh-TW" sz="2800" b="1" dirty="0" smtClean="0">
              <a:solidFill>
                <a:schemeClr val="tx1"/>
              </a:solidFill>
              <a:latin typeface="微軟正黑體" pitchFamily="34" charset="-120"/>
              <a:ea typeface="微軟正黑體" pitchFamily="34" charset="-120"/>
              <a:sym typeface="Wingdings"/>
            </a:rPr>
            <a:t>§3</a:t>
          </a:r>
          <a:r>
            <a:rPr lang="zh-TW" altLang="en-US"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含有</a:t>
          </a:r>
          <a:r>
            <a:rPr lang="zh-TW" altLang="zh-TW" sz="2800" b="1" dirty="0" smtClean="0">
              <a:solidFill>
                <a:srgbClr val="FF0066"/>
              </a:solidFill>
              <a:latin typeface="微軟正黑體" pitchFamily="34" charset="-120"/>
              <a:ea typeface="微軟正黑體" pitchFamily="34" charset="-120"/>
              <a:sym typeface="Wingdings"/>
            </a:rPr>
            <a:t>防水工程</a:t>
          </a:r>
          <a:r>
            <a:rPr lang="zh-TW" altLang="zh-TW" sz="2800" b="1" dirty="0" smtClean="0">
              <a:solidFill>
                <a:srgbClr val="0000FF"/>
              </a:solidFill>
              <a:latin typeface="微軟正黑體" pitchFamily="34" charset="-120"/>
              <a:ea typeface="微軟正黑體" pitchFamily="34" charset="-120"/>
              <a:sym typeface="Wingdings"/>
            </a:rPr>
            <a:t>項目之金額在新臺幣</a:t>
          </a:r>
          <a:r>
            <a:rPr lang="en-US" altLang="zh-TW" sz="2800" b="1" dirty="0" smtClean="0">
              <a:solidFill>
                <a:srgbClr val="FF0066"/>
              </a:solidFill>
              <a:latin typeface="微軟正黑體" pitchFamily="34" charset="-120"/>
              <a:ea typeface="微軟正黑體" pitchFamily="34" charset="-120"/>
              <a:sym typeface="Wingdings"/>
            </a:rPr>
            <a:t>50</a:t>
          </a:r>
          <a:r>
            <a:rPr lang="zh-TW" altLang="zh-TW" sz="2800" b="1" dirty="0" smtClean="0">
              <a:solidFill>
                <a:srgbClr val="FF0066"/>
              </a:solidFill>
              <a:latin typeface="微軟正黑體" pitchFamily="34" charset="-120"/>
              <a:ea typeface="微軟正黑體" pitchFamily="34" charset="-120"/>
              <a:sym typeface="Wingdings"/>
            </a:rPr>
            <a:t>萬元以下</a:t>
          </a:r>
          <a:r>
            <a:rPr lang="zh-TW" altLang="zh-TW" sz="2800" b="1" dirty="0" smtClean="0">
              <a:solidFill>
                <a:srgbClr val="0000FF"/>
              </a:solidFill>
              <a:latin typeface="微軟正黑體" pitchFamily="34" charset="-120"/>
              <a:ea typeface="微軟正黑體" pitchFamily="34" charset="-120"/>
              <a:sym typeface="Wingdings"/>
            </a:rPr>
            <a:t>，得</a:t>
          </a:r>
          <a:r>
            <a:rPr lang="zh-TW" altLang="zh-TW" sz="2800" b="1" dirty="0" smtClean="0">
              <a:solidFill>
                <a:srgbClr val="FF0066"/>
              </a:solidFill>
              <a:latin typeface="微軟正黑體" pitchFamily="34" charset="-120"/>
              <a:ea typeface="微軟正黑體" pitchFamily="34" charset="-120"/>
              <a:sym typeface="Wingdings"/>
            </a:rPr>
            <a:t>由土木包工業自行施作</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gn="l">
            <a:lnSpc>
              <a:spcPts val="3200"/>
            </a:lnSpc>
            <a:spcBef>
              <a:spcPts val="0"/>
            </a:spcBef>
            <a:spcAft>
              <a:spcPts val="1200"/>
            </a:spcAft>
          </a:pPr>
          <a:r>
            <a:rPr lang="zh-TW" altLang="zh-TW" sz="2400" b="1" dirty="0" smtClean="0">
              <a:solidFill>
                <a:srgbClr val="0000FF"/>
              </a:solidFill>
              <a:latin typeface="微軟正黑體" pitchFamily="34" charset="-120"/>
              <a:ea typeface="微軟正黑體" pitchFamily="34" charset="-120"/>
              <a:sym typeface="Wingdings"/>
            </a:rPr>
            <a:t></a:t>
          </a:r>
          <a:r>
            <a:rPr lang="zh-TW" altLang="en-US" sz="2800" b="1" dirty="0" smtClean="0">
              <a:solidFill>
                <a:schemeClr val="tx1"/>
              </a:solidFill>
              <a:latin typeface="微軟正黑體" pitchFamily="34" charset="-120"/>
              <a:ea typeface="微軟正黑體" pitchFamily="34" charset="-120"/>
              <a:sym typeface="Wingdings"/>
            </a:rPr>
            <a:t>營造業法</a:t>
          </a:r>
          <a:r>
            <a:rPr lang="en-US" altLang="en-US" sz="2800" b="1" dirty="0" smtClean="0">
              <a:solidFill>
                <a:schemeClr val="tx1"/>
              </a:solidFill>
              <a:latin typeface="微軟正黑體" pitchFamily="34" charset="-120"/>
              <a:ea typeface="微軟正黑體" pitchFamily="34" charset="-120"/>
              <a:sym typeface="Wingdings"/>
            </a:rPr>
            <a:t>§25</a:t>
          </a:r>
          <a:r>
            <a:rPr lang="zh-TW" altLang="en-US"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FF0066"/>
              </a:solidFill>
              <a:latin typeface="微軟正黑體" pitchFamily="34" charset="-120"/>
              <a:ea typeface="微軟正黑體" pitchFamily="34" charset="-120"/>
              <a:sym typeface="Wingdings"/>
            </a:rPr>
            <a:t>綜合營造業承攬之營繕工程或專業工程項目</a:t>
          </a:r>
          <a:r>
            <a:rPr lang="zh-TW" altLang="en-US" sz="2800" b="1" dirty="0" smtClean="0">
              <a:solidFill>
                <a:srgbClr val="0000FF"/>
              </a:solidFill>
              <a:latin typeface="微軟正黑體" pitchFamily="34" charset="-120"/>
              <a:ea typeface="微軟正黑體" pitchFamily="34" charset="-120"/>
              <a:sym typeface="Wingdings"/>
            </a:rPr>
            <a:t>，除與定作人約定需自行施工者外，</a:t>
          </a:r>
          <a:r>
            <a:rPr lang="zh-TW" altLang="en-US" sz="2800" b="1" dirty="0" smtClean="0">
              <a:solidFill>
                <a:srgbClr val="FF0066"/>
              </a:solidFill>
              <a:latin typeface="微軟正黑體" pitchFamily="34" charset="-120"/>
              <a:ea typeface="微軟正黑體" pitchFamily="34" charset="-120"/>
              <a:sym typeface="Wingdings"/>
            </a:rPr>
            <a:t>得交由專業營造業承攬</a:t>
          </a:r>
          <a:r>
            <a:rPr lang="zh-TW" altLang="en-US" sz="2800" b="1" dirty="0" smtClean="0">
              <a:solidFill>
                <a:srgbClr val="0000FF"/>
              </a:solidFill>
              <a:latin typeface="微軟正黑體" pitchFamily="34" charset="-120"/>
              <a:ea typeface="微軟正黑體" pitchFamily="34" charset="-120"/>
              <a:sym typeface="Wingdings"/>
            </a:rPr>
            <a:t>，其轉交工程之施工責任，</a:t>
          </a:r>
          <a:r>
            <a:rPr lang="en-US" altLang="zh-TW"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0000FF"/>
              </a:solidFill>
              <a:latin typeface="微軟正黑體" pitchFamily="34" charset="-120"/>
              <a:ea typeface="微軟正黑體" pitchFamily="34" charset="-120"/>
              <a:sym typeface="Wingdings"/>
            </a:rPr>
            <a:t>。</a:t>
          </a:r>
        </a:p>
        <a:p>
          <a:pPr marL="355600" indent="0" algn="l">
            <a:lnSpc>
              <a:spcPts val="3200"/>
            </a:lnSpc>
            <a:spcBef>
              <a:spcPct val="0"/>
            </a:spcBef>
            <a:spcAft>
              <a:spcPts val="600"/>
            </a:spcAft>
          </a:pPr>
          <a:r>
            <a:rPr lang="zh-TW" altLang="en-US" sz="2800" b="1" dirty="0" smtClean="0">
              <a:solidFill>
                <a:srgbClr val="FF0066"/>
              </a:solidFill>
              <a:latin typeface="微軟正黑體" pitchFamily="34" charset="-120"/>
              <a:ea typeface="微軟正黑體" pitchFamily="34" charset="-120"/>
              <a:sym typeface="Wingdings"/>
            </a:rPr>
            <a:t>專業營造業</a:t>
          </a:r>
          <a:r>
            <a:rPr lang="zh-TW" altLang="en-US" sz="2800" b="1" dirty="0" smtClean="0">
              <a:solidFill>
                <a:srgbClr val="0000FF"/>
              </a:solidFill>
              <a:latin typeface="微軟正黑體" pitchFamily="34" charset="-120"/>
              <a:ea typeface="微軟正黑體" pitchFamily="34" charset="-120"/>
              <a:sym typeface="Wingdings"/>
            </a:rPr>
            <a:t>除依第一項規定承攬受轉交之工程外，得依其登記之專業工程項目，</a:t>
          </a:r>
          <a:r>
            <a:rPr lang="zh-TW" altLang="en-US" sz="2800" b="1" dirty="0" smtClean="0">
              <a:solidFill>
                <a:srgbClr val="FF0066"/>
              </a:solidFill>
              <a:latin typeface="微軟正黑體" pitchFamily="34" charset="-120"/>
              <a:ea typeface="微軟正黑體" pitchFamily="34" charset="-120"/>
              <a:sym typeface="Wingdings"/>
            </a:rPr>
            <a:t>向定作人承攬專業工程及該工程之必要相關營繕工程</a:t>
          </a:r>
          <a:r>
            <a:rPr lang="en-US" altLang="en-US"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0000FF"/>
              </a:solidFill>
              <a:latin typeface="微軟正黑體" pitchFamily="34" charset="-120"/>
              <a:ea typeface="微軟正黑體" pitchFamily="34" charset="-120"/>
              <a:sym typeface="Wingdings"/>
            </a:rPr>
            <a:t>其細則</a:t>
          </a:r>
          <a:r>
            <a:rPr lang="en-US" altLang="en-US" sz="2800" b="1" dirty="0" smtClean="0">
              <a:solidFill>
                <a:srgbClr val="0000FF"/>
              </a:solidFill>
              <a:latin typeface="微軟正黑體" pitchFamily="34" charset="-120"/>
              <a:ea typeface="微軟正黑體" pitchFamily="34" charset="-120"/>
              <a:sym typeface="Wingdings"/>
            </a:rPr>
            <a:t>§17</a:t>
          </a:r>
          <a:r>
            <a:rPr lang="zh-TW" altLang="en-US" sz="2800" b="1" dirty="0" smtClean="0">
              <a:solidFill>
                <a:srgbClr val="0000FF"/>
              </a:solidFill>
              <a:latin typeface="微軟正黑體" pitchFamily="34" charset="-120"/>
              <a:ea typeface="微軟正黑體" pitchFamily="34" charset="-120"/>
              <a:sym typeface="Wingdings"/>
            </a:rPr>
            <a:t>：為工程實際狀況及需要，所為</a:t>
          </a:r>
          <a:r>
            <a:rPr lang="zh-TW" altLang="en-US" sz="2800" b="1" dirty="0" smtClean="0">
              <a:solidFill>
                <a:srgbClr val="FF0066"/>
              </a:solidFill>
              <a:latin typeface="微軟正黑體" pitchFamily="34" charset="-120"/>
              <a:ea typeface="微軟正黑體" pitchFamily="34" charset="-120"/>
              <a:sym typeface="Wingdings"/>
            </a:rPr>
            <a:t>技術上不宜分離</a:t>
          </a:r>
          <a:r>
            <a:rPr lang="zh-TW" altLang="en-US" sz="2800" b="1" dirty="0" smtClean="0">
              <a:solidFill>
                <a:srgbClr val="0000FF"/>
              </a:solidFill>
              <a:latin typeface="微軟正黑體" pitchFamily="34" charset="-120"/>
              <a:ea typeface="微軟正黑體" pitchFamily="34" charset="-120"/>
              <a:sym typeface="Wingdings"/>
            </a:rPr>
            <a:t>或</a:t>
          </a:r>
          <a:r>
            <a:rPr lang="zh-TW" altLang="en-US" sz="2800" b="1" dirty="0" smtClean="0">
              <a:solidFill>
                <a:srgbClr val="FF0066"/>
              </a:solidFill>
              <a:latin typeface="微軟正黑體" pitchFamily="34" charset="-120"/>
              <a:ea typeface="微軟正黑體" pitchFamily="34" charset="-120"/>
              <a:sym typeface="Wingdings"/>
            </a:rPr>
            <a:t>宜一併施作</a:t>
          </a:r>
          <a:r>
            <a:rPr lang="zh-TW" altLang="en-US" sz="2800" b="1" dirty="0" smtClean="0">
              <a:solidFill>
                <a:srgbClr val="0000FF"/>
              </a:solidFill>
              <a:latin typeface="微軟正黑體" pitchFamily="34" charset="-120"/>
              <a:ea typeface="微軟正黑體" pitchFamily="34" charset="-120"/>
              <a:sym typeface="Wingdings"/>
            </a:rPr>
            <a:t>以達工程效能之工程</a:t>
          </a:r>
          <a:r>
            <a:rPr lang="en-US" altLang="en-US"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0000FF"/>
              </a:solidFill>
              <a:latin typeface="微軟正黑體" pitchFamily="34" charset="-120"/>
              <a:ea typeface="微軟正黑體" pitchFamily="34" charset="-120"/>
              <a:sym typeface="Wingdings"/>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9838" custLinFactNeighborY="291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AB8EFC08-2D0E-4981-BFB2-729CF320F781}" type="presOf" srcId="{6667DBB5-DFD2-453A-8590-DAAEA182B36C}" destId="{A8770B0D-CFC6-45B8-A811-30C37F5F8C26}" srcOrd="0" destOrd="0" presId="urn:microsoft.com/office/officeart/2005/8/layout/hList3"/>
    <dgm:cxn modelId="{332201A1-F327-46B2-8718-CF59F207FCBA}" type="presOf" srcId="{C1863FB6-9323-40C9-90D0-770E6F9F6137}" destId="{E1B65E6C-E117-4BD9-9BB9-F4A247306E86}" srcOrd="0" destOrd="0" presId="urn:microsoft.com/office/officeart/2005/8/layout/hList3"/>
    <dgm:cxn modelId="{95DCD101-A963-42E3-B833-7CD15EE98A75}"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20C70002-66E2-40A3-A126-21A8DF0943E1}" type="presParOf" srcId="{A88BC0A4-ED12-4AE0-94A8-820DE8650DD7}" destId="{E1B65E6C-E117-4BD9-9BB9-F4A247306E86}" srcOrd="0" destOrd="0" presId="urn:microsoft.com/office/officeart/2005/8/layout/hList3"/>
    <dgm:cxn modelId="{15EE66CF-8284-48C5-8201-A6717D36C675}" type="presParOf" srcId="{A88BC0A4-ED12-4AE0-94A8-820DE8650DD7}" destId="{17630C3F-E15A-44FB-9041-2F26F0032604}" srcOrd="1" destOrd="0" presId="urn:microsoft.com/office/officeart/2005/8/layout/hList3"/>
    <dgm:cxn modelId="{8B75ECAA-B146-446F-8016-EF11CA0233E5}" type="presParOf" srcId="{17630C3F-E15A-44FB-9041-2F26F0032604}" destId="{A8770B0D-CFC6-45B8-A811-30C37F5F8C26}" srcOrd="0" destOrd="0" presId="urn:microsoft.com/office/officeart/2005/8/layout/hList3"/>
    <dgm:cxn modelId="{8E8B90C1-AD33-44F8-80BA-41762924D55A}"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nSpc>
              <a:spcPts val="36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en-US" altLang="zh-TW" sz="2800" b="1" dirty="0" smtClean="0">
              <a:solidFill>
                <a:schemeClr val="tx1"/>
              </a:solidFill>
              <a:latin typeface="微軟正黑體" pitchFamily="34" charset="-120"/>
              <a:ea typeface="微軟正黑體" pitchFamily="34" charset="-120"/>
              <a:sym typeface="Wingdings"/>
            </a:rPr>
            <a:t>96.7.16</a:t>
          </a:r>
          <a:r>
            <a:rPr lang="zh-TW" altLang="zh-TW" sz="2800" b="1" dirty="0" smtClean="0">
              <a:solidFill>
                <a:schemeClr val="tx1"/>
              </a:solidFill>
              <a:latin typeface="微軟正黑體" pitchFamily="34" charset="-120"/>
              <a:ea typeface="微軟正黑體" pitchFamily="34" charset="-120"/>
              <a:sym typeface="Wingdings"/>
            </a:rPr>
            <a:t>營署中建字第</a:t>
          </a:r>
          <a:r>
            <a:rPr lang="en-US" altLang="zh-TW" sz="2800" b="1" dirty="0" smtClean="0">
              <a:solidFill>
                <a:schemeClr val="tx1"/>
              </a:solidFill>
              <a:latin typeface="微軟正黑體" pitchFamily="34" charset="-120"/>
              <a:ea typeface="微軟正黑體" pitchFamily="34" charset="-120"/>
              <a:sym typeface="Wingdings"/>
            </a:rPr>
            <a:t>0960035618</a:t>
          </a:r>
          <a:r>
            <a:rPr lang="zh-TW" altLang="zh-TW" sz="2800" b="1" dirty="0" smtClean="0">
              <a:solidFill>
                <a:schemeClr val="tx1"/>
              </a:solidFill>
              <a:latin typeface="微軟正黑體" pitchFamily="34" charset="-120"/>
              <a:ea typeface="微軟正黑體" pitchFamily="34" charset="-120"/>
              <a:sym typeface="Wingdings"/>
            </a:rPr>
            <a:t>號函</a:t>
          </a:r>
          <a:r>
            <a:rPr lang="zh-TW"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核無專業營造業承攬後再分包予營造業或土木包工業</a:t>
          </a:r>
          <a:r>
            <a:rPr lang="zh-TW" altLang="zh-TW" sz="2800" b="1" dirty="0" smtClean="0">
              <a:solidFill>
                <a:srgbClr val="0000FF"/>
              </a:solidFill>
              <a:latin typeface="微軟正黑體" pitchFamily="34" charset="-120"/>
              <a:ea typeface="微軟正黑體" pitchFamily="34" charset="-120"/>
              <a:sym typeface="Wingdings"/>
            </a:rPr>
            <a:t>之規定。。 </a:t>
          </a:r>
        </a:p>
        <a:p>
          <a:pPr marL="355600" indent="-355600" algn="l">
            <a:lnSpc>
              <a:spcPts val="3600"/>
            </a:lnSpc>
            <a:spcAft>
              <a:spcPts val="60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en-US" altLang="zh-TW" sz="2800" b="1" dirty="0" smtClean="0">
              <a:solidFill>
                <a:srgbClr val="0000FF"/>
              </a:solidFill>
              <a:latin typeface="微軟正黑體" pitchFamily="34" charset="-120"/>
              <a:ea typeface="微軟正黑體" pitchFamily="34" charset="-120"/>
              <a:sym typeface="Wingdings"/>
            </a:rPr>
            <a:t>1</a:t>
          </a:r>
          <a:r>
            <a:rPr lang="zh-TW" altLang="en-US" sz="2800" b="1" dirty="0" smtClean="0">
              <a:solidFill>
                <a:srgbClr val="0000FF"/>
              </a:solidFill>
              <a:latin typeface="標楷體"/>
              <a:ea typeface="標楷體"/>
              <a:sym typeface="Wingdings"/>
            </a:rPr>
            <a:t>：</a:t>
          </a:r>
          <a:r>
            <a:rPr lang="zh-TW" altLang="zh-TW" sz="2800" b="1" dirty="0" smtClean="0">
              <a:solidFill>
                <a:srgbClr val="0000FF"/>
              </a:solidFill>
              <a:latin typeface="微軟正黑體" pitchFamily="34" charset="-120"/>
              <a:ea typeface="微軟正黑體" pitchFamily="34" charset="-120"/>
              <a:sym typeface="Wingdings"/>
            </a:rPr>
            <a:t>本案採購預算金額為</a:t>
          </a:r>
          <a:r>
            <a:rPr lang="en-US" altLang="zh-TW" sz="2800" b="1" dirty="0" smtClean="0">
              <a:solidFill>
                <a:srgbClr val="0000FF"/>
              </a:solidFill>
              <a:latin typeface="微軟正黑體" pitchFamily="34" charset="-120"/>
              <a:ea typeface="微軟正黑體" pitchFamily="34" charset="-120"/>
              <a:sym typeface="Wingdings"/>
            </a:rPr>
            <a:t>5,122,767</a:t>
          </a:r>
          <a:r>
            <a:rPr lang="zh-TW" altLang="zh-TW" sz="2800" b="1" dirty="0" smtClean="0">
              <a:solidFill>
                <a:srgbClr val="0000FF"/>
              </a:solidFill>
              <a:latin typeface="微軟正黑體" pitchFamily="34" charset="-120"/>
              <a:ea typeface="微軟正黑體" pitchFamily="34" charset="-120"/>
              <a:sym typeface="Wingdings"/>
            </a:rPr>
            <a:t>元，防水工程部分預算約</a:t>
          </a:r>
          <a:r>
            <a:rPr lang="en-US" altLang="zh-TW" sz="2800" b="1" dirty="0" smtClean="0">
              <a:solidFill>
                <a:srgbClr val="0000FF"/>
              </a:solidFill>
              <a:latin typeface="微軟正黑體" pitchFamily="34" charset="-120"/>
              <a:ea typeface="微軟正黑體" pitchFamily="34" charset="-120"/>
              <a:sym typeface="Wingdings"/>
            </a:rPr>
            <a:t>1,500,000</a:t>
          </a:r>
          <a:r>
            <a:rPr lang="zh-TW" altLang="zh-TW" sz="2800" b="1" dirty="0" smtClean="0">
              <a:solidFill>
                <a:srgbClr val="0000FF"/>
              </a:solidFill>
              <a:latin typeface="微軟正黑體" pitchFamily="34" charset="-120"/>
              <a:ea typeface="微軟正黑體" pitchFamily="34" charset="-120"/>
              <a:sym typeface="Wingdings"/>
            </a:rPr>
            <a:t>元，</a:t>
          </a:r>
          <a:r>
            <a:rPr lang="zh-TW" altLang="zh-TW" sz="2800" b="1" dirty="0" smtClean="0">
              <a:solidFill>
                <a:srgbClr val="FF0066"/>
              </a:solidFill>
              <a:latin typeface="微軟正黑體" pitchFamily="34" charset="-120"/>
              <a:ea typeface="微軟正黑體" pitchFamily="34" charset="-120"/>
              <a:sym typeface="Wingdings"/>
            </a:rPr>
            <a:t>係屬綜合營繕工程，爰防水專業營造業尚不具承攬資格不得納入</a:t>
          </a:r>
          <a:r>
            <a:rPr lang="zh-TW" altLang="zh-TW" sz="2800" b="1" dirty="0" smtClean="0">
              <a:solidFill>
                <a:srgbClr val="0000FF"/>
              </a:solidFill>
              <a:latin typeface="微軟正黑體" pitchFamily="34" charset="-120"/>
              <a:ea typeface="微軟正黑體" pitchFamily="34" charset="-120"/>
              <a:sym typeface="Wingdings"/>
            </a:rPr>
            <a:t>，惟仍不得排除土木包工業及綜合營造業等廠商投標，</a:t>
          </a:r>
          <a:r>
            <a:rPr lang="zh-TW" altLang="en-US" sz="2800" b="1" dirty="0" smtClean="0">
              <a:solidFill>
                <a:srgbClr val="0000FF"/>
              </a:solidFill>
              <a:latin typeface="微軟正黑體" pitchFamily="34" charset="-120"/>
              <a:ea typeface="微軟正黑體" pitchFamily="34" charset="-120"/>
              <a:sym typeface="Wingdings"/>
            </a:rPr>
            <a:t>鑑此</a:t>
          </a:r>
          <a:r>
            <a:rPr lang="zh-TW" altLang="en-US" sz="2800" b="1" dirty="0" smtClean="0">
              <a:solidFill>
                <a:srgbClr val="0000FF"/>
              </a:solidFill>
              <a:latin typeface="標楷體"/>
              <a:ea typeface="標楷體"/>
              <a:sym typeface="Wingdings"/>
            </a:rPr>
            <a:t>，</a:t>
          </a:r>
          <a:r>
            <a:rPr lang="zh-TW" altLang="zh-TW" sz="2800" b="1" dirty="0" smtClean="0">
              <a:solidFill>
                <a:srgbClr val="FF0066"/>
              </a:solidFill>
              <a:latin typeface="微軟正黑體" pitchFamily="34" charset="-120"/>
              <a:ea typeface="微軟正黑體" pitchFamily="34" charset="-120"/>
              <a:sym typeface="Wingdings"/>
            </a:rPr>
            <a:t>本案投標廠商資格：</a:t>
          </a:r>
          <a:r>
            <a:rPr lang="en-US" altLang="zh-TW" sz="2800" b="1" dirty="0" smtClean="0">
              <a:solidFill>
                <a:srgbClr val="FF0066"/>
              </a:solidFill>
              <a:latin typeface="微軟正黑體" pitchFamily="34" charset="-120"/>
              <a:ea typeface="微軟正黑體" pitchFamily="34" charset="-120"/>
              <a:sym typeface="Wingdings"/>
            </a:rPr>
            <a:t>(1)</a:t>
          </a:r>
          <a:r>
            <a:rPr lang="zh-TW" altLang="zh-TW" sz="2800" b="1" dirty="0" smtClean="0">
              <a:solidFill>
                <a:srgbClr val="FF0066"/>
              </a:solidFill>
              <a:latin typeface="微軟正黑體" pitchFamily="34" charset="-120"/>
              <a:ea typeface="微軟正黑體" pitchFamily="34" charset="-120"/>
              <a:sym typeface="Wingdings"/>
            </a:rPr>
            <a:t>丙等以上營造業或</a:t>
          </a:r>
          <a:r>
            <a:rPr lang="en-US" altLang="zh-TW" sz="2800" b="1" dirty="0" smtClean="0">
              <a:solidFill>
                <a:srgbClr val="FF0066"/>
              </a:solidFill>
              <a:latin typeface="微軟正黑體" pitchFamily="34" charset="-120"/>
              <a:ea typeface="微軟正黑體" pitchFamily="34" charset="-120"/>
              <a:sym typeface="Wingdings"/>
            </a:rPr>
            <a:t>(2)</a:t>
          </a:r>
          <a:r>
            <a:rPr lang="zh-TW" altLang="zh-TW" sz="2800" b="1" dirty="0" smtClean="0">
              <a:solidFill>
                <a:srgbClr val="FF0066"/>
              </a:solidFill>
              <a:latin typeface="微軟正黑體" pitchFamily="34" charset="-120"/>
              <a:ea typeface="微軟正黑體" pitchFamily="34" charset="-120"/>
              <a:sym typeface="Wingdings"/>
            </a:rPr>
            <a:t>土木包工業</a:t>
          </a:r>
          <a:r>
            <a:rPr lang="zh-TW" altLang="zh-TW" sz="2800" b="1" dirty="0" smtClean="0">
              <a:solidFill>
                <a:srgbClr val="0000FF"/>
              </a:solidFill>
              <a:latin typeface="微軟正黑體" pitchFamily="34" charset="-120"/>
              <a:ea typeface="微軟正黑體" pitchFamily="34" charset="-120"/>
              <a:sym typeface="Wingdings"/>
            </a:rPr>
            <a:t>。</a:t>
          </a:r>
        </a:p>
        <a:p>
          <a:pPr marL="355600" indent="0">
            <a:lnSpc>
              <a:spcPts val="3600"/>
            </a:lnSpc>
            <a:spcAft>
              <a:spcPts val="600"/>
            </a:spcAft>
          </a:pPr>
          <a:r>
            <a:rPr lang="zh-TW" altLang="zh-TW" sz="2800" b="1" dirty="0" smtClean="0">
              <a:solidFill>
                <a:srgbClr val="0000FF"/>
              </a:solidFill>
              <a:latin typeface="微軟正黑體" pitchFamily="34" charset="-120"/>
              <a:ea typeface="微軟正黑體" pitchFamily="34" charset="-120"/>
              <a:sym typeface="Wingdings"/>
            </a:rPr>
            <a:t>如由</a:t>
          </a:r>
          <a:r>
            <a:rPr lang="zh-TW" altLang="zh-TW" sz="2800" b="1" dirty="0" smtClean="0">
              <a:solidFill>
                <a:srgbClr val="FF0066"/>
              </a:solidFill>
              <a:latin typeface="微軟正黑體" pitchFamily="34" charset="-120"/>
              <a:ea typeface="微軟正黑體" pitchFamily="34" charset="-120"/>
              <a:sym typeface="Wingdings"/>
            </a:rPr>
            <a:t>土木包工業者承攬時</a:t>
          </a:r>
          <a:r>
            <a:rPr lang="zh-TW" altLang="zh-TW"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0000FF"/>
              </a:solidFill>
              <a:latin typeface="微軟正黑體" pitchFamily="34" charset="-120"/>
              <a:ea typeface="微軟正黑體" pitchFamily="34" charset="-120"/>
              <a:sym typeface="Wingdings"/>
            </a:rPr>
            <a:t>因</a:t>
          </a:r>
          <a:r>
            <a:rPr lang="zh-TW" altLang="zh-TW" sz="2800" b="1" dirty="0" smtClean="0">
              <a:solidFill>
                <a:srgbClr val="0000FF"/>
              </a:solidFill>
              <a:latin typeface="微軟正黑體" pitchFamily="34" charset="-120"/>
              <a:ea typeface="微軟正黑體" pitchFamily="34" charset="-120"/>
              <a:sym typeface="Wingdings"/>
            </a:rPr>
            <a:t>其</a:t>
          </a:r>
          <a:r>
            <a:rPr lang="zh-TW" altLang="zh-TW" sz="2800" b="1" dirty="0" smtClean="0">
              <a:solidFill>
                <a:srgbClr val="FF0066"/>
              </a:solidFill>
              <a:latin typeface="微軟正黑體" pitchFamily="34" charset="-120"/>
              <a:ea typeface="微軟正黑體" pitchFamily="34" charset="-120"/>
              <a:sym typeface="Wingdings"/>
            </a:rPr>
            <a:t>防水工程項目</a:t>
          </a:r>
          <a:r>
            <a:rPr lang="zh-TW" altLang="zh-TW" sz="2800" b="1" dirty="0" smtClean="0">
              <a:solidFill>
                <a:srgbClr val="0000FF"/>
              </a:solidFill>
              <a:latin typeface="微軟正黑體" pitchFamily="34" charset="-120"/>
              <a:ea typeface="微軟正黑體" pitchFamily="34" charset="-120"/>
              <a:sym typeface="Wingdings"/>
            </a:rPr>
            <a:t>之金額</a:t>
          </a:r>
          <a:r>
            <a:rPr lang="zh-TW" altLang="zh-TW" sz="2800" b="1" dirty="0" smtClean="0">
              <a:solidFill>
                <a:srgbClr val="FF0066"/>
              </a:solidFill>
              <a:latin typeface="微軟正黑體" pitchFamily="34" charset="-120"/>
              <a:ea typeface="微軟正黑體" pitchFamily="34" charset="-120"/>
              <a:sym typeface="Wingdings"/>
            </a:rPr>
            <a:t>超過</a:t>
          </a:r>
          <a:r>
            <a:rPr lang="en-US" altLang="zh-TW" sz="2800" b="1" dirty="0" smtClean="0">
              <a:solidFill>
                <a:srgbClr val="FF0066"/>
              </a:solidFill>
              <a:latin typeface="微軟正黑體" pitchFamily="34" charset="-120"/>
              <a:ea typeface="微軟正黑體" pitchFamily="34" charset="-120"/>
              <a:sym typeface="Wingdings"/>
            </a:rPr>
            <a:t>50</a:t>
          </a:r>
          <a:r>
            <a:rPr lang="zh-TW" altLang="zh-TW" sz="2800" b="1" dirty="0" smtClean="0">
              <a:solidFill>
                <a:srgbClr val="FF0066"/>
              </a:solidFill>
              <a:latin typeface="微軟正黑體" pitchFamily="34" charset="-120"/>
              <a:ea typeface="微軟正黑體" pitchFamily="34" charset="-120"/>
              <a:sym typeface="Wingdings"/>
            </a:rPr>
            <a:t>萬元以上，</a:t>
          </a:r>
          <a:r>
            <a:rPr lang="zh-TW" altLang="zh-TW" sz="2800" b="1" dirty="0" smtClean="0">
              <a:solidFill>
                <a:srgbClr val="0000FF"/>
              </a:solidFill>
              <a:latin typeface="微軟正黑體" pitchFamily="34" charset="-120"/>
              <a:ea typeface="微軟正黑體" pitchFamily="34" charset="-120"/>
              <a:sym typeface="Wingdings"/>
            </a:rPr>
            <a:t>該部分應另行以分包方式</a:t>
          </a:r>
          <a:r>
            <a:rPr lang="zh-TW" altLang="zh-TW" sz="2800" b="1" dirty="0" smtClean="0">
              <a:solidFill>
                <a:srgbClr val="FF0066"/>
              </a:solidFill>
              <a:latin typeface="微軟正黑體" pitchFamily="34" charset="-120"/>
              <a:ea typeface="微軟正黑體" pitchFamily="34" charset="-120"/>
              <a:sym typeface="Wingdings"/>
            </a:rPr>
            <a:t>擇由防水專業營造業施作</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a:lnSpc>
              <a:spcPts val="3600"/>
            </a:lnSpc>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en-US" altLang="zh-TW" sz="2800" b="1" dirty="0" smtClean="0">
              <a:solidFill>
                <a:srgbClr val="0000FF"/>
              </a:solidFill>
              <a:latin typeface="微軟正黑體" pitchFamily="34" charset="-120"/>
              <a:ea typeface="微軟正黑體" pitchFamily="34" charset="-120"/>
              <a:sym typeface="Wingdings"/>
            </a:rPr>
            <a:t>2</a:t>
          </a:r>
          <a:r>
            <a:rPr lang="zh-TW" altLang="en-US"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FF0066"/>
              </a:solidFill>
              <a:latin typeface="微軟正黑體" pitchFamily="34" charset="-120"/>
              <a:ea typeface="微軟正黑體" pitchFamily="34" charset="-120"/>
              <a:sym typeface="Wingdings"/>
            </a:rPr>
            <a:t>分開標辦，</a:t>
          </a:r>
          <a:r>
            <a:rPr lang="zh-TW" altLang="en-US" sz="2800" b="1" dirty="0" smtClean="0">
              <a:solidFill>
                <a:srgbClr val="0000FF"/>
              </a:solidFill>
              <a:latin typeface="微軟正黑體" pitchFamily="34" charset="-120"/>
              <a:ea typeface="微軟正黑體" pitchFamily="34" charset="-120"/>
              <a:sym typeface="Wingdings"/>
            </a:rPr>
            <a:t>開放</a:t>
          </a:r>
          <a:r>
            <a:rPr lang="zh-TW" altLang="en-US" sz="2800" b="1" dirty="0" smtClean="0">
              <a:solidFill>
                <a:srgbClr val="FF0066"/>
              </a:solidFill>
              <a:latin typeface="微軟正黑體" pitchFamily="34" charset="-120"/>
              <a:ea typeface="微軟正黑體" pitchFamily="34" charset="-120"/>
              <a:sym typeface="Wingdings"/>
            </a:rPr>
            <a:t>防水專業營造業投標</a:t>
          </a:r>
          <a:r>
            <a:rPr lang="zh-TW" altLang="en-US" sz="2800" b="1" dirty="0" smtClean="0">
              <a:solidFill>
                <a:srgbClr val="0000FF"/>
              </a:solidFill>
              <a:latin typeface="微軟正黑體" pitchFamily="34" charset="-120"/>
              <a:ea typeface="微軟正黑體" pitchFamily="34" charset="-120"/>
              <a:sym typeface="Wingdings"/>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1176" custLinFactNeighborY="3009">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62DEDB8B-5293-4CD8-9EE1-6C1C5148D326}" type="presOf" srcId="{C1863FB6-9323-40C9-90D0-770E6F9F6137}" destId="{E1B65E6C-E117-4BD9-9BB9-F4A247306E86}" srcOrd="0" destOrd="0" presId="urn:microsoft.com/office/officeart/2005/8/layout/hList3"/>
    <dgm:cxn modelId="{547367AD-4FD4-4BD8-81EA-2DB511CB71DD}" type="presOf" srcId="{866B67F1-4FD9-4FC4-B8B8-227CF2251B73}" destId="{A88BC0A4-ED12-4AE0-94A8-820DE8650DD7}" srcOrd="0" destOrd="0" presId="urn:microsoft.com/office/officeart/2005/8/layout/hList3"/>
    <dgm:cxn modelId="{8DECE222-BB34-4E92-B282-9DF03FB2220F}"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A6EF8CCF-7BB5-4CE5-B67B-E99AA4073063}" type="presParOf" srcId="{A88BC0A4-ED12-4AE0-94A8-820DE8650DD7}" destId="{E1B65E6C-E117-4BD9-9BB9-F4A247306E86}" srcOrd="0" destOrd="0" presId="urn:microsoft.com/office/officeart/2005/8/layout/hList3"/>
    <dgm:cxn modelId="{37F99675-FA76-40C2-9222-A4F43904AB75}" type="presParOf" srcId="{A88BC0A4-ED12-4AE0-94A8-820DE8650DD7}" destId="{17630C3F-E15A-44FB-9041-2F26F0032604}" srcOrd="1" destOrd="0" presId="urn:microsoft.com/office/officeart/2005/8/layout/hList3"/>
    <dgm:cxn modelId="{47CA638B-9B33-44D5-BA0A-AC9664707BA0}" type="presParOf" srcId="{17630C3F-E15A-44FB-9041-2F26F0032604}" destId="{A8770B0D-CFC6-45B8-A811-30C37F5F8C26}" srcOrd="0" destOrd="0" presId="urn:microsoft.com/office/officeart/2005/8/layout/hList3"/>
    <dgm:cxn modelId="{4D1CAD09-CBBF-4DA2-A68B-4202BF74DE81}"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評選委員未迴避</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○機關辦理○採購案，決標後經採購稽核發現</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其中ㄧ評選委員，係投標廠商</a:t>
          </a:r>
          <a:r>
            <a:rPr lang="en-US" altLang="zh-TW" sz="2800" b="1" dirty="0" smtClean="0">
              <a:solidFill>
                <a:srgbClr val="FF0066"/>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亦得標</a:t>
          </a:r>
          <a:r>
            <a:rPr lang="en-US" altLang="zh-TW" sz="2800" b="1" dirty="0" smtClean="0">
              <a:solidFill>
                <a:srgbClr val="FF0066"/>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之董事</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X="100000" custScaleY="22037" custLinFactNeighborY="-62775">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5D6398DD-B5DA-45DF-80FA-CF218310301B}" type="presOf" srcId="{866B67F1-4FD9-4FC4-B8B8-227CF2251B73}" destId="{A88BC0A4-ED12-4AE0-94A8-820DE8650DD7}" srcOrd="0" destOrd="0" presId="urn:microsoft.com/office/officeart/2005/8/layout/hList3"/>
    <dgm:cxn modelId="{12D41A1D-D755-4421-A5A0-8A540A765763}" type="presOf" srcId="{C1863FB6-9323-40C9-90D0-770E6F9F6137}" destId="{E1B65E6C-E117-4BD9-9BB9-F4A247306E86}" srcOrd="0" destOrd="0" presId="urn:microsoft.com/office/officeart/2005/8/layout/hList3"/>
    <dgm:cxn modelId="{F44C2386-877C-4886-B513-CD2AA433FA13}"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3A5582AB-6597-413C-9F71-BAD4C7FA6DF4}" type="presParOf" srcId="{A88BC0A4-ED12-4AE0-94A8-820DE8650DD7}" destId="{E1B65E6C-E117-4BD9-9BB9-F4A247306E86}" srcOrd="0" destOrd="0" presId="urn:microsoft.com/office/officeart/2005/8/layout/hList3"/>
    <dgm:cxn modelId="{B1DCC312-70B6-42BB-8A15-A645ED28EA36}" type="presParOf" srcId="{A88BC0A4-ED12-4AE0-94A8-820DE8650DD7}" destId="{17630C3F-E15A-44FB-9041-2F26F0032604}" srcOrd="1" destOrd="0" presId="urn:microsoft.com/office/officeart/2005/8/layout/hList3"/>
    <dgm:cxn modelId="{7CD576E9-DAD0-4CB6-90B1-048EEF80515F}" type="presParOf" srcId="{17630C3F-E15A-44FB-9041-2F26F0032604}" destId="{A8770B0D-CFC6-45B8-A811-30C37F5F8C26}" srcOrd="0" destOrd="0" presId="urn:microsoft.com/office/officeart/2005/8/layout/hList3"/>
    <dgm:cxn modelId="{3214FA7A-8350-4BCE-8F6E-A209FB884332}"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200"/>
            </a:lnSpc>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採購評選委員會審議規則</a:t>
          </a:r>
          <a:r>
            <a:rPr lang="en-US" altLang="zh-TW" sz="2800" b="1" dirty="0" smtClean="0">
              <a:solidFill>
                <a:schemeClr val="tx1"/>
              </a:solidFill>
              <a:latin typeface="微軟正黑體" pitchFamily="34" charset="-120"/>
              <a:ea typeface="微軟正黑體" pitchFamily="34" charset="-120"/>
              <a:sym typeface="Wingdings"/>
            </a:rPr>
            <a:t>§14-1-2</a:t>
          </a:r>
          <a:r>
            <a:rPr lang="zh-TW" altLang="zh-TW" sz="2800" b="1" dirty="0" smtClean="0">
              <a:solidFill>
                <a:srgbClr val="0000FF"/>
              </a:solidFill>
              <a:latin typeface="微軟正黑體" pitchFamily="34" charset="-120"/>
              <a:ea typeface="微軟正黑體" pitchFamily="34" charset="-120"/>
              <a:sym typeface="Wingdings"/>
            </a:rPr>
            <a:t>：評選委員會</a:t>
          </a:r>
          <a:r>
            <a:rPr lang="zh-TW" altLang="zh-TW" sz="2800" b="1" dirty="0" smtClean="0">
              <a:solidFill>
                <a:srgbClr val="FF0066"/>
              </a:solidFill>
              <a:latin typeface="微軟正黑體" pitchFamily="34" charset="-120"/>
              <a:ea typeface="微軟正黑體" pitchFamily="34" charset="-120"/>
              <a:sym typeface="Wingdings"/>
            </a:rPr>
            <a:t>委員</a:t>
          </a:r>
          <a:r>
            <a:rPr lang="zh-TW" altLang="zh-TW" sz="2800" b="1" dirty="0" smtClean="0">
              <a:solidFill>
                <a:srgbClr val="0000FF"/>
              </a:solidFill>
              <a:latin typeface="微軟正黑體" pitchFamily="34" charset="-120"/>
              <a:ea typeface="微軟正黑體" pitchFamily="34" charset="-120"/>
              <a:sym typeface="Wingdings"/>
            </a:rPr>
            <a:t>有下列情形之一者，</a:t>
          </a:r>
          <a:r>
            <a:rPr lang="zh-TW" altLang="zh-TW" sz="2800" b="1" dirty="0" smtClean="0">
              <a:solidFill>
                <a:srgbClr val="FF0066"/>
              </a:solidFill>
              <a:latin typeface="微軟正黑體" pitchFamily="34" charset="-120"/>
              <a:ea typeface="微軟正黑體" pitchFamily="34" charset="-120"/>
              <a:sym typeface="Wingdings"/>
            </a:rPr>
            <a:t>應即辭職或予以解聘</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622300" indent="-266700" algn="l">
            <a:lnSpc>
              <a:spcPts val="2500"/>
            </a:lnSpc>
          </a:pPr>
          <a:r>
            <a:rPr lang="en-US" altLang="zh-TW" sz="2400" b="1" dirty="0" smtClean="0">
              <a:solidFill>
                <a:srgbClr val="0000FF"/>
              </a:solidFill>
              <a:latin typeface="微軟正黑體" pitchFamily="34" charset="-120"/>
              <a:ea typeface="微軟正黑體" pitchFamily="34" charset="-120"/>
              <a:sym typeface="Wingdings"/>
            </a:rPr>
            <a:t>1.</a:t>
          </a:r>
          <a:r>
            <a:rPr lang="zh-TW" altLang="zh-TW" sz="2400" b="1" dirty="0" smtClean="0">
              <a:solidFill>
                <a:srgbClr val="0000FF"/>
              </a:solidFill>
              <a:latin typeface="微軟正黑體" pitchFamily="34" charset="-120"/>
              <a:ea typeface="微軟正黑體" pitchFamily="34" charset="-120"/>
              <a:sym typeface="Wingdings"/>
            </a:rPr>
            <a:t>就案件涉及本人、配偶、三親等以內血親或姻親，或同財共居親屬之利益。</a:t>
          </a:r>
        </a:p>
        <a:p>
          <a:pPr marL="622300" indent="-266700" algn="l">
            <a:lnSpc>
              <a:spcPts val="2500"/>
            </a:lnSpc>
          </a:pPr>
          <a:r>
            <a:rPr lang="en-US" altLang="zh-TW" sz="2400" b="1" dirty="0" smtClean="0">
              <a:solidFill>
                <a:srgbClr val="0000FF"/>
              </a:solidFill>
              <a:latin typeface="微軟正黑體" pitchFamily="34" charset="-120"/>
              <a:ea typeface="微軟正黑體" pitchFamily="34" charset="-120"/>
              <a:sym typeface="Wingdings"/>
            </a:rPr>
            <a:t>2.</a:t>
          </a:r>
          <a:r>
            <a:rPr lang="zh-TW" altLang="zh-TW" sz="2400" b="1" dirty="0" smtClean="0">
              <a:solidFill>
                <a:srgbClr val="FF0066"/>
              </a:solidFill>
              <a:latin typeface="微軟正黑體" pitchFamily="34" charset="-120"/>
              <a:ea typeface="微軟正黑體" pitchFamily="34" charset="-120"/>
              <a:sym typeface="Wingdings"/>
            </a:rPr>
            <a:t>本人或其配偶與受評選之廠商或其負責人間現有或三年內曾有僱傭、委任或代理關係</a:t>
          </a:r>
          <a:r>
            <a:rPr lang="zh-TW" altLang="zh-TW" sz="2400" b="1" dirty="0" smtClean="0">
              <a:solidFill>
                <a:srgbClr val="0000FF"/>
              </a:solidFill>
              <a:latin typeface="微軟正黑體" pitchFamily="34" charset="-120"/>
              <a:ea typeface="微軟正黑體" pitchFamily="34" charset="-120"/>
              <a:sym typeface="Wingdings"/>
            </a:rPr>
            <a:t>。</a:t>
          </a:r>
        </a:p>
        <a:p>
          <a:pPr marL="622300" indent="-266700" algn="l">
            <a:lnSpc>
              <a:spcPts val="2500"/>
            </a:lnSpc>
          </a:pPr>
          <a:r>
            <a:rPr lang="en-US" altLang="zh-TW" sz="2400" b="1" dirty="0" smtClean="0">
              <a:solidFill>
                <a:srgbClr val="0000FF"/>
              </a:solidFill>
              <a:latin typeface="微軟正黑體" pitchFamily="34" charset="-120"/>
              <a:ea typeface="微軟正黑體" pitchFamily="34" charset="-120"/>
              <a:sym typeface="Wingdings"/>
            </a:rPr>
            <a:t>3.</a:t>
          </a:r>
          <a:r>
            <a:rPr lang="zh-TW" altLang="zh-TW" sz="2400" b="1" dirty="0" smtClean="0">
              <a:solidFill>
                <a:srgbClr val="0000FF"/>
              </a:solidFill>
              <a:latin typeface="微軟正黑體" pitchFamily="34" charset="-120"/>
              <a:ea typeface="微軟正黑體" pitchFamily="34" charset="-120"/>
              <a:sym typeface="Wingdings"/>
            </a:rPr>
            <a:t>委員認為本人或機關認其有不能公正執行職務之虞。</a:t>
          </a:r>
        </a:p>
        <a:p>
          <a:pPr marL="622300" indent="-266700" algn="l">
            <a:lnSpc>
              <a:spcPts val="25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4.</a:t>
          </a:r>
          <a:r>
            <a:rPr lang="zh-TW" altLang="zh-TW" sz="2400" b="1" dirty="0" smtClean="0">
              <a:solidFill>
                <a:srgbClr val="0000FF"/>
              </a:solidFill>
              <a:latin typeface="微軟正黑體" pitchFamily="34" charset="-120"/>
              <a:ea typeface="微軟正黑體" pitchFamily="34" charset="-120"/>
              <a:sym typeface="Wingdings"/>
            </a:rPr>
            <a:t>有其他情形足使受評選之廠商認其有不能公正執行職務之虞，經受評選之廠商以書面敘明理由，向機關提出，經本委員會作成決定。</a:t>
          </a:r>
        </a:p>
        <a:p>
          <a:pPr marL="355600" indent="-355600" algn="l">
            <a:lnSpc>
              <a:spcPts val="3200"/>
            </a:lnSpc>
            <a:spcAft>
              <a:spcPts val="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採購評選委員會審議規則</a:t>
          </a:r>
          <a:r>
            <a:rPr lang="en-US" altLang="zh-TW" sz="2800" b="1" dirty="0" smtClean="0">
              <a:solidFill>
                <a:schemeClr val="tx1"/>
              </a:solidFill>
              <a:latin typeface="微軟正黑體" pitchFamily="34" charset="-120"/>
              <a:ea typeface="微軟正黑體" pitchFamily="34" charset="-120"/>
              <a:sym typeface="Wingdings"/>
            </a:rPr>
            <a:t>§14</a:t>
          </a:r>
          <a:r>
            <a:rPr lang="zh-TW" altLang="en-US" sz="2800" b="1" dirty="0" smtClean="0">
              <a:solidFill>
                <a:schemeClr val="tx1"/>
              </a:solidFill>
              <a:latin typeface="微軟正黑體" pitchFamily="34" charset="-120"/>
              <a:ea typeface="微軟正黑體" pitchFamily="34" charset="-120"/>
              <a:sym typeface="Wingdings"/>
            </a:rPr>
            <a:t>之</a:t>
          </a:r>
          <a:r>
            <a:rPr lang="en-US" altLang="zh-TW" sz="2800" b="1" dirty="0" smtClean="0">
              <a:solidFill>
                <a:schemeClr val="tx1"/>
              </a:solidFill>
              <a:latin typeface="微軟正黑體" pitchFamily="34" charset="-120"/>
              <a:ea typeface="微軟正黑體" pitchFamily="34" charset="-120"/>
              <a:sym typeface="Wingdings"/>
            </a:rPr>
            <a:t>1-1-2</a:t>
          </a:r>
          <a:r>
            <a:rPr lang="zh-TW" altLang="zh-TW" sz="2800" b="1" dirty="0" smtClean="0">
              <a:solidFill>
                <a:srgbClr val="0000FF"/>
              </a:solidFill>
              <a:latin typeface="微軟正黑體" pitchFamily="34" charset="-120"/>
              <a:ea typeface="微軟正黑體" pitchFamily="34" charset="-120"/>
              <a:sym typeface="Wingdings"/>
            </a:rPr>
            <a:t>：評選委員會</a:t>
          </a:r>
          <a:r>
            <a:rPr lang="zh-TW" altLang="zh-TW" sz="2800" b="1" dirty="0" smtClean="0">
              <a:solidFill>
                <a:srgbClr val="FF0066"/>
              </a:solidFill>
              <a:latin typeface="微軟正黑體" pitchFamily="34" charset="-120"/>
              <a:ea typeface="微軟正黑體" pitchFamily="34" charset="-120"/>
              <a:sym typeface="Wingdings"/>
            </a:rPr>
            <a:t>委員</a:t>
          </a:r>
          <a:r>
            <a:rPr lang="zh-TW" altLang="zh-TW" sz="2800" b="1" dirty="0" smtClean="0">
              <a:solidFill>
                <a:srgbClr val="0000FF"/>
              </a:solidFill>
              <a:latin typeface="微軟正黑體" pitchFamily="34" charset="-120"/>
              <a:ea typeface="微軟正黑體" pitchFamily="34" charset="-120"/>
              <a:sym typeface="Wingdings"/>
            </a:rPr>
            <a:t>自接獲評選有關資料之時起，</a:t>
          </a:r>
          <a:r>
            <a:rPr lang="zh-TW" altLang="zh-TW" sz="2800" b="1" dirty="0" smtClean="0">
              <a:solidFill>
                <a:srgbClr val="FF0066"/>
              </a:solidFill>
              <a:latin typeface="微軟正黑體" pitchFamily="34" charset="-120"/>
              <a:ea typeface="微軟正黑體" pitchFamily="34" charset="-120"/>
              <a:sym typeface="Wingdings"/>
            </a:rPr>
            <a:t>不得就該採購案參加投標</a:t>
          </a:r>
          <a:r>
            <a:rPr lang="zh-TW"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作為投標廠商之分包廠商或擔任工作成員</a:t>
          </a:r>
          <a:r>
            <a:rPr lang="zh-TW" altLang="zh-TW" sz="2800" b="1" dirty="0" smtClean="0">
              <a:solidFill>
                <a:srgbClr val="0000FF"/>
              </a:solidFill>
              <a:latin typeface="微軟正黑體" pitchFamily="34" charset="-120"/>
              <a:ea typeface="微軟正黑體" pitchFamily="34" charset="-120"/>
              <a:sym typeface="Wingdings"/>
            </a:rPr>
            <a:t>。其有違反者，機關應不決標予該廠商。</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200"/>
            </a:lnSpc>
            <a:spcAft>
              <a:spcPts val="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zh-TW" altLang="en-US" sz="2800" b="1" dirty="0" smtClean="0">
              <a:solidFill>
                <a:srgbClr val="0000FF"/>
              </a:solidFill>
              <a:latin typeface="標楷體"/>
              <a:ea typeface="標楷體"/>
              <a:sym typeface="Wingdings"/>
            </a:rPr>
            <a:t>：</a:t>
          </a:r>
          <a:r>
            <a:rPr lang="zh-TW" altLang="zh-TW" sz="2800" b="1" dirty="0" smtClean="0">
              <a:solidFill>
                <a:srgbClr val="0000FF"/>
              </a:solidFill>
              <a:latin typeface="微軟正黑體" pitchFamily="34" charset="-120"/>
              <a:ea typeface="微軟正黑體" pitchFamily="34" charset="-120"/>
              <a:sym typeface="Wingdings"/>
            </a:rPr>
            <a:t>機關</a:t>
          </a:r>
          <a:r>
            <a:rPr lang="zh-TW" altLang="en-US" sz="2800" b="1" dirty="0" smtClean="0">
              <a:solidFill>
                <a:srgbClr val="0000FF"/>
              </a:solidFill>
              <a:latin typeface="微軟正黑體" pitchFamily="34" charset="-120"/>
              <a:ea typeface="微軟正黑體" pitchFamily="34" charset="-120"/>
              <a:sym typeface="Wingdings"/>
            </a:rPr>
            <a:t>應依專家學者建議名單資料庫建置及除名作業要點</a:t>
          </a:r>
          <a:r>
            <a:rPr lang="en-US" altLang="zh-TW" sz="2800" b="1" dirty="0" smtClean="0">
              <a:solidFill>
                <a:srgbClr val="0000FF"/>
              </a:solidFill>
              <a:latin typeface="微軟正黑體" pitchFamily="34" charset="-120"/>
              <a:ea typeface="微軟正黑體" pitchFamily="34" charset="-120"/>
              <a:sym typeface="Wingdings"/>
            </a:rPr>
            <a:t>§7</a:t>
          </a:r>
          <a:r>
            <a:rPr lang="zh-TW" altLang="en-US" sz="2800" b="1" dirty="0" smtClean="0">
              <a:solidFill>
                <a:srgbClr val="0000FF"/>
              </a:solidFill>
              <a:latin typeface="微軟正黑體" pitchFamily="34" charset="-120"/>
              <a:ea typeface="微軟正黑體" pitchFamily="34" charset="-120"/>
              <a:sym typeface="Wingdings"/>
            </a:rPr>
            <a:t>規定，</a:t>
          </a:r>
          <a:r>
            <a:rPr lang="zh-TW" altLang="zh-TW" sz="2800" b="1" dirty="0" smtClean="0">
              <a:solidFill>
                <a:srgbClr val="0000FF"/>
              </a:solidFill>
              <a:latin typeface="微軟正黑體" pitchFamily="34" charset="-120"/>
              <a:ea typeface="微軟正黑體" pitchFamily="34" charset="-120"/>
              <a:sym typeface="Wingdings"/>
            </a:rPr>
            <a:t>檢具具體事證，</a:t>
          </a:r>
          <a:r>
            <a:rPr lang="zh-TW" altLang="zh-TW" sz="2800" b="1" dirty="0" smtClean="0">
              <a:solidFill>
                <a:srgbClr val="FF0066"/>
              </a:solidFill>
              <a:latin typeface="微軟正黑體" pitchFamily="34" charset="-120"/>
              <a:ea typeface="微軟正黑體" pitchFamily="34" charset="-120"/>
              <a:sym typeface="Wingdings"/>
            </a:rPr>
            <a:t>提送工程會予以除名</a:t>
          </a:r>
          <a:r>
            <a:rPr lang="zh-TW" altLang="en-US" sz="2800" b="1" dirty="0" smtClean="0">
              <a:solidFill>
                <a:srgbClr val="0000FF"/>
              </a:solidFill>
              <a:latin typeface="微軟正黑體" pitchFamily="34" charset="-120"/>
              <a:ea typeface="微軟正黑體" pitchFamily="34" charset="-120"/>
              <a:sym typeface="Wingdings"/>
            </a:rPr>
            <a:t>。</a:t>
          </a:r>
          <a:endParaRPr lang="zh-TW" altLang="zh-TW" sz="2400" b="1" dirty="0" smtClean="0">
            <a:solidFill>
              <a:srgbClr val="0000FF"/>
            </a:solidFill>
            <a:latin typeface="微軟正黑體" pitchFamily="34" charset="-120"/>
            <a:ea typeface="微軟正黑體" pitchFamily="34" charset="-120"/>
            <a:sym typeface="Wingdings"/>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833" custLinFactNeighborY="373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28EF9ABF-BC71-4153-8A01-8AC508AB3E49}" type="presOf" srcId="{866B67F1-4FD9-4FC4-B8B8-227CF2251B73}" destId="{A88BC0A4-ED12-4AE0-94A8-820DE8650DD7}" srcOrd="0" destOrd="0" presId="urn:microsoft.com/office/officeart/2005/8/layout/hList3"/>
    <dgm:cxn modelId="{11F0DE90-24C7-40D3-B21E-02719A8412E2}" type="presOf" srcId="{C1863FB6-9323-40C9-90D0-770E6F9F6137}" destId="{E1B65E6C-E117-4BD9-9BB9-F4A247306E86}" srcOrd="0" destOrd="0" presId="urn:microsoft.com/office/officeart/2005/8/layout/hList3"/>
    <dgm:cxn modelId="{1021D388-BC9C-4BE0-83EB-3D972FBB373E}"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B3463C2F-AC80-4957-BCC2-1F1392BB5BFB}" type="presParOf" srcId="{A88BC0A4-ED12-4AE0-94A8-820DE8650DD7}" destId="{E1B65E6C-E117-4BD9-9BB9-F4A247306E86}" srcOrd="0" destOrd="0" presId="urn:microsoft.com/office/officeart/2005/8/layout/hList3"/>
    <dgm:cxn modelId="{1F6640FF-A3D5-4D3E-99D2-C40FACF8F6BE}" type="presParOf" srcId="{A88BC0A4-ED12-4AE0-94A8-820DE8650DD7}" destId="{17630C3F-E15A-44FB-9041-2F26F0032604}" srcOrd="1" destOrd="0" presId="urn:microsoft.com/office/officeart/2005/8/layout/hList3"/>
    <dgm:cxn modelId="{84AD5F66-FF34-4733-8D20-DCBB8C3AD1F5}" type="presParOf" srcId="{17630C3F-E15A-44FB-9041-2F26F0032604}" destId="{A8770B0D-CFC6-45B8-A811-30C37F5F8C26}" srcOrd="0" destOrd="0" presId="urn:microsoft.com/office/officeart/2005/8/layout/hList3"/>
    <dgm:cxn modelId="{D3337928-62FE-4F14-A1E0-169D18130812}"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受評廠商未出席簡報</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○機關採最有利標決標方式辦理○財物採購，評選時某受評廠商未出席會議辦理簡報，然招標機關則要求評選委員，</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將未出席簡報之廠商於各評選項目評分為</a:t>
          </a:r>
          <a:r>
            <a:rPr lang="en-US"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0</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Vert="0" custScaleX="100000" custScaleY="30715" custLinFactNeighborY="-5878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A274131B-029D-43AB-86D5-314DAA535793}" type="presOf" srcId="{6667DBB5-DFD2-453A-8590-DAAEA182B36C}" destId="{A8770B0D-CFC6-45B8-A811-30C37F5F8C26}" srcOrd="0" destOrd="0" presId="urn:microsoft.com/office/officeart/2005/8/layout/hList3"/>
    <dgm:cxn modelId="{39156DAC-F91F-4E45-826D-E5F7AED2B97C}" srcId="{C1863FB6-9323-40C9-90D0-770E6F9F6137}" destId="{6667DBB5-DFD2-453A-8590-DAAEA182B36C}" srcOrd="0" destOrd="0" parTransId="{B59413EC-85D6-4FA2-B063-BB27C90E2619}" sibTransId="{0F2ABB22-E793-4643-9FA0-75861AD28918}"/>
    <dgm:cxn modelId="{538C22BD-FC84-4A28-B333-68ADC543A543}"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E52D62C6-637E-4422-9BBA-68A3283CF08F}" type="presOf" srcId="{C1863FB6-9323-40C9-90D0-770E6F9F6137}" destId="{E1B65E6C-E117-4BD9-9BB9-F4A247306E86}" srcOrd="0" destOrd="0" presId="urn:microsoft.com/office/officeart/2005/8/layout/hList3"/>
    <dgm:cxn modelId="{388C0417-212B-4D69-B525-F02CDAA97BCD}" type="presParOf" srcId="{A88BC0A4-ED12-4AE0-94A8-820DE8650DD7}" destId="{E1B65E6C-E117-4BD9-9BB9-F4A247306E86}" srcOrd="0" destOrd="0" presId="urn:microsoft.com/office/officeart/2005/8/layout/hList3"/>
    <dgm:cxn modelId="{FD764646-FA6F-41FC-9582-C7AE7ADF68D6}" type="presParOf" srcId="{A88BC0A4-ED12-4AE0-94A8-820DE8650DD7}" destId="{17630C3F-E15A-44FB-9041-2F26F0032604}" srcOrd="1" destOrd="0" presId="urn:microsoft.com/office/officeart/2005/8/layout/hList3"/>
    <dgm:cxn modelId="{92D3E7CB-3753-4DF2-9702-8ED1487D6A77}" type="presParOf" srcId="{17630C3F-E15A-44FB-9041-2F26F0032604}" destId="{A8770B0D-CFC6-45B8-A811-30C37F5F8C26}" srcOrd="0" destOrd="0" presId="urn:microsoft.com/office/officeart/2005/8/layout/hList3"/>
    <dgm:cxn modelId="{03454286-A460-4091-8E2A-314C30A2DAEB}"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修正後採購結果</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algn="l">
            <a:lnSpc>
              <a:spcPts val="3200"/>
            </a:lnSpc>
            <a:spcAft>
              <a:spcPts val="0"/>
            </a:spcAft>
          </a:pPr>
          <a:r>
            <a:rPr lang="zh-TW" altLang="zh-TW" sz="2800" b="1" dirty="0" smtClean="0">
              <a:solidFill>
                <a:schemeClr val="tx1"/>
              </a:solidFill>
              <a:latin typeface="微軟正黑體" pitchFamily="34" charset="-120"/>
              <a:ea typeface="微軟正黑體" pitchFamily="34" charset="-120"/>
            </a:rPr>
            <a:t>後續追蹤：</a:t>
          </a:r>
          <a:endParaRPr lang="en-US" altLang="zh-TW" sz="2800" b="1" dirty="0" smtClean="0">
            <a:solidFill>
              <a:schemeClr val="tx1"/>
            </a:solidFill>
            <a:latin typeface="微軟正黑體" pitchFamily="34" charset="-120"/>
            <a:ea typeface="微軟正黑體" pitchFamily="34" charset="-120"/>
          </a:endParaRPr>
        </a:p>
        <a:p>
          <a:pPr algn="l">
            <a:lnSpc>
              <a:spcPts val="3200"/>
            </a:lnSpc>
            <a:spcAft>
              <a:spcPts val="0"/>
            </a:spcAft>
          </a:pPr>
          <a:r>
            <a:rPr lang="zh-TW" altLang="zh-TW" sz="2800" b="1" dirty="0" smtClean="0">
              <a:solidFill>
                <a:srgbClr val="0000FF"/>
              </a:solidFill>
              <a:latin typeface="微軟正黑體" pitchFamily="34" charset="-120"/>
              <a:ea typeface="微軟正黑體" pitchFamily="34" charset="-120"/>
            </a:rPr>
            <a:t>該機關</a:t>
          </a:r>
          <a:r>
            <a:rPr lang="en-US" altLang="zh-TW" sz="2800" b="1" dirty="0" smtClean="0">
              <a:solidFill>
                <a:srgbClr val="0000FF"/>
              </a:solidFill>
              <a:latin typeface="微軟正黑體" pitchFamily="34" charset="-120"/>
              <a:ea typeface="微軟正黑體" pitchFamily="34" charset="-120"/>
            </a:rPr>
            <a:t>98</a:t>
          </a:r>
          <a:r>
            <a:rPr lang="zh-TW" altLang="zh-TW" sz="2800" b="1" dirty="0" smtClean="0">
              <a:solidFill>
                <a:srgbClr val="0000FF"/>
              </a:solidFill>
              <a:latin typeface="微軟正黑體" pitchFamily="34" charset="-120"/>
              <a:ea typeface="微軟正黑體" pitchFamily="34" charset="-120"/>
            </a:rPr>
            <a:t>年度依稽核小組意見</a:t>
          </a:r>
          <a:r>
            <a:rPr lang="zh-TW" altLang="zh-TW" sz="2800" b="1" dirty="0" smtClean="0">
              <a:solidFill>
                <a:srgbClr val="FF0066"/>
              </a:solidFill>
              <a:latin typeface="微軟正黑體" pitchFamily="34" charset="-120"/>
              <a:ea typeface="微軟正黑體" pitchFamily="34" charset="-120"/>
            </a:rPr>
            <a:t>改採異質採購最低標</a:t>
          </a:r>
          <a:r>
            <a:rPr lang="zh-TW" altLang="zh-TW" sz="2800" b="1" dirty="0" smtClean="0">
              <a:solidFill>
                <a:srgbClr val="0000FF"/>
              </a:solidFill>
              <a:latin typeface="微軟正黑體" pitchFamily="34" charset="-120"/>
              <a:ea typeface="微軟正黑體" pitchFamily="34" charset="-120"/>
            </a:rPr>
            <a:t>，並將</a:t>
          </a:r>
          <a:r>
            <a:rPr lang="zh-TW" altLang="zh-TW" sz="2800" b="1" dirty="0" smtClean="0">
              <a:solidFill>
                <a:srgbClr val="FF0066"/>
              </a:solidFill>
              <a:latin typeface="微軟正黑體" pitchFamily="34" charset="-120"/>
              <a:ea typeface="微軟正黑體" pitchFamily="34" charset="-120"/>
            </a:rPr>
            <a:t>設備與紙張併納入採購案內</a:t>
          </a:r>
          <a:r>
            <a:rPr lang="zh-TW" altLang="zh-TW" sz="2800" b="1" dirty="0" smtClean="0">
              <a:solidFill>
                <a:srgbClr val="0000FF"/>
              </a:solidFill>
              <a:latin typeface="微軟正黑體" pitchFamily="34" charset="-120"/>
              <a:ea typeface="微軟正黑體" pitchFamily="34" charset="-120"/>
            </a:rPr>
            <a:t>。本次決標金額與前次比較：設備為</a:t>
          </a:r>
          <a:r>
            <a:rPr lang="en-US" altLang="zh-TW" sz="2800" b="1" dirty="0" smtClean="0">
              <a:solidFill>
                <a:srgbClr val="0000FF"/>
              </a:solidFill>
              <a:latin typeface="微軟正黑體" pitchFamily="34" charset="-120"/>
              <a:ea typeface="微軟正黑體" pitchFamily="34" charset="-120"/>
            </a:rPr>
            <a:t>41%</a:t>
          </a:r>
          <a:r>
            <a:rPr lang="zh-TW" altLang="zh-TW" sz="2800" b="1" dirty="0" smtClean="0">
              <a:solidFill>
                <a:srgbClr val="0000FF"/>
              </a:solidFill>
              <a:latin typeface="微軟正黑體" pitchFamily="34" charset="-120"/>
              <a:ea typeface="微軟正黑體" pitchFamily="34" charset="-120"/>
            </a:rPr>
            <a:t>；紙張為</a:t>
          </a:r>
          <a:r>
            <a:rPr lang="en-US" altLang="zh-TW" sz="2800" b="1" dirty="0" smtClean="0">
              <a:solidFill>
                <a:srgbClr val="0000FF"/>
              </a:solidFill>
              <a:latin typeface="微軟正黑體" pitchFamily="34" charset="-120"/>
              <a:ea typeface="微軟正黑體" pitchFamily="34" charset="-120"/>
            </a:rPr>
            <a:t>49.48%</a:t>
          </a:r>
          <a:r>
            <a:rPr lang="zh-TW" altLang="zh-TW" sz="2800" b="1" dirty="0" smtClean="0">
              <a:solidFill>
                <a:srgbClr val="0000FF"/>
              </a:solidFill>
              <a:latin typeface="微軟正黑體" pitchFamily="34" charset="-120"/>
              <a:ea typeface="微軟正黑體" pitchFamily="34" charset="-120"/>
            </a:rPr>
            <a:t>；經估算</a:t>
          </a:r>
          <a:r>
            <a:rPr lang="en-US" altLang="zh-TW" sz="2800" b="1" dirty="0" smtClean="0">
              <a:solidFill>
                <a:srgbClr val="0000FF"/>
              </a:solidFill>
              <a:latin typeface="微軟正黑體" pitchFamily="34" charset="-120"/>
              <a:ea typeface="微軟正黑體" pitchFamily="34" charset="-120"/>
            </a:rPr>
            <a:t>3</a:t>
          </a:r>
          <a:r>
            <a:rPr lang="zh-TW" altLang="zh-TW" sz="2800" b="1" dirty="0" smtClean="0">
              <a:solidFill>
                <a:srgbClr val="0000FF"/>
              </a:solidFill>
              <a:latin typeface="微軟正黑體" pitchFamily="34" charset="-120"/>
              <a:ea typeface="微軟正黑體" pitchFamily="34" charset="-120"/>
            </a:rPr>
            <a:t>年度需求</a:t>
          </a:r>
          <a:r>
            <a:rPr lang="zh-TW" altLang="zh-TW" sz="2800" b="1" dirty="0" smtClean="0">
              <a:solidFill>
                <a:srgbClr val="FF0066"/>
              </a:solidFill>
              <a:latin typeface="微軟正黑體" pitchFamily="34" charset="-120"/>
              <a:ea typeface="微軟正黑體" pitchFamily="34" charset="-120"/>
            </a:rPr>
            <a:t>約可減省</a:t>
          </a:r>
          <a:r>
            <a:rPr lang="en-US" altLang="zh-TW" sz="2800" b="1" dirty="0" smtClean="0">
              <a:solidFill>
                <a:srgbClr val="FF0066"/>
              </a:solidFill>
              <a:latin typeface="微軟正黑體" pitchFamily="34" charset="-120"/>
              <a:ea typeface="微軟正黑體" pitchFamily="34" charset="-120"/>
            </a:rPr>
            <a:t>8,000</a:t>
          </a:r>
          <a:r>
            <a:rPr lang="zh-TW" altLang="en-US" sz="2800" b="1" dirty="0" smtClean="0">
              <a:solidFill>
                <a:srgbClr val="FF0066"/>
              </a:solidFill>
              <a:latin typeface="微軟正黑體" pitchFamily="34" charset="-120"/>
              <a:ea typeface="微軟正黑體" pitchFamily="34" charset="-120"/>
            </a:rPr>
            <a:t>萬</a:t>
          </a:r>
          <a:r>
            <a:rPr lang="zh-TW" altLang="zh-TW" sz="2800" b="1" dirty="0" smtClean="0">
              <a:solidFill>
                <a:srgbClr val="FF0066"/>
              </a:solidFill>
              <a:latin typeface="微軟正黑體" pitchFamily="34" charset="-120"/>
              <a:ea typeface="微軟正黑體" pitchFamily="34" charset="-120"/>
            </a:rPr>
            <a:t>元</a:t>
          </a:r>
          <a:r>
            <a:rPr lang="zh-TW" altLang="zh-TW" sz="2800" b="1" dirty="0" smtClean="0">
              <a:solidFill>
                <a:srgbClr val="0000FF"/>
              </a:solidFill>
              <a:latin typeface="微軟正黑體" pitchFamily="34" charset="-120"/>
              <a:ea typeface="微軟正黑體" pitchFamily="34" charset="-120"/>
            </a:rPr>
            <a:t>。</a:t>
          </a:r>
          <a:endParaRPr lang="zh-TW" altLang="en-US" sz="2800" b="1" dirty="0">
            <a:solidFill>
              <a:srgbClr val="0000FF"/>
            </a:solidFill>
            <a:effectLst/>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Y="185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D3FC62D8-69C1-4821-A7DD-E53F1BE109EF}" type="presOf" srcId="{C1863FB6-9323-40C9-90D0-770E6F9F6137}" destId="{E1B65E6C-E117-4BD9-9BB9-F4A247306E86}" srcOrd="0" destOrd="0" presId="urn:microsoft.com/office/officeart/2005/8/layout/hList3"/>
    <dgm:cxn modelId="{5624C063-593B-4F24-96D8-C3C46067B7B1}"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5A54AC21-969E-4E2E-AFA8-EB41E98F5501}" type="presOf" srcId="{866B67F1-4FD9-4FC4-B8B8-227CF2251B73}" destId="{A88BC0A4-ED12-4AE0-94A8-820DE8650DD7}" srcOrd="0" destOrd="0" presId="urn:microsoft.com/office/officeart/2005/8/layout/hList3"/>
    <dgm:cxn modelId="{B0F577E7-05E5-45E5-B3F4-627E90CFE82E}" type="presParOf" srcId="{A88BC0A4-ED12-4AE0-94A8-820DE8650DD7}" destId="{E1B65E6C-E117-4BD9-9BB9-F4A247306E86}" srcOrd="0" destOrd="0" presId="urn:microsoft.com/office/officeart/2005/8/layout/hList3"/>
    <dgm:cxn modelId="{041044A1-BD02-43DC-A589-6A01574E75E3}" type="presParOf" srcId="{A88BC0A4-ED12-4AE0-94A8-820DE8650DD7}" destId="{17630C3F-E15A-44FB-9041-2F26F0032604}" srcOrd="1" destOrd="0" presId="urn:microsoft.com/office/officeart/2005/8/layout/hList3"/>
    <dgm:cxn modelId="{29447DB0-2816-4615-8A29-D65E7C3BF909}" type="presParOf" srcId="{17630C3F-E15A-44FB-9041-2F26F0032604}" destId="{A8770B0D-CFC6-45B8-A811-30C37F5F8C26}" srcOrd="0" destOrd="0" presId="urn:microsoft.com/office/officeart/2005/8/layout/hList3"/>
    <dgm:cxn modelId="{FC3DFA0D-12C1-4481-96FF-36FB774C30A5}"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nSpc>
              <a:spcPts val="36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最有利標評選辦法</a:t>
          </a:r>
          <a:r>
            <a:rPr lang="en-US" altLang="zh-TW" sz="2800" b="1" dirty="0" smtClean="0">
              <a:solidFill>
                <a:schemeClr val="tx1"/>
              </a:solidFill>
              <a:latin typeface="微軟正黑體" pitchFamily="34" charset="-120"/>
              <a:ea typeface="微軟正黑體" pitchFamily="34" charset="-120"/>
              <a:sym typeface="Wingdings"/>
            </a:rPr>
            <a:t>§10</a:t>
          </a:r>
          <a:r>
            <a:rPr lang="zh-TW" altLang="en-US" sz="2800" b="1" dirty="0" smtClean="0">
              <a:solidFill>
                <a:srgbClr val="0000FF"/>
              </a:solidFill>
              <a:latin typeface="標楷體"/>
              <a:ea typeface="標楷體"/>
              <a:sym typeface="Wingdings"/>
            </a:rPr>
            <a:t>：</a:t>
          </a:r>
          <a:r>
            <a:rPr lang="zh-TW" altLang="zh-TW" sz="2800" b="1" dirty="0" smtClean="0">
              <a:solidFill>
                <a:srgbClr val="0000FF"/>
              </a:solidFill>
              <a:latin typeface="微軟正黑體" pitchFamily="34" charset="-120"/>
              <a:ea typeface="微軟正黑體" pitchFamily="34" charset="-120"/>
              <a:sym typeface="Wingdings"/>
            </a:rPr>
            <a:t>評選最有利標，為利評選委員對廠商於各評選項目之表現為更深入之瞭解，得輔以廠商簡報及現場詢答。</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投標廠商未出席簡報及現場詢答者，不影響其投標文件之有效性</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gn="l">
            <a:lnSpc>
              <a:spcPts val="3600"/>
            </a:lnSpc>
            <a:spcAft>
              <a:spcPts val="120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zh-TW" altLang="en-US" sz="2800" b="1" dirty="0" smtClean="0">
              <a:solidFill>
                <a:srgbClr val="0000FF"/>
              </a:solidFill>
              <a:latin typeface="標楷體"/>
              <a:ea typeface="標楷體"/>
              <a:sym typeface="Wingdings"/>
            </a:rPr>
            <a:t>：</a:t>
          </a:r>
          <a:r>
            <a:rPr lang="zh-TW" altLang="zh-TW" sz="2800" b="1" dirty="0" smtClean="0">
              <a:solidFill>
                <a:srgbClr val="FF0066"/>
              </a:solidFill>
              <a:latin typeface="微軟正黑體" pitchFamily="34" charset="-120"/>
              <a:ea typeface="微軟正黑體" pitchFamily="34" charset="-120"/>
              <a:sym typeface="Wingdings"/>
            </a:rPr>
            <a:t>工作小組</a:t>
          </a:r>
          <a:r>
            <a:rPr lang="zh-TW" altLang="zh-TW" sz="2800" b="1" dirty="0" smtClean="0">
              <a:solidFill>
                <a:srgbClr val="0000FF"/>
              </a:solidFill>
              <a:latin typeface="微軟正黑體" pitchFamily="34" charset="-120"/>
              <a:ea typeface="微軟正黑體" pitchFamily="34" charset="-120"/>
              <a:sym typeface="Wingdings"/>
            </a:rPr>
            <a:t>於彙整出席委員評選結果製作評選總表時，倘有上開情事，</a:t>
          </a:r>
          <a:r>
            <a:rPr lang="zh-TW" altLang="zh-TW" sz="2800" b="1" dirty="0" smtClean="0">
              <a:solidFill>
                <a:srgbClr val="FF0066"/>
              </a:solidFill>
              <a:latin typeface="微軟正黑體" pitchFamily="34" charset="-120"/>
              <a:ea typeface="微軟正黑體" pitchFamily="34" charset="-120"/>
              <a:sym typeface="Wingdings"/>
            </a:rPr>
            <a:t>應提醒委員</a:t>
          </a:r>
          <a:r>
            <a:rPr lang="zh-TW" altLang="zh-TW" sz="2800" b="1" dirty="0" smtClean="0">
              <a:solidFill>
                <a:srgbClr val="0000FF"/>
              </a:solidFill>
              <a:latin typeface="微軟正黑體" pitchFamily="34" charset="-120"/>
              <a:ea typeface="微軟正黑體" pitchFamily="34" charset="-120"/>
              <a:sym typeface="Wingdings"/>
            </a:rPr>
            <a:t>依上開評選辦法規定辦理</a:t>
          </a:r>
          <a:r>
            <a:rPr lang="zh-TW" altLang="en-US"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FF0066"/>
              </a:solidFill>
              <a:latin typeface="微軟正黑體" pitchFamily="34" charset="-120"/>
              <a:ea typeface="微軟正黑體" pitchFamily="34" charset="-120"/>
              <a:sym typeface="Wingdings"/>
            </a:rPr>
            <a:t>應就其餘評選項目評分</a:t>
          </a:r>
          <a:r>
            <a:rPr lang="zh-TW" altLang="zh-TW" sz="2800" b="1" dirty="0" smtClean="0">
              <a:solidFill>
                <a:srgbClr val="0000FF"/>
              </a:solidFill>
              <a:latin typeface="微軟正黑體" pitchFamily="34" charset="-120"/>
              <a:ea typeface="微軟正黑體" pitchFamily="34" charset="-120"/>
              <a:sym typeface="Wingdings"/>
            </a:rPr>
            <a:t>。</a:t>
          </a:r>
          <a:endParaRPr lang="zh-TW" altLang="zh-TW" sz="2400" b="1" dirty="0" smtClean="0">
            <a:solidFill>
              <a:srgbClr val="0000FF"/>
            </a:solidFill>
            <a:latin typeface="微軟正黑體" pitchFamily="34" charset="-120"/>
            <a:ea typeface="微軟正黑體" pitchFamily="34" charset="-120"/>
            <a:sym typeface="Wingdings"/>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833" custLinFactNeighborY="373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81E4EF64-AE99-450B-B961-B0B9AEB13E22}" type="presOf" srcId="{6667DBB5-DFD2-453A-8590-DAAEA182B36C}" destId="{A8770B0D-CFC6-45B8-A811-30C37F5F8C26}" srcOrd="0" destOrd="0" presId="urn:microsoft.com/office/officeart/2005/8/layout/hList3"/>
    <dgm:cxn modelId="{0EF24DA5-82DC-4F8B-8AE3-8FE4F6BF8ED0}"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52E0E6B4-7C0F-4AC5-BDED-305D9DC9BB03}" type="presOf" srcId="{866B67F1-4FD9-4FC4-B8B8-227CF2251B73}" destId="{A88BC0A4-ED12-4AE0-94A8-820DE8650DD7}" srcOrd="0" destOrd="0" presId="urn:microsoft.com/office/officeart/2005/8/layout/hList3"/>
    <dgm:cxn modelId="{B341AA42-C69F-4CD8-B0E5-4463D9723E6A}" type="presParOf" srcId="{A88BC0A4-ED12-4AE0-94A8-820DE8650DD7}" destId="{E1B65E6C-E117-4BD9-9BB9-F4A247306E86}" srcOrd="0" destOrd="0" presId="urn:microsoft.com/office/officeart/2005/8/layout/hList3"/>
    <dgm:cxn modelId="{FDBBFA8A-AEEF-49FE-8BA5-0C770FF23373}" type="presParOf" srcId="{A88BC0A4-ED12-4AE0-94A8-820DE8650DD7}" destId="{17630C3F-E15A-44FB-9041-2F26F0032604}" srcOrd="1" destOrd="0" presId="urn:microsoft.com/office/officeart/2005/8/layout/hList3"/>
    <dgm:cxn modelId="{4F20818D-E128-48FE-A3DC-3C975D2853DF}" type="presParOf" srcId="{17630C3F-E15A-44FB-9041-2F26F0032604}" destId="{A8770B0D-CFC6-45B8-A811-30C37F5F8C26}" srcOrd="0" destOrd="0" presId="urn:microsoft.com/office/officeart/2005/8/layout/hList3"/>
    <dgm:cxn modelId="{87E80574-392C-477D-8D89-35F17F4E6232}"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評選結果有明顯差異</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en-US"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	○</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學校「○財物採購」依最有利標決標辦理評選，並以序位法評定最有利標，</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不同評選委員之評選結果有明顯差異</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Vert="0" custScaleX="100000" custScaleY="30715" custLinFactNeighborY="-5878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8394A65C-65CB-4B44-AADD-FEFD1A412ADD}" type="presOf" srcId="{6667DBB5-DFD2-453A-8590-DAAEA182B36C}" destId="{A8770B0D-CFC6-45B8-A811-30C37F5F8C26}" srcOrd="0" destOrd="0" presId="urn:microsoft.com/office/officeart/2005/8/layout/hList3"/>
    <dgm:cxn modelId="{D5F3E574-6A21-4FCD-9C4B-754FE7CE8AF9}" type="presOf" srcId="{C1863FB6-9323-40C9-90D0-770E6F9F6137}" destId="{E1B65E6C-E117-4BD9-9BB9-F4A247306E86}" srcOrd="0" destOrd="0" presId="urn:microsoft.com/office/officeart/2005/8/layout/hList3"/>
    <dgm:cxn modelId="{8D127C3C-9BB1-494D-B899-C71E379DD111}"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E0B03CCC-1208-4300-9598-049F828BC400}" type="presParOf" srcId="{A88BC0A4-ED12-4AE0-94A8-820DE8650DD7}" destId="{E1B65E6C-E117-4BD9-9BB9-F4A247306E86}" srcOrd="0" destOrd="0" presId="urn:microsoft.com/office/officeart/2005/8/layout/hList3"/>
    <dgm:cxn modelId="{2967FB01-3159-4E2F-899F-6FB3F5E62465}" type="presParOf" srcId="{A88BC0A4-ED12-4AE0-94A8-820DE8650DD7}" destId="{17630C3F-E15A-44FB-9041-2F26F0032604}" srcOrd="1" destOrd="0" presId="urn:microsoft.com/office/officeart/2005/8/layout/hList3"/>
    <dgm:cxn modelId="{A7B1DB4E-D598-4D31-9F17-F62A07219C1C}" type="presParOf" srcId="{17630C3F-E15A-44FB-9041-2F26F0032604}" destId="{A8770B0D-CFC6-45B8-A811-30C37F5F8C26}" srcOrd="0" destOrd="0" presId="urn:microsoft.com/office/officeart/2005/8/layout/hList3"/>
    <dgm:cxn modelId="{808DA3E5-4FC6-438C-B1F4-00049B7D81DB}"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4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機關異質採購最有利標作業須知</a:t>
          </a:r>
          <a:r>
            <a:rPr lang="en-US" altLang="zh-TW" sz="2800" b="1" dirty="0" smtClean="0">
              <a:solidFill>
                <a:schemeClr val="tx1"/>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機關異質採購最低標作業須知</a:t>
          </a:r>
          <a:r>
            <a:rPr lang="en-US" altLang="zh-TW" sz="2800" b="1" dirty="0" smtClean="0">
              <a:solidFill>
                <a:schemeClr val="tx1"/>
              </a:solidFill>
              <a:latin typeface="微軟正黑體" pitchFamily="34" charset="-120"/>
              <a:ea typeface="微軟正黑體" pitchFamily="34" charset="-120"/>
              <a:sym typeface="Wingdings"/>
            </a:rPr>
            <a:t>)§7</a:t>
          </a:r>
          <a:r>
            <a:rPr lang="zh-TW" altLang="zh-TW" sz="2800" b="1" dirty="0" smtClean="0">
              <a:solidFill>
                <a:srgbClr val="0000FF"/>
              </a:solidFill>
              <a:latin typeface="微軟正黑體" pitchFamily="34" charset="-120"/>
              <a:ea typeface="微軟正黑體" pitchFamily="34" charset="-120"/>
              <a:sym typeface="Wingdings"/>
            </a:rPr>
            <a:t>：委員會或個別委員</a:t>
          </a:r>
          <a:r>
            <a:rPr lang="zh-TW" altLang="zh-TW" sz="2800" b="1" dirty="0" smtClean="0">
              <a:solidFill>
                <a:srgbClr val="FF0066"/>
              </a:solidFill>
              <a:latin typeface="微軟正黑體" pitchFamily="34" charset="-120"/>
              <a:ea typeface="微軟正黑體" pitchFamily="34" charset="-120"/>
              <a:sym typeface="Wingdings"/>
            </a:rPr>
            <a:t>評選</a:t>
          </a:r>
          <a:r>
            <a:rPr lang="en-US" altLang="zh-TW" sz="2800" b="1" dirty="0" smtClean="0">
              <a:solidFill>
                <a:srgbClr val="FF0066"/>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審查</a:t>
          </a:r>
          <a:r>
            <a:rPr lang="en-US" altLang="zh-TW" sz="2800" b="1" dirty="0" smtClean="0">
              <a:solidFill>
                <a:srgbClr val="FF0066"/>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結果與工作小組初審意見有異，或不同評選委員之評選</a:t>
          </a:r>
          <a:r>
            <a:rPr lang="en-US" altLang="zh-TW" sz="2800" b="1" dirty="0" smtClean="0">
              <a:solidFill>
                <a:srgbClr val="FF0066"/>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審查</a:t>
          </a:r>
          <a:r>
            <a:rPr lang="en-US" altLang="zh-TW" sz="2800" b="1" dirty="0" smtClean="0">
              <a:solidFill>
                <a:srgbClr val="FF0066"/>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結果有明顯差異者</a:t>
          </a:r>
          <a:r>
            <a:rPr lang="zh-TW" altLang="zh-TW" sz="2800" b="1" dirty="0" smtClean="0">
              <a:solidFill>
                <a:srgbClr val="0000FF"/>
              </a:solidFill>
              <a:latin typeface="微軟正黑體" pitchFamily="34" charset="-120"/>
              <a:ea typeface="微軟正黑體" pitchFamily="34" charset="-120"/>
              <a:sym typeface="Wingdings"/>
            </a:rPr>
            <a:t>，應</a:t>
          </a:r>
          <a:r>
            <a:rPr lang="zh-TW" altLang="zh-TW" sz="2800" b="1" dirty="0" smtClean="0">
              <a:solidFill>
                <a:srgbClr val="FF0066"/>
              </a:solidFill>
              <a:latin typeface="微軟正黑體" pitchFamily="34" charset="-120"/>
              <a:ea typeface="微軟正黑體" pitchFamily="34" charset="-120"/>
              <a:sym typeface="Wingdings"/>
            </a:rPr>
            <a:t>提交召集人處理</a:t>
          </a:r>
          <a:r>
            <a:rPr lang="zh-TW" altLang="zh-TW" sz="2800" b="1" dirty="0" smtClean="0">
              <a:solidFill>
                <a:srgbClr val="0000FF"/>
              </a:solidFill>
              <a:latin typeface="微軟正黑體" pitchFamily="34" charset="-120"/>
              <a:ea typeface="微軟正黑體" pitchFamily="34" charset="-120"/>
              <a:sym typeface="Wingdings"/>
            </a:rPr>
            <a:t>，並</a:t>
          </a:r>
          <a:r>
            <a:rPr lang="zh-TW" altLang="zh-TW" sz="2800" b="1" dirty="0" smtClean="0">
              <a:solidFill>
                <a:srgbClr val="FF0066"/>
              </a:solidFill>
              <a:latin typeface="微軟正黑體" pitchFamily="34" charset="-120"/>
              <a:ea typeface="微軟正黑體" pitchFamily="34" charset="-120"/>
              <a:sym typeface="Wingdings"/>
            </a:rPr>
            <a:t>列入會議紀錄</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4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採購評選委員會審議規則</a:t>
          </a:r>
          <a:r>
            <a:rPr lang="en-US" altLang="zh-TW" sz="2800" b="1" dirty="0" smtClean="0">
              <a:solidFill>
                <a:schemeClr val="tx1"/>
              </a:solidFill>
              <a:latin typeface="微軟正黑體" pitchFamily="34" charset="-120"/>
              <a:ea typeface="微軟正黑體" pitchFamily="34" charset="-120"/>
              <a:sym typeface="Wingdings"/>
            </a:rPr>
            <a:t>§6</a:t>
          </a:r>
          <a:r>
            <a:rPr lang="zh-TW"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不同委員之評選結果有明顯差異</a:t>
          </a:r>
          <a:r>
            <a:rPr lang="zh-TW" altLang="zh-TW" sz="2800" b="1" dirty="0" smtClean="0">
              <a:solidFill>
                <a:srgbClr val="0000FF"/>
              </a:solidFill>
              <a:latin typeface="微軟正黑體" pitchFamily="34" charset="-120"/>
              <a:ea typeface="微軟正黑體" pitchFamily="34" charset="-120"/>
              <a:sym typeface="Wingdings"/>
            </a:rPr>
            <a:t>時，召集人應提交本委員會議決或依本委員會決議辦理複評。複評結果仍有明顯差異時，由本委員會決議之。</a:t>
          </a:r>
          <a:r>
            <a:rPr lang="zh-TW" altLang="zh-TW" sz="2800" b="1" dirty="0" smtClean="0">
              <a:solidFill>
                <a:srgbClr val="FF0066"/>
              </a:solidFill>
              <a:latin typeface="微軟正黑體" pitchFamily="34" charset="-120"/>
              <a:ea typeface="微軟正黑體" pitchFamily="34" charset="-120"/>
              <a:sym typeface="Wingdings"/>
            </a:rPr>
            <a:t>議決或決議方式</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1.</a:t>
          </a:r>
          <a:r>
            <a:rPr lang="zh-TW" altLang="zh-TW" sz="2800" b="1" dirty="0" smtClean="0">
              <a:solidFill>
                <a:srgbClr val="FF0066"/>
              </a:solidFill>
              <a:latin typeface="微軟正黑體" pitchFamily="34" charset="-120"/>
              <a:ea typeface="微軟正黑體" pitchFamily="34" charset="-120"/>
              <a:sym typeface="Wingdings"/>
            </a:rPr>
            <a:t>維持原評選結果</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2.</a:t>
          </a:r>
          <a:r>
            <a:rPr lang="zh-TW" altLang="zh-TW" sz="2800" b="1" dirty="0" smtClean="0">
              <a:solidFill>
                <a:srgbClr val="FF0066"/>
              </a:solidFill>
              <a:latin typeface="微軟正黑體" pitchFamily="34" charset="-120"/>
              <a:ea typeface="微軟正黑體" pitchFamily="34" charset="-120"/>
              <a:sym typeface="Wingdings"/>
            </a:rPr>
            <a:t>除去個別委員評選結果，重計評選結果</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3.</a:t>
          </a:r>
          <a:r>
            <a:rPr lang="zh-TW" altLang="zh-TW" sz="2800" b="1" dirty="0" smtClean="0">
              <a:solidFill>
                <a:srgbClr val="FF0066"/>
              </a:solidFill>
              <a:latin typeface="微軟正黑體" pitchFamily="34" charset="-120"/>
              <a:ea typeface="微軟正黑體" pitchFamily="34" charset="-120"/>
              <a:sym typeface="Wingdings"/>
            </a:rPr>
            <a:t>廢棄原評選結果，重行提出評選結果</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4.</a:t>
          </a:r>
          <a:r>
            <a:rPr lang="zh-TW" altLang="zh-TW" sz="2800" b="1" dirty="0" smtClean="0">
              <a:solidFill>
                <a:srgbClr val="FF0066"/>
              </a:solidFill>
              <a:latin typeface="微軟正黑體" pitchFamily="34" charset="-120"/>
              <a:ea typeface="微軟正黑體" pitchFamily="34" charset="-120"/>
              <a:sym typeface="Wingdings"/>
            </a:rPr>
            <a:t>無法評定最有利標</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400"/>
            </a:lnSpc>
            <a:spcAft>
              <a:spcPts val="60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zh-TW" altLang="en-US" sz="2800" b="1" dirty="0" smtClean="0">
              <a:solidFill>
                <a:srgbClr val="0000FF"/>
              </a:solidFill>
              <a:latin typeface="標楷體"/>
              <a:ea typeface="標楷體"/>
              <a:sym typeface="Wingdings"/>
            </a:rPr>
            <a:t>：</a:t>
          </a:r>
          <a:r>
            <a:rPr lang="zh-TW" altLang="zh-TW" sz="2800" b="1" dirty="0" smtClean="0">
              <a:solidFill>
                <a:srgbClr val="FF0066"/>
              </a:solidFill>
              <a:latin typeface="微軟正黑體" pitchFamily="34" charset="-120"/>
              <a:ea typeface="微軟正黑體" pitchFamily="34" charset="-120"/>
              <a:sym typeface="Wingdings"/>
            </a:rPr>
            <a:t>工作小組</a:t>
          </a:r>
          <a:r>
            <a:rPr lang="zh-TW" altLang="zh-TW" sz="2800" b="1" dirty="0" smtClean="0">
              <a:solidFill>
                <a:srgbClr val="0000FF"/>
              </a:solidFill>
              <a:latin typeface="微軟正黑體" pitchFamily="34" charset="-120"/>
              <a:ea typeface="微軟正黑體" pitchFamily="34" charset="-120"/>
              <a:sym typeface="Wingdings"/>
            </a:rPr>
            <a:t>於彙整出席委員評選結果製作評選總表</a:t>
          </a:r>
          <a:r>
            <a:rPr lang="zh-TW" altLang="en-US" sz="2800" b="1" dirty="0" smtClean="0">
              <a:solidFill>
                <a:srgbClr val="0000FF"/>
              </a:solidFill>
              <a:latin typeface="微軟正黑體" pitchFamily="34" charset="-120"/>
              <a:ea typeface="微軟正黑體" pitchFamily="34" charset="-120"/>
              <a:sym typeface="Wingdings"/>
            </a:rPr>
            <a:t>後</a:t>
          </a:r>
          <a:r>
            <a:rPr lang="zh-TW" altLang="zh-TW" sz="2800" b="1" dirty="0" smtClean="0">
              <a:solidFill>
                <a:srgbClr val="0000FF"/>
              </a:solidFill>
              <a:latin typeface="微軟正黑體" pitchFamily="34" charset="-120"/>
              <a:ea typeface="微軟正黑體" pitchFamily="34" charset="-120"/>
              <a:sym typeface="Wingdings"/>
            </a:rPr>
            <a:t>，倘有上開情事，</a:t>
          </a:r>
          <a:r>
            <a:rPr lang="zh-TW" altLang="zh-TW" sz="2800" b="1" dirty="0" smtClean="0">
              <a:solidFill>
                <a:srgbClr val="FF0066"/>
              </a:solidFill>
              <a:latin typeface="微軟正黑體" pitchFamily="34" charset="-120"/>
              <a:ea typeface="微軟正黑體" pitchFamily="34" charset="-120"/>
              <a:sym typeface="Wingdings"/>
            </a:rPr>
            <a:t>應提醒召集人</a:t>
          </a:r>
          <a:r>
            <a:rPr lang="zh-TW" altLang="zh-TW" sz="2800" b="1" dirty="0" smtClean="0">
              <a:solidFill>
                <a:srgbClr val="0000FF"/>
              </a:solidFill>
              <a:latin typeface="微軟正黑體" pitchFamily="34" charset="-120"/>
              <a:ea typeface="微軟正黑體" pitchFamily="34" charset="-120"/>
              <a:sym typeface="Wingdings"/>
            </a:rPr>
            <a:t>依上開評選辦法規定處理。</a:t>
          </a:r>
          <a:endParaRPr lang="zh-TW" altLang="zh-TW" sz="2400" b="1" dirty="0" smtClean="0">
            <a:solidFill>
              <a:srgbClr val="0000FF"/>
            </a:solidFill>
            <a:latin typeface="微軟正黑體" pitchFamily="34" charset="-120"/>
            <a:ea typeface="微軟正黑體" pitchFamily="34" charset="-120"/>
            <a:sym typeface="Wingdings"/>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833" custLinFactNeighborY="373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98C886C9-9604-4363-92C7-8D824E9AE530}" type="presOf" srcId="{C1863FB6-9323-40C9-90D0-770E6F9F6137}" destId="{E1B65E6C-E117-4BD9-9BB9-F4A247306E86}" srcOrd="0" destOrd="0" presId="urn:microsoft.com/office/officeart/2005/8/layout/hList3"/>
    <dgm:cxn modelId="{F4F066EA-7C7E-4CB2-84CB-C6FE1BC601B0}" type="presOf" srcId="{866B67F1-4FD9-4FC4-B8B8-227CF2251B73}" destId="{A88BC0A4-ED12-4AE0-94A8-820DE8650DD7}" srcOrd="0" destOrd="0" presId="urn:microsoft.com/office/officeart/2005/8/layout/hList3"/>
    <dgm:cxn modelId="{5E59C65E-490C-451D-AE87-578B6AE6B61B}"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2D01D42A-8EAF-43FD-9749-C9035D782D67}" type="presParOf" srcId="{A88BC0A4-ED12-4AE0-94A8-820DE8650DD7}" destId="{E1B65E6C-E117-4BD9-9BB9-F4A247306E86}" srcOrd="0" destOrd="0" presId="urn:microsoft.com/office/officeart/2005/8/layout/hList3"/>
    <dgm:cxn modelId="{1431DC5E-8623-4B6D-8479-3123971AD04E}" type="presParOf" srcId="{A88BC0A4-ED12-4AE0-94A8-820DE8650DD7}" destId="{17630C3F-E15A-44FB-9041-2F26F0032604}" srcOrd="1" destOrd="0" presId="urn:microsoft.com/office/officeart/2005/8/layout/hList3"/>
    <dgm:cxn modelId="{F324E8D8-F99F-4C67-8D4B-2E178892FE9A}" type="presParOf" srcId="{17630C3F-E15A-44FB-9041-2F26F0032604}" destId="{A8770B0D-CFC6-45B8-A811-30C37F5F8C26}" srcOrd="0" destOrd="0" presId="urn:microsoft.com/office/officeart/2005/8/layout/hList3"/>
    <dgm:cxn modelId="{295AEE98-C3FC-4B74-9311-91F21A6E5DD0}"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444500" indent="-444500" algn="l">
            <a:lnSpc>
              <a:spcPts val="3200"/>
            </a:lnSpc>
            <a:spcAft>
              <a:spcPts val="60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zh-TW" altLang="en-US"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評選委員會評選結果是否有明顯差異，</a:t>
          </a:r>
          <a:r>
            <a:rPr lang="zh-TW" altLang="en-US" sz="2800" b="1" dirty="0" smtClean="0">
              <a:solidFill>
                <a:srgbClr val="FF0066"/>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最有利標作業手冊</a:t>
          </a:r>
          <a:r>
            <a:rPr lang="zh-TW" altLang="en-US" sz="2800" b="1" dirty="0" smtClean="0">
              <a:solidFill>
                <a:srgbClr val="FF0066"/>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列舉可能態樣如下</a:t>
          </a:r>
          <a:r>
            <a:rPr lang="zh-TW" altLang="zh-TW" sz="2800" b="1" dirty="0" smtClean="0">
              <a:solidFill>
                <a:srgbClr val="0000FF"/>
              </a:solidFill>
              <a:latin typeface="微軟正黑體" pitchFamily="34" charset="-120"/>
              <a:ea typeface="微軟正黑體" pitchFamily="34" charset="-120"/>
              <a:sym typeface="Wingdings"/>
            </a:rPr>
            <a:t>：</a:t>
          </a:r>
        </a:p>
        <a:p>
          <a:pPr marL="723900" indent="-279400" algn="l">
            <a:lnSpc>
              <a:spcPts val="32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1</a:t>
          </a:r>
          <a:r>
            <a:rPr lang="en-US" altLang="zh-TW" sz="2400" b="1" dirty="0" smtClean="0">
              <a:solidFill>
                <a:srgbClr val="FF0066"/>
              </a:solidFill>
              <a:latin typeface="微軟正黑體" pitchFamily="34" charset="-120"/>
              <a:ea typeface="微軟正黑體" pitchFamily="34" charset="-120"/>
              <a:sym typeface="Wingdings"/>
            </a:rPr>
            <a:t>.</a:t>
          </a:r>
          <a:r>
            <a:rPr lang="zh-TW" altLang="zh-TW" sz="2400" b="1" dirty="0" smtClean="0">
              <a:solidFill>
                <a:srgbClr val="FF0066"/>
              </a:solidFill>
              <a:latin typeface="微軟正黑體" pitchFamily="34" charset="-120"/>
              <a:ea typeface="微軟正黑體" pitchFamily="34" charset="-120"/>
              <a:sym typeface="Wingdings"/>
            </a:rPr>
            <a:t>個別評選委員對廠商之評選結果，明顯異於其他委員</a:t>
          </a:r>
          <a:r>
            <a:rPr lang="zh-TW" altLang="zh-TW" sz="2400" b="1" dirty="0" smtClean="0">
              <a:solidFill>
                <a:srgbClr val="0000FF"/>
              </a:solidFill>
              <a:latin typeface="微軟正黑體" pitchFamily="34" charset="-120"/>
              <a:ea typeface="微軟正黑體" pitchFamily="34" charset="-120"/>
              <a:sym typeface="Wingdings"/>
            </a:rPr>
            <a:t>。例如某廠商之評選結果，多數委員評定其序位為前</a:t>
          </a:r>
          <a:r>
            <a:rPr lang="en-US" altLang="zh-TW" sz="2400" b="1" dirty="0" smtClean="0">
              <a:solidFill>
                <a:srgbClr val="0000FF"/>
              </a:solidFill>
              <a:latin typeface="微軟正黑體" pitchFamily="34" charset="-120"/>
              <a:ea typeface="微軟正黑體" pitchFamily="34" charset="-120"/>
              <a:sym typeface="Wingdings"/>
            </a:rPr>
            <a:t>1</a:t>
          </a:r>
          <a:r>
            <a:rPr lang="zh-TW" altLang="zh-TW" sz="2400" b="1" dirty="0" smtClean="0">
              <a:solidFill>
                <a:srgbClr val="0000FF"/>
              </a:solidFill>
              <a:latin typeface="微軟正黑體" pitchFamily="34" charset="-120"/>
              <a:ea typeface="微軟正黑體" pitchFamily="34" charset="-120"/>
              <a:sym typeface="Wingdings"/>
            </a:rPr>
            <a:t>、</a:t>
          </a:r>
          <a:r>
            <a:rPr lang="en-US" altLang="zh-TW" sz="2400" b="1" dirty="0" smtClean="0">
              <a:solidFill>
                <a:srgbClr val="0000FF"/>
              </a:solidFill>
              <a:latin typeface="微軟正黑體" pitchFamily="34" charset="-120"/>
              <a:ea typeface="微軟正黑體" pitchFamily="34" charset="-120"/>
              <a:sym typeface="Wingdings"/>
            </a:rPr>
            <a:t>2</a:t>
          </a:r>
          <a:r>
            <a:rPr lang="zh-TW" altLang="zh-TW" sz="2400" b="1" dirty="0" smtClean="0">
              <a:solidFill>
                <a:srgbClr val="0000FF"/>
              </a:solidFill>
              <a:latin typeface="微軟正黑體" pitchFamily="34" charset="-120"/>
              <a:ea typeface="微軟正黑體" pitchFamily="34" charset="-120"/>
              <a:sym typeface="Wingdings"/>
            </a:rPr>
            <a:t>名，卻有個別委員評定其為最後</a:t>
          </a:r>
          <a:r>
            <a:rPr lang="en-US" altLang="zh-TW" sz="2400" b="1" dirty="0" smtClean="0">
              <a:solidFill>
                <a:srgbClr val="0000FF"/>
              </a:solidFill>
              <a:latin typeface="微軟正黑體" pitchFamily="34" charset="-120"/>
              <a:ea typeface="微軟正黑體" pitchFamily="34" charset="-120"/>
              <a:sym typeface="Wingdings"/>
            </a:rPr>
            <a:t>1</a:t>
          </a:r>
          <a:r>
            <a:rPr lang="zh-TW" altLang="zh-TW" sz="2400" b="1" dirty="0" smtClean="0">
              <a:solidFill>
                <a:srgbClr val="0000FF"/>
              </a:solidFill>
              <a:latin typeface="微軟正黑體" pitchFamily="34" charset="-120"/>
              <a:ea typeface="微軟正黑體" pitchFamily="34" charset="-120"/>
              <a:sym typeface="Wingdings"/>
            </a:rPr>
            <a:t>名；某廠商之評選結果，多數委員評定其分數為</a:t>
          </a:r>
          <a:r>
            <a:rPr lang="en-US" altLang="zh-TW" sz="2400" b="1" dirty="0" smtClean="0">
              <a:solidFill>
                <a:srgbClr val="0000FF"/>
              </a:solidFill>
              <a:latin typeface="微軟正黑體" pitchFamily="34" charset="-120"/>
              <a:ea typeface="微軟正黑體" pitchFamily="34" charset="-120"/>
              <a:sym typeface="Wingdings"/>
            </a:rPr>
            <a:t>80</a:t>
          </a:r>
          <a:r>
            <a:rPr lang="zh-TW" altLang="zh-TW" sz="2400" b="1" dirty="0" smtClean="0">
              <a:solidFill>
                <a:srgbClr val="0000FF"/>
              </a:solidFill>
              <a:latin typeface="微軟正黑體" pitchFamily="34" charset="-120"/>
              <a:ea typeface="微軟正黑體" pitchFamily="34" charset="-120"/>
              <a:sym typeface="Wingdings"/>
            </a:rPr>
            <a:t>分以上，卻有個別委員評定其分數低於</a:t>
          </a:r>
          <a:r>
            <a:rPr lang="en-US" altLang="zh-TW" sz="2400" b="1" dirty="0" smtClean="0">
              <a:solidFill>
                <a:srgbClr val="0000FF"/>
              </a:solidFill>
              <a:latin typeface="微軟正黑體" pitchFamily="34" charset="-120"/>
              <a:ea typeface="微軟正黑體" pitchFamily="34" charset="-120"/>
              <a:sym typeface="Wingdings"/>
            </a:rPr>
            <a:t>70</a:t>
          </a:r>
          <a:r>
            <a:rPr lang="zh-TW" altLang="zh-TW" sz="2400" b="1" dirty="0" smtClean="0">
              <a:solidFill>
                <a:srgbClr val="0000FF"/>
              </a:solidFill>
              <a:latin typeface="微軟正黑體" pitchFamily="34" charset="-120"/>
              <a:ea typeface="微軟正黑體" pitchFamily="34" charset="-120"/>
              <a:sym typeface="Wingdings"/>
            </a:rPr>
            <a:t>分。</a:t>
          </a:r>
        </a:p>
        <a:p>
          <a:pPr marL="723900" indent="-279400" algn="l">
            <a:lnSpc>
              <a:spcPts val="32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2.</a:t>
          </a:r>
          <a:r>
            <a:rPr lang="zh-TW" altLang="zh-TW" sz="2400" b="1" dirty="0" smtClean="0">
              <a:solidFill>
                <a:srgbClr val="FF0066"/>
              </a:solidFill>
              <a:latin typeface="微軟正黑體" pitchFamily="34" charset="-120"/>
              <a:ea typeface="微軟正黑體" pitchFamily="34" charset="-120"/>
              <a:sym typeface="Wingdings"/>
            </a:rPr>
            <a:t>個別評選委員對廠商於個別評選項目之評選結果，明顯異於其他委員</a:t>
          </a:r>
          <a:r>
            <a:rPr lang="zh-TW" altLang="zh-TW" sz="2400" b="1" dirty="0" smtClean="0">
              <a:solidFill>
                <a:srgbClr val="0000FF"/>
              </a:solidFill>
              <a:latin typeface="微軟正黑體" pitchFamily="34" charset="-120"/>
              <a:ea typeface="微軟正黑體" pitchFamily="34" charset="-120"/>
              <a:sym typeface="Wingdings"/>
            </a:rPr>
            <a:t>。例如某廠商於某評選項目（配分</a:t>
          </a:r>
          <a:r>
            <a:rPr lang="en-US" altLang="zh-TW" sz="2400" b="1" dirty="0" smtClean="0">
              <a:solidFill>
                <a:srgbClr val="0000FF"/>
              </a:solidFill>
              <a:latin typeface="微軟正黑體" pitchFamily="34" charset="-120"/>
              <a:ea typeface="微軟正黑體" pitchFamily="34" charset="-120"/>
              <a:sym typeface="Wingdings"/>
            </a:rPr>
            <a:t>30</a:t>
          </a:r>
          <a:r>
            <a:rPr lang="zh-TW" altLang="zh-TW" sz="2400" b="1" dirty="0" smtClean="0">
              <a:solidFill>
                <a:srgbClr val="0000FF"/>
              </a:solidFill>
              <a:latin typeface="微軟正黑體" pitchFamily="34" charset="-120"/>
              <a:ea typeface="微軟正黑體" pitchFamily="34" charset="-120"/>
              <a:sym typeface="Wingdings"/>
            </a:rPr>
            <a:t>分）之評選結果，多數委員評定其分數為</a:t>
          </a:r>
          <a:r>
            <a:rPr lang="en-US" altLang="zh-TW" sz="2400" b="1" dirty="0" smtClean="0">
              <a:solidFill>
                <a:srgbClr val="0000FF"/>
              </a:solidFill>
              <a:latin typeface="微軟正黑體" pitchFamily="34" charset="-120"/>
              <a:ea typeface="微軟正黑體" pitchFamily="34" charset="-120"/>
              <a:sym typeface="Wingdings"/>
            </a:rPr>
            <a:t>24</a:t>
          </a:r>
          <a:r>
            <a:rPr lang="zh-TW" altLang="zh-TW" sz="2400" b="1" dirty="0" smtClean="0">
              <a:solidFill>
                <a:srgbClr val="0000FF"/>
              </a:solidFill>
              <a:latin typeface="微軟正黑體" pitchFamily="34" charset="-120"/>
              <a:ea typeface="微軟正黑體" pitchFamily="34" charset="-120"/>
              <a:sym typeface="Wingdings"/>
            </a:rPr>
            <a:t>分以上，卻有個別委員評定其分數為</a:t>
          </a:r>
          <a:r>
            <a:rPr lang="en-US" altLang="zh-TW" sz="2400" b="1" dirty="0" smtClean="0">
              <a:solidFill>
                <a:srgbClr val="0000FF"/>
              </a:solidFill>
              <a:latin typeface="微軟正黑體" pitchFamily="34" charset="-120"/>
              <a:ea typeface="微軟正黑體" pitchFamily="34" charset="-120"/>
              <a:sym typeface="Wingdings"/>
            </a:rPr>
            <a:t>10</a:t>
          </a:r>
          <a:r>
            <a:rPr lang="zh-TW" altLang="zh-TW" sz="2400" b="1" dirty="0" smtClean="0">
              <a:solidFill>
                <a:srgbClr val="0000FF"/>
              </a:solidFill>
              <a:latin typeface="微軟正黑體" pitchFamily="34" charset="-120"/>
              <a:ea typeface="微軟正黑體" pitchFamily="34" charset="-120"/>
              <a:sym typeface="Wingdings"/>
            </a:rPr>
            <a:t>分。</a:t>
          </a:r>
        </a:p>
        <a:p>
          <a:pPr marL="723900" indent="-279400" algn="l">
            <a:lnSpc>
              <a:spcPts val="32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3.</a:t>
          </a:r>
          <a:r>
            <a:rPr lang="zh-TW" altLang="zh-TW" sz="2400" b="1" dirty="0" smtClean="0">
              <a:solidFill>
                <a:srgbClr val="0000FF"/>
              </a:solidFill>
              <a:latin typeface="微軟正黑體" pitchFamily="34" charset="-120"/>
              <a:ea typeface="微軟正黑體" pitchFamily="34" charset="-120"/>
              <a:sym typeface="Wingdings"/>
            </a:rPr>
            <a:t>評選委員會或個別委員</a:t>
          </a:r>
          <a:r>
            <a:rPr lang="zh-TW" altLang="zh-TW" sz="2400" b="1" dirty="0" smtClean="0">
              <a:solidFill>
                <a:srgbClr val="FF0066"/>
              </a:solidFill>
              <a:latin typeface="微軟正黑體" pitchFamily="34" charset="-120"/>
              <a:ea typeface="微軟正黑體" pitchFamily="34" charset="-120"/>
              <a:sym typeface="Wingdings"/>
            </a:rPr>
            <a:t>評選結果與工作小組初審意見有異</a:t>
          </a:r>
          <a:r>
            <a:rPr lang="zh-TW" altLang="zh-TW" sz="2400" b="1" dirty="0" smtClean="0">
              <a:solidFill>
                <a:srgbClr val="0000FF"/>
              </a:solidFill>
              <a:latin typeface="微軟正黑體" pitchFamily="34" charset="-120"/>
              <a:ea typeface="微軟正黑體" pitchFamily="34" charset="-120"/>
              <a:sym typeface="Wingdings"/>
            </a:rPr>
            <a:t>。例如工作小組所擬具初審意見，顯示某廠商於某評選項目表現明顯較其他廠商差，評選委員卻評為高分。</a:t>
          </a:r>
          <a:endParaRPr lang="en-US" altLang="zh-TW" sz="2400" b="1" dirty="0" smtClean="0">
            <a:solidFill>
              <a:srgbClr val="0000FF"/>
            </a:solidFill>
            <a:latin typeface="微軟正黑體" pitchFamily="34" charset="-120"/>
            <a:ea typeface="微軟正黑體" pitchFamily="34" charset="-120"/>
            <a:sym typeface="Wingdings"/>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833" custLinFactNeighborY="373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4363235D-7EB5-416F-AD5B-31FA23F29A49}" type="presOf" srcId="{6667DBB5-DFD2-453A-8590-DAAEA182B36C}" destId="{A8770B0D-CFC6-45B8-A811-30C37F5F8C26}" srcOrd="0" destOrd="0" presId="urn:microsoft.com/office/officeart/2005/8/layout/hList3"/>
    <dgm:cxn modelId="{7D24B250-6852-4FCC-8F24-FE4AED128FAE}" type="presOf" srcId="{C1863FB6-9323-40C9-90D0-770E6F9F6137}" destId="{E1B65E6C-E117-4BD9-9BB9-F4A247306E86}" srcOrd="0" destOrd="0" presId="urn:microsoft.com/office/officeart/2005/8/layout/hList3"/>
    <dgm:cxn modelId="{7415B166-E055-44F4-9980-A6DCD91F9FBD}"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8832B7B0-CF78-4146-8D25-7748503FDE88}" type="presParOf" srcId="{A88BC0A4-ED12-4AE0-94A8-820DE8650DD7}" destId="{E1B65E6C-E117-4BD9-9BB9-F4A247306E86}" srcOrd="0" destOrd="0" presId="urn:microsoft.com/office/officeart/2005/8/layout/hList3"/>
    <dgm:cxn modelId="{A38BE5CE-DFCB-47FE-ADC7-E2CE2BEA9805}" type="presParOf" srcId="{A88BC0A4-ED12-4AE0-94A8-820DE8650DD7}" destId="{17630C3F-E15A-44FB-9041-2F26F0032604}" srcOrd="1" destOrd="0" presId="urn:microsoft.com/office/officeart/2005/8/layout/hList3"/>
    <dgm:cxn modelId="{24FA00B1-82F2-4426-80A8-72223D9B79CB}" type="presParOf" srcId="{17630C3F-E15A-44FB-9041-2F26F0032604}" destId="{A8770B0D-CFC6-45B8-A811-30C37F5F8C26}" srcOrd="0" destOrd="0" presId="urn:microsoft.com/office/officeart/2005/8/layout/hList3"/>
    <dgm:cxn modelId="{3E75D677-97F1-4E0F-AE63-91AB6B28C564}"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評選結果與初審意見有異</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Vert="0" custScaleX="100000" custScaleY="30715" custLinFactNeighborY="-58781">
        <dgm:presLayoutVars>
          <dgm:bulletEnabled val="1"/>
        </dgm:presLayoutVars>
      </dgm:prSet>
      <dgm:spPr>
        <a:solidFill>
          <a:srgbClr val="FFFF00">
            <a:alpha val="28000"/>
          </a:srgbClr>
        </a:solidFill>
        <a:ln w="0">
          <a:noFill/>
        </a:ln>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F6B4D67A-8A15-4DE7-8A78-F275ABB7269B}"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26FD303D-0F35-43EB-BE3D-CB726D15D420}" type="presOf" srcId="{866B67F1-4FD9-4FC4-B8B8-227CF2251B73}" destId="{A88BC0A4-ED12-4AE0-94A8-820DE8650DD7}" srcOrd="0" destOrd="0" presId="urn:microsoft.com/office/officeart/2005/8/layout/hList3"/>
    <dgm:cxn modelId="{1C9E9184-42AE-44D5-BFED-F5DD70B9B5A0}" type="presParOf" srcId="{A88BC0A4-ED12-4AE0-94A8-820DE8650DD7}" destId="{E1B65E6C-E117-4BD9-9BB9-F4A247306E86}" srcOrd="0" destOrd="0" presId="urn:microsoft.com/office/officeart/2005/8/layout/hList3"/>
    <dgm:cxn modelId="{1740F782-9C55-4DFF-A58D-92D2DFBD21DF}" type="presParOf" srcId="{A88BC0A4-ED12-4AE0-94A8-820DE8650DD7}" destId="{17630C3F-E15A-44FB-9041-2F26F0032604}" srcOrd="1" destOrd="0" presId="urn:microsoft.com/office/officeart/2005/8/layout/hList3"/>
    <dgm:cxn modelId="{E0A620C9-569C-4C87-B702-C767790BB7DE}" type="presParOf" srcId="{17630C3F-E15A-44FB-9041-2F26F0032604}" destId="{A8770B0D-CFC6-45B8-A811-30C37F5F8C26}" srcOrd="0" destOrd="0" presId="urn:microsoft.com/office/officeart/2005/8/layout/hList3"/>
    <dgm:cxn modelId="{D4723FCF-D50D-4383-89B9-D3C0402A7D6C}"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轉包 </a:t>
          </a:r>
          <a:r>
            <a:rPr lang="en-US"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VS </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包</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(1/2)</a:t>
          </a: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廠商得標後依契約辦理履約事項，惟廠商交貨時，機關未留意</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原契約中應自行履行之「全部」，由其他廠商代為</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履行</a:t>
          </a:r>
          <a:r>
            <a:rPr lang="zh-TW" altLang="en-US" sz="2800" b="1" dirty="0" smtClean="0">
              <a:solidFill>
                <a:srgbClr val="0000FF"/>
              </a:solidFill>
              <a:effectLst/>
              <a:latin typeface="標楷體"/>
              <a:ea typeface="標楷體"/>
              <a:cs typeface="Times New Roman" pitchFamily="18" charset="0"/>
              <a:sym typeface="Wingdings"/>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經採購稽核時始察覺有異。</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Vert="0" custScaleX="100000" custScaleY="30715" custLinFactNeighborY="-5878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91B0CF0D-D743-4DC8-9832-D14EADDD57E4}" type="presOf" srcId="{866B67F1-4FD9-4FC4-B8B8-227CF2251B73}" destId="{A88BC0A4-ED12-4AE0-94A8-820DE8650DD7}" srcOrd="0" destOrd="0" presId="urn:microsoft.com/office/officeart/2005/8/layout/hList3"/>
    <dgm:cxn modelId="{0356A753-0B93-4B96-9447-E339ED8F683B}" type="presOf" srcId="{6667DBB5-DFD2-453A-8590-DAAEA182B36C}" destId="{A8770B0D-CFC6-45B8-A811-30C37F5F8C26}" srcOrd="0" destOrd="0" presId="urn:microsoft.com/office/officeart/2005/8/layout/hList3"/>
    <dgm:cxn modelId="{F8785C71-D18E-430E-8790-22086F4FC96F}"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DF192955-DB4E-446C-99E2-6285EAB66BD5}" type="presParOf" srcId="{A88BC0A4-ED12-4AE0-94A8-820DE8650DD7}" destId="{E1B65E6C-E117-4BD9-9BB9-F4A247306E86}" srcOrd="0" destOrd="0" presId="urn:microsoft.com/office/officeart/2005/8/layout/hList3"/>
    <dgm:cxn modelId="{8AC2DEAF-4A88-42E0-B648-B44B8FA22608}" type="presParOf" srcId="{A88BC0A4-ED12-4AE0-94A8-820DE8650DD7}" destId="{17630C3F-E15A-44FB-9041-2F26F0032604}" srcOrd="1" destOrd="0" presId="urn:microsoft.com/office/officeart/2005/8/layout/hList3"/>
    <dgm:cxn modelId="{3F15B2BA-AF83-463B-A4ED-A81668B6DAB5}" type="presParOf" srcId="{17630C3F-E15A-44FB-9041-2F26F0032604}" destId="{A8770B0D-CFC6-45B8-A811-30C37F5F8C26}" srcOrd="0" destOrd="0" presId="urn:microsoft.com/office/officeart/2005/8/layout/hList3"/>
    <dgm:cxn modelId="{E8C52581-D760-4109-9D2E-C503A5AB9D8E}"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轉包 </a:t>
          </a:r>
          <a:r>
            <a:rPr lang="en-US"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VS </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包</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(2/2)</a:t>
          </a: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廠商投標資格未依標案性質訂定</a:t>
          </a:r>
          <a:r>
            <a:rPr lang="zh-TW" altLang="en-US" sz="2800" b="1" dirty="0" smtClean="0">
              <a:solidFill>
                <a:srgbClr val="0000FF"/>
              </a:solidFill>
              <a:effectLst/>
              <a:latin typeface="標楷體"/>
              <a:ea typeface="標楷體"/>
              <a:cs typeface="Times New Roman" pitchFamily="18" charset="0"/>
              <a:sym typeface="Wingdings"/>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得標</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後</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依約執行時</a:t>
          </a:r>
          <a:r>
            <a:rPr lang="zh-TW" altLang="en-US" sz="2800" b="1" dirty="0" smtClean="0">
              <a:solidFill>
                <a:srgbClr val="0000FF"/>
              </a:solidFill>
              <a:effectLst/>
              <a:latin typeface="標楷體"/>
              <a:ea typeface="標楷體"/>
              <a:cs typeface="Times New Roman" pitchFamily="18" charset="0"/>
              <a:sym typeface="Wingdings"/>
            </a:rPr>
            <a:t>，</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因未具履約能力</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，爰將原契約中應自行履行之「全部」</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，由</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其他</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廠商</a:t>
          </a:r>
          <a:r>
            <a:rPr lang="en-US" altLang="zh-TW" sz="24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400" b="1" dirty="0" smtClean="0">
              <a:solidFill>
                <a:srgbClr val="0000FF"/>
              </a:solidFill>
              <a:effectLst/>
              <a:latin typeface="微軟正黑體" pitchFamily="34" charset="-120"/>
              <a:ea typeface="微軟正黑體" pitchFamily="34" charset="-120"/>
              <a:cs typeface="Times New Roman" pitchFamily="18" charset="0"/>
              <a:sym typeface="Wingdings"/>
            </a:rPr>
            <a:t>如金屬結構及建築組件製造業</a:t>
          </a:r>
          <a:r>
            <a:rPr lang="en-US" altLang="zh-TW" sz="24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代</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為</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履行</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Vert="0" custScaleX="100000" custScaleY="30715" custLinFactNeighborY="-5878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32C1F5AF-0D29-4F39-A5E8-2784E141682B}" type="presOf" srcId="{C1863FB6-9323-40C9-90D0-770E6F9F6137}" destId="{E1B65E6C-E117-4BD9-9BB9-F4A247306E86}" srcOrd="0" destOrd="0" presId="urn:microsoft.com/office/officeart/2005/8/layout/hList3"/>
    <dgm:cxn modelId="{8159BADC-2330-423E-9F3C-50DAA318F387}"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E89982AD-F101-4F0B-882B-3FC09F093C9B}" type="presOf" srcId="{866B67F1-4FD9-4FC4-B8B8-227CF2251B73}" destId="{A88BC0A4-ED12-4AE0-94A8-820DE8650DD7}" srcOrd="0" destOrd="0" presId="urn:microsoft.com/office/officeart/2005/8/layout/hList3"/>
    <dgm:cxn modelId="{6D793692-7EE4-471A-B5A6-5213A487D8D5}" type="presParOf" srcId="{A88BC0A4-ED12-4AE0-94A8-820DE8650DD7}" destId="{E1B65E6C-E117-4BD9-9BB9-F4A247306E86}" srcOrd="0" destOrd="0" presId="urn:microsoft.com/office/officeart/2005/8/layout/hList3"/>
    <dgm:cxn modelId="{34B36684-41A7-4B00-8DAA-3EB7A8119A3F}" type="presParOf" srcId="{A88BC0A4-ED12-4AE0-94A8-820DE8650DD7}" destId="{17630C3F-E15A-44FB-9041-2F26F0032604}" srcOrd="1" destOrd="0" presId="urn:microsoft.com/office/officeart/2005/8/layout/hList3"/>
    <dgm:cxn modelId="{D5AFC55A-38B9-4DD4-B5F5-7D621D02B130}" type="presParOf" srcId="{17630C3F-E15A-44FB-9041-2F26F0032604}" destId="{A8770B0D-CFC6-45B8-A811-30C37F5F8C26}" srcOrd="0" destOrd="0" presId="urn:microsoft.com/office/officeart/2005/8/layout/hList3"/>
    <dgm:cxn modelId="{3CA406BA-562C-4951-9528-0141FDD8EFD5}"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0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採購法</a:t>
          </a:r>
          <a:r>
            <a:rPr lang="en-US" altLang="zh-TW" sz="2800" b="1" dirty="0" smtClean="0">
              <a:solidFill>
                <a:schemeClr val="tx1"/>
              </a:solidFill>
              <a:latin typeface="微軟正黑體" pitchFamily="34" charset="-120"/>
              <a:ea typeface="微軟正黑體" pitchFamily="34" charset="-120"/>
              <a:sym typeface="Wingdings"/>
            </a:rPr>
            <a:t>§65</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轉包，指將原契約中應自行履行之全部或其主要部分，由其他廠商代為履行</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，其需經一定履約過程，非以現成財物供應者，準用</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 </a:t>
          </a:r>
        </a:p>
        <a:p>
          <a:pPr marL="355600" indent="-355600" algn="l">
            <a:lnSpc>
              <a:spcPts val="30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採購法</a:t>
          </a:r>
          <a:r>
            <a:rPr lang="en-US" altLang="zh-TW" sz="2800" b="1" dirty="0" smtClean="0">
              <a:solidFill>
                <a:schemeClr val="tx1"/>
              </a:solidFill>
              <a:latin typeface="微軟正黑體" pitchFamily="34" charset="-120"/>
              <a:ea typeface="微軟正黑體" pitchFamily="34" charset="-120"/>
              <a:sym typeface="Wingdings"/>
            </a:rPr>
            <a:t>§67</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稱分包者，謂非轉包而將契約之部分由其他廠商代為履行</a:t>
          </a:r>
          <a:r>
            <a:rPr lang="zh-TW" altLang="zh-TW" sz="2800" b="1" dirty="0" smtClean="0">
              <a:solidFill>
                <a:srgbClr val="0000FF"/>
              </a:solidFill>
              <a:latin typeface="微軟正黑體" pitchFamily="34" charset="-120"/>
              <a:ea typeface="微軟正黑體" pitchFamily="34" charset="-120"/>
              <a:sym typeface="Wingdings"/>
            </a:rPr>
            <a:t>。 </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分包廠商就其分包部分，與得標廠商連帶負瑕疵擔保責任。</a:t>
          </a:r>
        </a:p>
        <a:p>
          <a:pPr marL="355600" indent="-355600" algn="l">
            <a:lnSpc>
              <a:spcPts val="3000"/>
            </a:lnSpc>
            <a:spcAft>
              <a:spcPts val="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採購法施行細則</a:t>
          </a:r>
          <a:r>
            <a:rPr lang="en-US" altLang="zh-TW" sz="2800" b="1" dirty="0" smtClean="0">
              <a:solidFill>
                <a:schemeClr val="tx1"/>
              </a:solidFill>
              <a:latin typeface="微軟正黑體" pitchFamily="34" charset="-120"/>
              <a:ea typeface="微軟正黑體" pitchFamily="34" charset="-120"/>
              <a:sym typeface="Wingdings"/>
            </a:rPr>
            <a:t>§87</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 </a:t>
          </a:r>
          <a:r>
            <a:rPr lang="zh-TW" altLang="zh-TW" sz="2800" b="1" dirty="0" smtClean="0">
              <a:solidFill>
                <a:srgbClr val="0000FF"/>
              </a:solidFill>
              <a:latin typeface="微軟正黑體" pitchFamily="34" charset="-120"/>
              <a:ea typeface="微軟正黑體" pitchFamily="34" charset="-120"/>
              <a:sym typeface="Wingdings"/>
            </a:rPr>
            <a:t>所稱</a:t>
          </a:r>
          <a:r>
            <a:rPr lang="zh-TW" altLang="zh-TW" sz="2800" b="1" dirty="0" smtClean="0">
              <a:solidFill>
                <a:srgbClr val="FF0066"/>
              </a:solidFill>
              <a:latin typeface="微軟正黑體" pitchFamily="34" charset="-120"/>
              <a:ea typeface="微軟正黑體" pitchFamily="34" charset="-120"/>
              <a:sym typeface="Wingdings"/>
            </a:rPr>
            <a:t>主要部分</a:t>
          </a:r>
          <a:r>
            <a:rPr lang="zh-TW" altLang="zh-TW" sz="2800" b="1" dirty="0" smtClean="0">
              <a:solidFill>
                <a:srgbClr val="0000FF"/>
              </a:solidFill>
              <a:latin typeface="微軟正黑體" pitchFamily="34" charset="-120"/>
              <a:ea typeface="微軟正黑體" pitchFamily="34" charset="-120"/>
              <a:sym typeface="Wingdings"/>
            </a:rPr>
            <a:t>，指下列情形之一：</a:t>
          </a:r>
          <a:endParaRPr lang="en-US" altLang="zh-TW" sz="2800" b="1" dirty="0" smtClean="0">
            <a:solidFill>
              <a:srgbClr val="0000FF"/>
            </a:solidFill>
            <a:latin typeface="微軟正黑體" pitchFamily="34" charset="-120"/>
            <a:ea typeface="微軟正黑體" pitchFamily="34" charset="-120"/>
            <a:sym typeface="Wingdings"/>
          </a:endParaRPr>
        </a:p>
        <a:p>
          <a:pPr marL="622300" indent="-266700" algn="l">
            <a:lnSpc>
              <a:spcPts val="2800"/>
            </a:lnSpc>
            <a:spcAft>
              <a:spcPts val="0"/>
            </a:spcAft>
          </a:pPr>
          <a:r>
            <a:rPr lang="en-US" altLang="zh-TW" sz="2400" b="1" dirty="0" smtClean="0">
              <a:solidFill>
                <a:srgbClr val="0000FF"/>
              </a:solidFill>
              <a:latin typeface="微軟正黑體" pitchFamily="34" charset="-120"/>
              <a:ea typeface="微軟正黑體" pitchFamily="34" charset="-120"/>
              <a:sym typeface="Wingdings"/>
            </a:rPr>
            <a:t>1.</a:t>
          </a:r>
          <a:r>
            <a:rPr lang="zh-TW" altLang="zh-TW" sz="2400" b="1" dirty="0" smtClean="0">
              <a:solidFill>
                <a:srgbClr val="FF0066"/>
              </a:solidFill>
              <a:latin typeface="微軟正黑體" pitchFamily="34" charset="-120"/>
              <a:ea typeface="微軟正黑體" pitchFamily="34" charset="-120"/>
              <a:sym typeface="Wingdings"/>
            </a:rPr>
            <a:t>招標文件標示</a:t>
          </a:r>
          <a:r>
            <a:rPr lang="zh-TW" altLang="zh-TW" sz="2400" b="1" dirty="0" smtClean="0">
              <a:solidFill>
                <a:srgbClr val="0000FF"/>
              </a:solidFill>
              <a:latin typeface="微軟正黑體" pitchFamily="34" charset="-120"/>
              <a:ea typeface="微軟正黑體" pitchFamily="34" charset="-120"/>
              <a:sym typeface="Wingdings"/>
            </a:rPr>
            <a:t>為主要部分者。</a:t>
          </a:r>
          <a:endParaRPr lang="en-US" altLang="zh-TW" sz="2400" b="1" dirty="0" smtClean="0">
            <a:solidFill>
              <a:srgbClr val="0000FF"/>
            </a:solidFill>
            <a:latin typeface="微軟正黑體" pitchFamily="34" charset="-120"/>
            <a:ea typeface="微軟正黑體" pitchFamily="34" charset="-120"/>
            <a:sym typeface="Wingdings"/>
          </a:endParaRPr>
        </a:p>
        <a:p>
          <a:pPr marL="622300" indent="-266700" algn="l">
            <a:lnSpc>
              <a:spcPts val="28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2.</a:t>
          </a:r>
          <a:r>
            <a:rPr lang="zh-TW" altLang="zh-TW" sz="2400" b="1" dirty="0" smtClean="0">
              <a:solidFill>
                <a:srgbClr val="FF0066"/>
              </a:solidFill>
              <a:latin typeface="微軟正黑體" pitchFamily="34" charset="-120"/>
              <a:ea typeface="微軟正黑體" pitchFamily="34" charset="-120"/>
              <a:sym typeface="Wingdings"/>
            </a:rPr>
            <a:t>招標文件標示或依其他法規規定應由得標廠商自行履行之部分</a:t>
          </a:r>
          <a:r>
            <a:rPr lang="zh-TW" altLang="zh-TW" sz="2400" b="1" dirty="0" smtClean="0">
              <a:solidFill>
                <a:srgbClr val="0000FF"/>
              </a:solidFill>
              <a:latin typeface="微軟正黑體" pitchFamily="34" charset="-120"/>
              <a:ea typeface="微軟正黑體" pitchFamily="34" charset="-120"/>
              <a:sym typeface="Wingdings"/>
            </a:rPr>
            <a:t>。</a:t>
          </a:r>
          <a:endParaRPr lang="en-US" altLang="zh-TW" sz="2400" b="1" dirty="0" smtClean="0">
            <a:solidFill>
              <a:srgbClr val="0000FF"/>
            </a:solidFill>
            <a:latin typeface="微軟正黑體" pitchFamily="34" charset="-120"/>
            <a:ea typeface="微軟正黑體" pitchFamily="34" charset="-120"/>
            <a:sym typeface="Wingdings"/>
          </a:endParaRPr>
        </a:p>
        <a:p>
          <a:pPr marL="355600" indent="-355600" algn="l">
            <a:lnSpc>
              <a:spcPts val="3000"/>
            </a:lnSpc>
            <a:spcAft>
              <a:spcPts val="600"/>
            </a:spcAft>
            <a:tabLst>
              <a:tab pos="444500" algn="l"/>
            </a:tabLs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工程會</a:t>
          </a:r>
          <a:r>
            <a:rPr lang="en-US" altLang="zh-TW" sz="2800" b="1" dirty="0" smtClean="0">
              <a:solidFill>
                <a:schemeClr val="tx1"/>
              </a:solidFill>
              <a:latin typeface="微軟正黑體" pitchFamily="34" charset="-120"/>
              <a:ea typeface="微軟正黑體" pitchFamily="34" charset="-120"/>
              <a:sym typeface="Wingdings"/>
            </a:rPr>
            <a:t>89.3.23</a:t>
          </a:r>
          <a:r>
            <a:rPr lang="zh-TW" altLang="zh-TW" sz="2800" b="1" dirty="0" smtClean="0">
              <a:solidFill>
                <a:schemeClr val="tx1"/>
              </a:solidFill>
              <a:latin typeface="微軟正黑體" pitchFamily="34" charset="-120"/>
              <a:ea typeface="微軟正黑體" pitchFamily="34" charset="-120"/>
              <a:sym typeface="Wingdings"/>
            </a:rPr>
            <a:t>工程企字第</a:t>
          </a:r>
          <a:r>
            <a:rPr lang="en-US" altLang="zh-TW" sz="2800" b="1" dirty="0" smtClean="0">
              <a:solidFill>
                <a:schemeClr val="tx1"/>
              </a:solidFill>
              <a:latin typeface="微軟正黑體" pitchFamily="34" charset="-120"/>
              <a:ea typeface="微軟正黑體" pitchFamily="34" charset="-120"/>
              <a:sym typeface="Wingdings"/>
            </a:rPr>
            <a:t>89006979</a:t>
          </a:r>
          <a:r>
            <a:rPr lang="zh-TW" altLang="zh-TW" sz="2800" b="1" dirty="0" smtClean="0">
              <a:solidFill>
                <a:schemeClr val="tx1"/>
              </a:solidFill>
              <a:latin typeface="微軟正黑體" pitchFamily="34" charset="-120"/>
              <a:ea typeface="微軟正黑體" pitchFamily="34" charset="-120"/>
              <a:sym typeface="Wingdings"/>
            </a:rPr>
            <a:t>號函</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投標須知未填主要部分</a:t>
          </a:r>
          <a:r>
            <a:rPr lang="zh-TW" altLang="zh-TW" sz="2800" b="1" dirty="0" smtClean="0">
              <a:solidFill>
                <a:srgbClr val="0000FF"/>
              </a:solidFill>
              <a:latin typeface="微軟正黑體" pitchFamily="34" charset="-120"/>
              <a:ea typeface="微軟正黑體" pitchFamily="34" charset="-120"/>
              <a:sym typeface="Wingdings"/>
            </a:rPr>
            <a:t>，則得標廠商有無轉包，應視該廠商</a:t>
          </a:r>
          <a:r>
            <a:rPr lang="zh-TW" altLang="zh-TW" sz="2800" b="1" dirty="0" smtClean="0">
              <a:solidFill>
                <a:srgbClr val="FF0066"/>
              </a:solidFill>
              <a:latin typeface="微軟正黑體" pitchFamily="34" charset="-120"/>
              <a:ea typeface="微軟正黑體" pitchFamily="34" charset="-120"/>
              <a:sym typeface="Wingdings"/>
            </a:rPr>
            <a:t>有無將原契約中應自行履行之「全部」</a:t>
          </a:r>
          <a:r>
            <a:rPr lang="zh-TW" altLang="zh-TW" sz="2800" b="1" dirty="0" smtClean="0">
              <a:solidFill>
                <a:srgbClr val="0000FF"/>
              </a:solidFill>
              <a:latin typeface="微軟正黑體" pitchFamily="34" charset="-120"/>
              <a:ea typeface="微軟正黑體" pitchFamily="34" charset="-120"/>
              <a:sym typeface="Wingdings"/>
            </a:rPr>
            <a:t>，或依招標文件標示或依其他法規規定應由得標廠商自行履行之部分，</a:t>
          </a:r>
          <a:r>
            <a:rPr lang="zh-TW" altLang="zh-TW" sz="2800" b="1" dirty="0" smtClean="0">
              <a:solidFill>
                <a:srgbClr val="FF0066"/>
              </a:solidFill>
              <a:latin typeface="微軟正黑體" pitchFamily="34" charset="-120"/>
              <a:ea typeface="微軟正黑體" pitchFamily="34" charset="-120"/>
              <a:sym typeface="Wingdings"/>
            </a:rPr>
            <a:t>由其他廠商代為履行而定</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(99.11.30</a:t>
          </a:r>
          <a:r>
            <a:rPr lang="zh-TW" altLang="en-US" sz="2800" b="1" dirty="0" smtClean="0">
              <a:solidFill>
                <a:srgbClr val="0000FF"/>
              </a:solidFill>
              <a:latin typeface="微軟正黑體" pitchFamily="34" charset="-120"/>
              <a:ea typeface="微軟正黑體" pitchFamily="34" charset="-120"/>
              <a:sym typeface="Wingdings"/>
            </a:rPr>
            <a:t>修</a:t>
          </a:r>
          <a:r>
            <a:rPr lang="en-US" altLang="zh-TW" sz="2800" b="1" dirty="0" smtClean="0">
              <a:solidFill>
                <a:srgbClr val="0000FF"/>
              </a:solidFill>
              <a:latin typeface="微軟正黑體" pitchFamily="34" charset="-120"/>
              <a:ea typeface="微軟正黑體" pitchFamily="34" charset="-120"/>
              <a:sym typeface="Wingdings"/>
            </a:rPr>
            <a:t>)</a:t>
          </a:r>
          <a:endParaRPr lang="zh-TW" altLang="zh-TW" sz="2800" b="1" dirty="0" smtClean="0">
            <a:solidFill>
              <a:srgbClr val="0000FF"/>
            </a:solidFill>
            <a:latin typeface="微軟正黑體" pitchFamily="34" charset="-120"/>
            <a:ea typeface="微軟正黑體" pitchFamily="34" charset="-120"/>
            <a:sym typeface="Wingdings"/>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5113" custLinFactNeighborY="343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0E150D90-8B2B-4ABD-8EAF-A146B865292C}" type="presOf" srcId="{C1863FB6-9323-40C9-90D0-770E6F9F6137}" destId="{E1B65E6C-E117-4BD9-9BB9-F4A247306E86}" srcOrd="0" destOrd="0" presId="urn:microsoft.com/office/officeart/2005/8/layout/hList3"/>
    <dgm:cxn modelId="{77CE9AD3-7767-43E7-9514-40FC6E22755A}" type="presOf" srcId="{6667DBB5-DFD2-453A-8590-DAAEA182B36C}" destId="{A8770B0D-CFC6-45B8-A811-30C37F5F8C26}" srcOrd="0" destOrd="0" presId="urn:microsoft.com/office/officeart/2005/8/layout/hList3"/>
    <dgm:cxn modelId="{3552116B-9DAD-49AC-AAA8-D6FB75A5064B}"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89920FA4-C55D-4355-86CB-1957E602470F}" type="presParOf" srcId="{A88BC0A4-ED12-4AE0-94A8-820DE8650DD7}" destId="{E1B65E6C-E117-4BD9-9BB9-F4A247306E86}" srcOrd="0" destOrd="0" presId="urn:microsoft.com/office/officeart/2005/8/layout/hList3"/>
    <dgm:cxn modelId="{82C0BF04-F5CA-4340-89C6-458A36E3888D}" type="presParOf" srcId="{A88BC0A4-ED12-4AE0-94A8-820DE8650DD7}" destId="{17630C3F-E15A-44FB-9041-2F26F0032604}" srcOrd="1" destOrd="0" presId="urn:microsoft.com/office/officeart/2005/8/layout/hList3"/>
    <dgm:cxn modelId="{E136DABC-93B8-49C4-B3DD-3344B17528D1}" type="presParOf" srcId="{17630C3F-E15A-44FB-9041-2F26F0032604}" destId="{A8770B0D-CFC6-45B8-A811-30C37F5F8C26}" srcOrd="0" destOrd="0" presId="urn:microsoft.com/office/officeart/2005/8/layout/hList3"/>
    <dgm:cxn modelId="{5F87BBD6-F94B-40F0-8F7F-146726E90E89}"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nSpc>
              <a:spcPts val="36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工程會</a:t>
          </a:r>
          <a:r>
            <a:rPr lang="en-US" altLang="zh-TW" sz="2800" b="1" dirty="0" smtClean="0">
              <a:solidFill>
                <a:schemeClr val="tx1"/>
              </a:solidFill>
              <a:latin typeface="微軟正黑體" pitchFamily="34" charset="-120"/>
              <a:ea typeface="微軟正黑體" pitchFamily="34" charset="-120"/>
              <a:sym typeface="Wingdings"/>
            </a:rPr>
            <a:t>102.5.23</a:t>
          </a:r>
          <a:r>
            <a:rPr lang="zh-TW" altLang="zh-TW" sz="2800" b="1" dirty="0" smtClean="0">
              <a:solidFill>
                <a:schemeClr val="tx1"/>
              </a:solidFill>
              <a:latin typeface="微軟正黑體" pitchFamily="34" charset="-120"/>
              <a:ea typeface="微軟正黑體" pitchFamily="34" charset="-120"/>
              <a:sym typeface="Wingdings"/>
            </a:rPr>
            <a:t>工程管字第</a:t>
          </a:r>
          <a:r>
            <a:rPr lang="en-US" altLang="zh-TW" sz="2800" b="1" dirty="0" smtClean="0">
              <a:solidFill>
                <a:schemeClr val="tx1"/>
              </a:solidFill>
              <a:latin typeface="微軟正黑體" pitchFamily="34" charset="-120"/>
              <a:ea typeface="微軟正黑體" pitchFamily="34" charset="-120"/>
              <a:sym typeface="Wingdings"/>
            </a:rPr>
            <a:t>10200183660</a:t>
          </a:r>
          <a:r>
            <a:rPr lang="zh-TW" altLang="zh-TW" sz="2800" b="1" dirty="0" smtClean="0">
              <a:solidFill>
                <a:schemeClr val="tx1"/>
              </a:solidFill>
              <a:latin typeface="微軟正黑體" pitchFamily="34" charset="-120"/>
              <a:ea typeface="微軟正黑體" pitchFamily="34" charset="-120"/>
              <a:sym typeface="Wingdings"/>
            </a:rPr>
            <a:t>號函</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機關如辦理</a:t>
          </a:r>
          <a:r>
            <a:rPr lang="zh-TW" altLang="zh-TW" sz="2800" b="1" dirty="0" smtClean="0">
              <a:solidFill>
                <a:srgbClr val="FF0066"/>
              </a:solidFill>
              <a:latin typeface="微軟正黑體" pitchFamily="34" charset="-120"/>
              <a:ea typeface="微軟正黑體" pitchFamily="34" charset="-120"/>
              <a:sym typeface="Wingdings"/>
            </a:rPr>
            <a:t>特殊或巨額之工程採購</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，妥適訂定投標廠商之特定資格，</a:t>
          </a:r>
          <a:r>
            <a:rPr lang="zh-TW" altLang="zh-TW" sz="2800" b="1" dirty="0" smtClean="0">
              <a:solidFill>
                <a:srgbClr val="FF0066"/>
              </a:solidFill>
              <a:latin typeface="微軟正黑體" pitchFamily="34" charset="-120"/>
              <a:ea typeface="微軟正黑體" pitchFamily="34" charset="-120"/>
              <a:sym typeface="Wingdings"/>
            </a:rPr>
            <a:t>由具有相當經驗或實績之廠商參與投標</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未符巨額或特殊條件之工程採購</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，請於訂定投標廠商基本資格時，依採購案件之特性及實際需要優先考量依</a:t>
          </a:r>
          <a:r>
            <a:rPr lang="zh-TW" altLang="en-US" sz="2800" b="1" dirty="0" smtClean="0">
              <a:solidFill>
                <a:srgbClr val="0000FF"/>
              </a:solidFill>
              <a:latin typeface="微軟正黑體" pitchFamily="34" charset="-120"/>
              <a:ea typeface="微軟正黑體" pitchFamily="34" charset="-120"/>
              <a:sym typeface="Wingdings"/>
            </a:rPr>
            <a:t>上開</a:t>
          </a:r>
          <a:r>
            <a:rPr lang="zh-TW" altLang="zh-TW" sz="2800" b="1" dirty="0" smtClean="0">
              <a:solidFill>
                <a:srgbClr val="0000FF"/>
              </a:solidFill>
              <a:latin typeface="微軟正黑體" pitchFamily="34" charset="-120"/>
              <a:ea typeface="微軟正黑體" pitchFamily="34" charset="-120"/>
              <a:sym typeface="Wingdings"/>
            </a:rPr>
            <a:t>標準</a:t>
          </a:r>
          <a:r>
            <a:rPr lang="en-US" altLang="zh-TW" sz="2800" b="1" dirty="0" smtClean="0">
              <a:solidFill>
                <a:srgbClr val="0000FF"/>
              </a:solidFill>
              <a:latin typeface="微軟正黑體" pitchFamily="34" charset="-120"/>
              <a:ea typeface="微軟正黑體" pitchFamily="34" charset="-120"/>
              <a:sym typeface="Wingdings"/>
            </a:rPr>
            <a:t>§4-1-1</a:t>
          </a:r>
          <a:r>
            <a:rPr lang="zh-TW" altLang="zh-TW" sz="2800" b="1" dirty="0" smtClean="0">
              <a:solidFill>
                <a:srgbClr val="0000FF"/>
              </a:solidFill>
              <a:latin typeface="微軟正黑體" pitchFamily="34" charset="-120"/>
              <a:ea typeface="微軟正黑體" pitchFamily="34" charset="-120"/>
              <a:sym typeface="Wingdings"/>
            </a:rPr>
            <a:t>款規定訂定資格條件，</a:t>
          </a:r>
          <a:r>
            <a:rPr lang="zh-TW" altLang="zh-TW" sz="2800" b="1" dirty="0" smtClean="0">
              <a:solidFill>
                <a:srgbClr val="FF0066"/>
              </a:solidFill>
              <a:latin typeface="微軟正黑體" pitchFamily="34" charset="-120"/>
              <a:ea typeface="微軟正黑體" pitchFamily="34" charset="-120"/>
              <a:sym typeface="Wingdings"/>
            </a:rPr>
            <a:t>要求廠商應附具具有製造、供應或承做能力之證明</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gn="l">
            <a:lnSpc>
              <a:spcPts val="3600"/>
            </a:lnSpc>
            <a:spcAft>
              <a:spcPts val="120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zh-TW" altLang="en-US" sz="2800" b="1" dirty="0" smtClean="0">
              <a:solidFill>
                <a:srgbClr val="0000FF"/>
              </a:solidFill>
              <a:latin typeface="微軟正黑體" pitchFamily="34" charset="-120"/>
              <a:ea typeface="微軟正黑體" pitchFamily="34" charset="-120"/>
              <a:sym typeface="Wingdings"/>
            </a:rPr>
            <a:t>：機關辦理採購，研擬投標廠商資格時</a:t>
          </a:r>
          <a:r>
            <a:rPr lang="zh-TW" altLang="zh-TW"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0000FF"/>
              </a:solidFill>
              <a:latin typeface="微軟正黑體" pitchFamily="34" charset="-120"/>
              <a:ea typeface="微軟正黑體" pitchFamily="34" charset="-120"/>
              <a:sym typeface="Wingdings"/>
            </a:rPr>
            <a:t>應依採購法</a:t>
          </a:r>
          <a:r>
            <a:rPr lang="en-US" altLang="zh-TW" sz="2800" b="1" dirty="0" smtClean="0">
              <a:solidFill>
                <a:srgbClr val="0000FF"/>
              </a:solidFill>
              <a:latin typeface="微軟正黑體" pitchFamily="34" charset="-120"/>
              <a:ea typeface="微軟正黑體" pitchFamily="34" charset="-120"/>
              <a:sym typeface="Wingdings"/>
            </a:rPr>
            <a:t>§36</a:t>
          </a:r>
          <a:r>
            <a:rPr lang="zh-TW" altLang="en-US"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37</a:t>
          </a:r>
          <a:r>
            <a:rPr lang="zh-TW" altLang="en-US" sz="2800" b="1" dirty="0" smtClean="0">
              <a:solidFill>
                <a:srgbClr val="0000FF"/>
              </a:solidFill>
              <a:latin typeface="微軟正黑體" pitchFamily="34" charset="-120"/>
              <a:ea typeface="微軟正黑體" pitchFamily="34" charset="-120"/>
              <a:sym typeface="Wingdings"/>
            </a:rPr>
            <a:t>規定，</a:t>
          </a:r>
          <a:r>
            <a:rPr lang="zh-TW" altLang="en-US" sz="2800" b="1" dirty="0" smtClean="0">
              <a:solidFill>
                <a:srgbClr val="FF0066"/>
              </a:solidFill>
              <a:latin typeface="微軟正黑體" pitchFamily="34" charset="-120"/>
              <a:ea typeface="微軟正黑體" pitchFamily="34" charset="-120"/>
              <a:sym typeface="Wingdings"/>
            </a:rPr>
            <a:t>按標的實際需要，規定投標廠商之基本或特定資格</a:t>
          </a:r>
          <a:r>
            <a:rPr lang="zh-TW" altLang="zh-TW" sz="2800" b="1" dirty="0" smtClean="0">
              <a:solidFill>
                <a:srgbClr val="0000FF"/>
              </a:solidFill>
              <a:latin typeface="微軟正黑體" pitchFamily="34" charset="-120"/>
              <a:ea typeface="微軟正黑體" pitchFamily="34" charset="-120"/>
              <a:sym typeface="Wingdings"/>
            </a:rPr>
            <a:t>，</a:t>
          </a:r>
          <a:r>
            <a:rPr lang="zh-TW" altLang="en-US" sz="2800" b="1" dirty="0" smtClean="0">
              <a:solidFill>
                <a:srgbClr val="FF0066"/>
              </a:solidFill>
              <a:latin typeface="微軟正黑體" pitchFamily="34" charset="-120"/>
              <a:ea typeface="微軟正黑體" pitchFamily="34" charset="-120"/>
              <a:sym typeface="Wingdings"/>
            </a:rPr>
            <a:t>尤應避免非具履約能力之廠商得標，致發生轉包</a:t>
          </a:r>
          <a:r>
            <a:rPr lang="zh-TW" altLang="en-US" sz="2800" b="1" dirty="0" smtClean="0">
              <a:solidFill>
                <a:srgbClr val="0000FF"/>
              </a:solidFill>
              <a:latin typeface="微軟正黑體" pitchFamily="34" charset="-120"/>
              <a:ea typeface="微軟正黑體" pitchFamily="34" charset="-120"/>
              <a:sym typeface="Wingdings"/>
            </a:rPr>
            <a:t>情事，即使機關未於招標文件載明</a:t>
          </a:r>
          <a:r>
            <a:rPr lang="zh-TW" altLang="zh-TW" sz="2800" b="1" dirty="0" smtClean="0">
              <a:solidFill>
                <a:srgbClr val="0000FF"/>
              </a:solidFill>
              <a:latin typeface="微軟正黑體" pitchFamily="34" charset="-120"/>
              <a:ea typeface="微軟正黑體" pitchFamily="34" charset="-120"/>
              <a:sym typeface="Wingdings"/>
            </a:rPr>
            <a:t>主要部分，</a:t>
          </a:r>
          <a:r>
            <a:rPr lang="zh-TW" altLang="en-US" sz="2800" b="1" dirty="0" smtClean="0">
              <a:solidFill>
                <a:srgbClr val="0000FF"/>
              </a:solidFill>
              <a:latin typeface="微軟正黑體" pitchFamily="34" charset="-120"/>
              <a:ea typeface="微軟正黑體" pitchFamily="34" charset="-120"/>
              <a:sym typeface="Wingdings"/>
            </a:rPr>
            <a:t>履約執行時仍應留意承商之轉包及分包情事</a:t>
          </a:r>
          <a:r>
            <a:rPr lang="zh-TW" altLang="zh-TW" sz="2800" b="1" dirty="0" smtClean="0">
              <a:solidFill>
                <a:srgbClr val="0000FF"/>
              </a:solidFill>
              <a:latin typeface="微軟正黑體" pitchFamily="34" charset="-120"/>
              <a:ea typeface="微軟正黑體" pitchFamily="34" charset="-120"/>
              <a:sym typeface="Wingdings"/>
            </a:rPr>
            <a:t>。</a:t>
          </a: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833" custLinFactNeighborY="373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93BAC311-5007-4785-B7EC-A499C222E976}" type="presOf" srcId="{C1863FB6-9323-40C9-90D0-770E6F9F6137}" destId="{E1B65E6C-E117-4BD9-9BB9-F4A247306E86}" srcOrd="0" destOrd="0" presId="urn:microsoft.com/office/officeart/2005/8/layout/hList3"/>
    <dgm:cxn modelId="{6F2BEC15-B8C1-4DF2-A13E-A49F6FEA2C48}" type="presOf" srcId="{6667DBB5-DFD2-453A-8590-DAAEA182B36C}" destId="{A8770B0D-CFC6-45B8-A811-30C37F5F8C26}" srcOrd="0" destOrd="0" presId="urn:microsoft.com/office/officeart/2005/8/layout/hList3"/>
    <dgm:cxn modelId="{EBD41896-0A0D-45E8-BB56-DDF8EBD00714}"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393B1EAE-1A92-4668-96DF-D0FDA0E36548}" type="presParOf" srcId="{A88BC0A4-ED12-4AE0-94A8-820DE8650DD7}" destId="{E1B65E6C-E117-4BD9-9BB9-F4A247306E86}" srcOrd="0" destOrd="0" presId="urn:microsoft.com/office/officeart/2005/8/layout/hList3"/>
    <dgm:cxn modelId="{1D9F99B0-AFC3-4715-B80B-C66D3F3CE5E1}" type="presParOf" srcId="{A88BC0A4-ED12-4AE0-94A8-820DE8650DD7}" destId="{17630C3F-E15A-44FB-9041-2F26F0032604}" srcOrd="1" destOrd="0" presId="urn:microsoft.com/office/officeart/2005/8/layout/hList3"/>
    <dgm:cxn modelId="{48ECDF33-AA8C-4ACF-8364-AD7329AEFF62}" type="presParOf" srcId="{17630C3F-E15A-44FB-9041-2F26F0032604}" destId="{A8770B0D-CFC6-45B8-A811-30C37F5F8C26}" srcOrd="0" destOrd="0" presId="urn:microsoft.com/office/officeart/2005/8/layout/hList3"/>
    <dgm:cxn modelId="{BCC9541C-F8FD-4433-B847-D644807BA547}"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驗收時專任工程人員未到場</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驗收時廠商之</a:t>
          </a:r>
          <a:r>
            <a:rPr lang="zh-TW" altLang="en-US" sz="2800" b="1" dirty="0" smtClean="0">
              <a:solidFill>
                <a:srgbClr val="FF0066"/>
              </a:solidFill>
              <a:effectLst/>
              <a:latin typeface="微軟正黑體" pitchFamily="34" charset="-120"/>
              <a:ea typeface="微軟正黑體" pitchFamily="34" charset="-120"/>
              <a:cs typeface="Times New Roman" pitchFamily="18" charset="0"/>
              <a:sym typeface="Wingdings"/>
            </a:rPr>
            <a:t>專任工程人員未到現場說明，且未於驗收紀錄上簽章</a:t>
          </a: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dirty="0">
            <a:solidFill>
              <a:srgbClr val="0000FF"/>
            </a:solidFill>
            <a:effectLst/>
            <a:latin typeface="微軟正黑體" pitchFamily="34" charset="-120"/>
            <a:ea typeface="微軟正黑體" pitchFamily="34" charset="-120"/>
            <a:cs typeface="Times New Roman" pitchFamily="18" charset="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FlipVert="0" custScaleX="100000" custScaleY="20716" custLinFactNeighborY="-6378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D99D7C50-9C25-43C5-A94B-D31DF0EBF519}" type="presOf" srcId="{6667DBB5-DFD2-453A-8590-DAAEA182B36C}" destId="{A8770B0D-CFC6-45B8-A811-30C37F5F8C26}" srcOrd="0" destOrd="0" presId="urn:microsoft.com/office/officeart/2005/8/layout/hList3"/>
    <dgm:cxn modelId="{739DB234-BA02-48E6-B2B0-954A71D18907}" type="presOf" srcId="{C1863FB6-9323-40C9-90D0-770E6F9F6137}" destId="{E1B65E6C-E117-4BD9-9BB9-F4A247306E86}" srcOrd="0" destOrd="0" presId="urn:microsoft.com/office/officeart/2005/8/layout/hList3"/>
    <dgm:cxn modelId="{47F6F8C7-4C7F-46E9-B908-85BB1E1C93EE}"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58B14628-CE4D-494E-BB4A-6E79CBCA65B5}" type="presParOf" srcId="{A88BC0A4-ED12-4AE0-94A8-820DE8650DD7}" destId="{E1B65E6C-E117-4BD9-9BB9-F4A247306E86}" srcOrd="0" destOrd="0" presId="urn:microsoft.com/office/officeart/2005/8/layout/hList3"/>
    <dgm:cxn modelId="{28529BA8-DD77-4B00-A69B-F3CA96C5240E}" type="presParOf" srcId="{A88BC0A4-ED12-4AE0-94A8-820DE8650DD7}" destId="{17630C3F-E15A-44FB-9041-2F26F0032604}" srcOrd="1" destOrd="0" presId="urn:microsoft.com/office/officeart/2005/8/layout/hList3"/>
    <dgm:cxn modelId="{67C69CBF-0084-4354-8037-4BFA19A7FE40}" type="presParOf" srcId="{17630C3F-E15A-44FB-9041-2F26F0032604}" destId="{A8770B0D-CFC6-45B8-A811-30C37F5F8C26}" srcOrd="0" destOrd="0" presId="urn:microsoft.com/office/officeart/2005/8/layout/hList3"/>
    <dgm:cxn modelId="{BEBE00A0-F907-4D23-BBDA-D8DC7D50F5FC}"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pPr algn="ctr">
            <a:lnSpc>
              <a:spcPts val="4400"/>
            </a:lnSpc>
            <a:spcBef>
              <a:spcPts val="0"/>
            </a:spcBef>
            <a:spcAft>
              <a:spcPts val="0"/>
            </a:spcAft>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限制性招標之妥適性</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ctr"/>
        <a:lstStyle/>
        <a:p>
          <a:pPr marL="355600" indent="-355600" algn="l">
            <a:spcAft>
              <a:spcPts val="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○機關辦理</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原有電梯設施之維修工作</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採購案，以指定原設施廠牌之廠商進行維護，爰依</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採購法</a:t>
          </a:r>
          <a:r>
            <a:rPr lang="en-US" altLang="zh-TW" sz="2800" b="1" dirty="0" smtClean="0">
              <a:solidFill>
                <a:srgbClr val="FF0066"/>
              </a:solidFill>
              <a:effectLst/>
              <a:latin typeface="微軟正黑體" pitchFamily="34" charset="-120"/>
              <a:ea typeface="微軟正黑體" pitchFamily="34" charset="-120"/>
              <a:cs typeface="Times New Roman" pitchFamily="18" charset="0"/>
            </a:rPr>
            <a:t>§</a:t>
          </a:r>
          <a:r>
            <a:rPr lang="en-US" altLang="en-US" sz="2800" b="1" dirty="0" smtClean="0">
              <a:solidFill>
                <a:srgbClr val="FF0066"/>
              </a:solidFill>
              <a:effectLst/>
              <a:latin typeface="微軟正黑體" pitchFamily="34" charset="-120"/>
              <a:ea typeface="微軟正黑體" pitchFamily="34" charset="-120"/>
              <a:cs typeface="Times New Roman" pitchFamily="18" charset="0"/>
            </a:rPr>
            <a:t>22-1-</a:t>
          </a:r>
          <a:r>
            <a:rPr lang="en-US" altLang="zh-TW" sz="2800" b="1" dirty="0" smtClean="0">
              <a:solidFill>
                <a:srgbClr val="FF0066"/>
              </a:solidFill>
              <a:effectLst/>
              <a:latin typeface="微軟正黑體" pitchFamily="34" charset="-120"/>
              <a:ea typeface="微軟正黑體" pitchFamily="34" charset="-120"/>
              <a:cs typeface="Times New Roman" pitchFamily="18" charset="0"/>
            </a:rPr>
            <a:t>4</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規定，採</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限制性招標</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方式辦理。</a:t>
          </a:r>
          <a:endParaRPr lang="zh-TW" altLang="en-US" sz="2800" b="1" dirty="0">
            <a:solidFill>
              <a:srgbClr val="0000FF"/>
            </a:solidFill>
            <a:effectLst/>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X="34618" custScaleY="137784" custLinFactNeighborX="32303" custLinFactNeighborY="176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0FCFCF3C-68EC-4C5E-BCEA-3E5A2B39055D}" type="presOf" srcId="{6667DBB5-DFD2-453A-8590-DAAEA182B36C}" destId="{A8770B0D-CFC6-45B8-A811-30C37F5F8C26}" srcOrd="0" destOrd="0" presId="urn:microsoft.com/office/officeart/2005/8/layout/hList3"/>
    <dgm:cxn modelId="{1D61CC44-41B0-4D4E-ADDF-A75029E76343}" type="presOf" srcId="{866B67F1-4FD9-4FC4-B8B8-227CF2251B73}" destId="{A88BC0A4-ED12-4AE0-94A8-820DE8650DD7}" srcOrd="0" destOrd="0" presId="urn:microsoft.com/office/officeart/2005/8/layout/hList3"/>
    <dgm:cxn modelId="{6CF98EE6-6EA0-4024-B823-74E0ABC0BFB0}"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F9A7C779-8447-4A00-937E-5BA15319931D}" type="presParOf" srcId="{A88BC0A4-ED12-4AE0-94A8-820DE8650DD7}" destId="{E1B65E6C-E117-4BD9-9BB9-F4A247306E86}" srcOrd="0" destOrd="0" presId="urn:microsoft.com/office/officeart/2005/8/layout/hList3"/>
    <dgm:cxn modelId="{08C00A04-094D-4F42-AEB4-DFA2E033A156}" type="presParOf" srcId="{A88BC0A4-ED12-4AE0-94A8-820DE8650DD7}" destId="{17630C3F-E15A-44FB-9041-2F26F0032604}" srcOrd="1" destOrd="0" presId="urn:microsoft.com/office/officeart/2005/8/layout/hList3"/>
    <dgm:cxn modelId="{F26B5B94-80D6-42A1-B3BE-B21F4D705887}" type="presParOf" srcId="{17630C3F-E15A-44FB-9041-2F26F0032604}" destId="{A8770B0D-CFC6-45B8-A811-30C37F5F8C26}" srcOrd="0" destOrd="0" presId="urn:microsoft.com/office/officeart/2005/8/layout/hList3"/>
    <dgm:cxn modelId="{93101F95-FEBD-4854-93F7-EEB6255207B2}"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nSpc>
              <a:spcPts val="32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營造業法</a:t>
          </a:r>
          <a:r>
            <a:rPr lang="en-US" altLang="zh-TW" sz="2800" b="1" dirty="0" smtClean="0">
              <a:solidFill>
                <a:schemeClr val="tx1"/>
              </a:solidFill>
              <a:latin typeface="微軟正黑體" pitchFamily="34" charset="-120"/>
              <a:ea typeface="微軟正黑體" pitchFamily="34" charset="-120"/>
              <a:sym typeface="Wingdings"/>
            </a:rPr>
            <a:t>§41</a:t>
          </a:r>
          <a:r>
            <a:rPr lang="zh-TW" altLang="zh-TW" sz="2800" b="1" dirty="0" smtClean="0">
              <a:solidFill>
                <a:srgbClr val="0000FF"/>
              </a:solidFill>
              <a:latin typeface="微軟正黑體" pitchFamily="34" charset="-120"/>
              <a:ea typeface="微軟正黑體" pitchFamily="34" charset="-120"/>
              <a:sym typeface="Wingdings"/>
            </a:rPr>
            <a:t>：工程主管或主辦機關於勘驗、查驗或驗收工程時，</a:t>
          </a:r>
          <a:r>
            <a:rPr lang="zh-TW" altLang="zh-TW" sz="2800" b="1" dirty="0" smtClean="0">
              <a:solidFill>
                <a:srgbClr val="FF0066"/>
              </a:solidFill>
              <a:latin typeface="微軟正黑體" pitchFamily="34" charset="-120"/>
              <a:ea typeface="微軟正黑體" pitchFamily="34" charset="-120"/>
              <a:sym typeface="Wingdings"/>
            </a:rPr>
            <a:t>專任工程人員及工地主任應在現場說明</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於勘驗、查驗或驗收文件上簽名或蓋章</a:t>
          </a:r>
          <a:r>
            <a:rPr lang="zh-TW" altLang="zh-TW" sz="2800" b="1" dirty="0" smtClean="0">
              <a:solidFill>
                <a:srgbClr val="0000FF"/>
              </a:solidFill>
              <a:latin typeface="微軟正黑體" pitchFamily="34" charset="-120"/>
              <a:ea typeface="微軟正黑體" pitchFamily="34" charset="-120"/>
              <a:sym typeface="Wingdings"/>
            </a:rPr>
            <a:t>。未依前項規定辦理者，</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FF0066"/>
              </a:solidFill>
              <a:latin typeface="微軟正黑體" pitchFamily="34" charset="-120"/>
              <a:ea typeface="微軟正黑體" pitchFamily="34" charset="-120"/>
              <a:sym typeface="Wingdings"/>
            </a:rPr>
            <a:t>應不予勘驗、查驗或驗收</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2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營造業法</a:t>
          </a:r>
          <a:r>
            <a:rPr lang="en-US" altLang="zh-TW" sz="2800" b="1" dirty="0" smtClean="0">
              <a:solidFill>
                <a:schemeClr val="tx1"/>
              </a:solidFill>
              <a:latin typeface="微軟正黑體" pitchFamily="34" charset="-120"/>
              <a:ea typeface="微軟正黑體" pitchFamily="34" charset="-120"/>
              <a:sym typeface="Wingdings"/>
            </a:rPr>
            <a:t>§61</a:t>
          </a:r>
          <a:r>
            <a:rPr lang="zh-TW" altLang="zh-TW" sz="2800" b="1" dirty="0" smtClean="0">
              <a:solidFill>
                <a:srgbClr val="0000FF"/>
              </a:solidFill>
              <a:latin typeface="微軟正黑體" pitchFamily="34" charset="-120"/>
              <a:ea typeface="微軟正黑體" pitchFamily="34" charset="-120"/>
              <a:sym typeface="Wingdings"/>
            </a:rPr>
            <a:t>：專任工程人員違反</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第</a:t>
          </a:r>
          <a:r>
            <a:rPr lang="en-US" altLang="zh-TW" sz="2800" b="1" dirty="0" smtClean="0">
              <a:solidFill>
                <a:srgbClr val="0000FF"/>
              </a:solidFill>
              <a:latin typeface="微軟正黑體" pitchFamily="34" charset="-120"/>
              <a:ea typeface="微軟正黑體" pitchFamily="34" charset="-120"/>
              <a:sym typeface="Wingdings"/>
            </a:rPr>
            <a:t>41</a:t>
          </a:r>
          <a:r>
            <a:rPr lang="zh-TW" altLang="zh-TW" sz="2800" b="1" dirty="0" smtClean="0">
              <a:solidFill>
                <a:srgbClr val="0000FF"/>
              </a:solidFill>
              <a:latin typeface="微軟正黑體" pitchFamily="34" charset="-120"/>
              <a:ea typeface="微軟正黑體" pitchFamily="34" charset="-120"/>
              <a:sym typeface="Wingdings"/>
            </a:rPr>
            <a:t>條第</a:t>
          </a:r>
          <a:r>
            <a:rPr lang="en-US" altLang="zh-TW" sz="2800" b="1" dirty="0" smtClean="0">
              <a:solidFill>
                <a:srgbClr val="0000FF"/>
              </a:solidFill>
              <a:latin typeface="微軟正黑體" pitchFamily="34" charset="-120"/>
              <a:ea typeface="微軟正黑體" pitchFamily="34" charset="-120"/>
              <a:sym typeface="Wingdings"/>
            </a:rPr>
            <a:t>1</a:t>
          </a:r>
          <a:r>
            <a:rPr lang="zh-TW" altLang="zh-TW" sz="2800" b="1" dirty="0" smtClean="0">
              <a:solidFill>
                <a:srgbClr val="0000FF"/>
              </a:solidFill>
              <a:latin typeface="微軟正黑體" pitchFamily="34" charset="-120"/>
              <a:ea typeface="微軟正黑體" pitchFamily="34" charset="-120"/>
              <a:sym typeface="Wingdings"/>
            </a:rPr>
            <a:t>項規定</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，按其情節輕重，</a:t>
          </a:r>
          <a:r>
            <a:rPr lang="zh-TW" altLang="zh-TW" sz="2800" b="1" dirty="0" smtClean="0">
              <a:solidFill>
                <a:srgbClr val="FF0066"/>
              </a:solidFill>
              <a:latin typeface="微軟正黑體" pitchFamily="34" charset="-120"/>
              <a:ea typeface="微軟正黑體" pitchFamily="34" charset="-120"/>
              <a:sym typeface="Wingdings"/>
            </a:rPr>
            <a:t>予以警告或</a:t>
          </a:r>
          <a:r>
            <a:rPr lang="en-US" altLang="zh-TW" sz="2800" b="1" dirty="0" smtClean="0">
              <a:solidFill>
                <a:srgbClr val="FF0066"/>
              </a:solidFill>
              <a:latin typeface="微軟正黑體" pitchFamily="34" charset="-120"/>
              <a:ea typeface="微軟正黑體" pitchFamily="34" charset="-120"/>
              <a:sym typeface="Wingdings"/>
            </a:rPr>
            <a:t>2</a:t>
          </a:r>
          <a:r>
            <a:rPr lang="zh-TW" altLang="zh-TW" sz="2800" b="1" dirty="0" smtClean="0">
              <a:solidFill>
                <a:srgbClr val="FF0066"/>
              </a:solidFill>
              <a:latin typeface="微軟正黑體" pitchFamily="34" charset="-120"/>
              <a:ea typeface="微軟正黑體" pitchFamily="34" charset="-120"/>
              <a:sym typeface="Wingdings"/>
            </a:rPr>
            <a:t>個月以上</a:t>
          </a:r>
          <a:r>
            <a:rPr lang="en-US" altLang="zh-TW" sz="2800" b="1" dirty="0" smtClean="0">
              <a:solidFill>
                <a:srgbClr val="FF0066"/>
              </a:solidFill>
              <a:latin typeface="微軟正黑體" pitchFamily="34" charset="-120"/>
              <a:ea typeface="微軟正黑體" pitchFamily="34" charset="-120"/>
              <a:sym typeface="Wingdings"/>
            </a:rPr>
            <a:t>2</a:t>
          </a:r>
          <a:r>
            <a:rPr lang="zh-TW" altLang="zh-TW" sz="2800" b="1" dirty="0" smtClean="0">
              <a:solidFill>
                <a:srgbClr val="FF0066"/>
              </a:solidFill>
              <a:latin typeface="微軟正黑體" pitchFamily="34" charset="-120"/>
              <a:ea typeface="微軟正黑體" pitchFamily="34" charset="-120"/>
              <a:sym typeface="Wingdings"/>
            </a:rPr>
            <a:t>年以下停止執行營造業業務之處分</a:t>
          </a:r>
          <a:r>
            <a:rPr lang="zh-TW" altLang="zh-TW" sz="2800" b="1" dirty="0" smtClean="0">
              <a:solidFill>
                <a:srgbClr val="0000FF"/>
              </a:solidFill>
              <a:latin typeface="微軟正黑體" pitchFamily="34" charset="-120"/>
              <a:ea typeface="微軟正黑體" pitchFamily="34" charset="-120"/>
              <a:sym typeface="Wingdings"/>
            </a:rPr>
            <a:t>；</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a:t>
          </a:r>
          <a:endParaRPr lang="en-US" altLang="zh-TW" sz="2800" b="1" dirty="0" smtClean="0">
            <a:solidFill>
              <a:srgbClr val="0000FF"/>
            </a:solidFill>
            <a:latin typeface="微軟正黑體" pitchFamily="34" charset="-120"/>
            <a:ea typeface="微軟正黑體" pitchFamily="34" charset="-120"/>
            <a:sym typeface="Wingdings"/>
          </a:endParaRPr>
        </a:p>
        <a:p>
          <a:pPr marL="355600" indent="-355600" algn="l">
            <a:lnSpc>
              <a:spcPts val="3200"/>
            </a:lnSpc>
            <a:spcAft>
              <a:spcPts val="1200"/>
            </a:spcAft>
          </a:pPr>
          <a:r>
            <a:rPr lang="zh-TW"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sym typeface="Wingdings"/>
            </a:rPr>
            <a:t>工程會</a:t>
          </a:r>
          <a:r>
            <a:rPr lang="en-US" altLang="zh-TW" sz="2800" b="1" dirty="0" smtClean="0">
              <a:solidFill>
                <a:schemeClr val="tx1"/>
              </a:solidFill>
              <a:latin typeface="微軟正黑體" pitchFamily="34" charset="-120"/>
              <a:ea typeface="微軟正黑體" pitchFamily="34" charset="-120"/>
              <a:sym typeface="Wingdings"/>
            </a:rPr>
            <a:t>100.9.14</a:t>
          </a:r>
          <a:r>
            <a:rPr lang="zh-TW" altLang="zh-TW" sz="2800" b="1" dirty="0" smtClean="0">
              <a:solidFill>
                <a:schemeClr val="tx1"/>
              </a:solidFill>
              <a:latin typeface="微軟正黑體" pitchFamily="34" charset="-120"/>
              <a:ea typeface="微軟正黑體" pitchFamily="34" charset="-120"/>
              <a:sym typeface="Wingdings"/>
            </a:rPr>
            <a:t>工程企字第</a:t>
          </a:r>
          <a:r>
            <a:rPr lang="en-US" altLang="zh-TW" sz="2800" b="1" dirty="0" smtClean="0">
              <a:solidFill>
                <a:schemeClr val="tx1"/>
              </a:solidFill>
              <a:latin typeface="微軟正黑體" pitchFamily="34" charset="-120"/>
              <a:ea typeface="微軟正黑體" pitchFamily="34" charset="-120"/>
              <a:sym typeface="Wingdings"/>
            </a:rPr>
            <a:t>10000341540</a:t>
          </a:r>
          <a:r>
            <a:rPr lang="zh-TW" altLang="zh-TW" sz="2800" b="1" dirty="0" smtClean="0">
              <a:solidFill>
                <a:schemeClr val="tx1"/>
              </a:solidFill>
              <a:latin typeface="微軟正黑體" pitchFamily="34" charset="-120"/>
              <a:ea typeface="微軟正黑體" pitchFamily="34" charset="-120"/>
              <a:sym typeface="Wingdings"/>
            </a:rPr>
            <a:t>號</a:t>
          </a:r>
          <a:r>
            <a:rPr lang="zh-TW" altLang="zh-TW" sz="2800" b="1" dirty="0" smtClean="0">
              <a:solidFill>
                <a:srgbClr val="0000FF"/>
              </a:solidFill>
              <a:latin typeface="微軟正黑體" pitchFamily="34" charset="-120"/>
              <a:ea typeface="微軟正黑體" pitchFamily="34" charset="-120"/>
              <a:sym typeface="Wingdings"/>
            </a:rPr>
            <a:t>：承包廠商專任工程人員未到場是否可繼續驗收疑義。</a:t>
          </a:r>
          <a:r>
            <a:rPr lang="en-US" altLang="zh-TW" sz="28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按採購法施行細則</a:t>
          </a:r>
          <a:r>
            <a:rPr lang="en-US" altLang="zh-TW" sz="2800" b="1" dirty="0" smtClean="0">
              <a:solidFill>
                <a:srgbClr val="0000FF"/>
              </a:solidFill>
              <a:latin typeface="微軟正黑體" pitchFamily="34" charset="-120"/>
              <a:ea typeface="微軟正黑體" pitchFamily="34" charset="-120"/>
              <a:sym typeface="Wingdings"/>
            </a:rPr>
            <a:t>§96</a:t>
          </a:r>
          <a:r>
            <a:rPr lang="zh-TW" altLang="zh-TW" sz="2800" b="1" dirty="0" smtClean="0">
              <a:solidFill>
                <a:srgbClr val="0000FF"/>
              </a:solidFill>
              <a:latin typeface="微軟正黑體" pitchFamily="34" charset="-120"/>
              <a:ea typeface="微軟正黑體" pitchFamily="34" charset="-120"/>
              <a:sym typeface="Wingdings"/>
            </a:rPr>
            <a:t>，係對各種採購之普通法規定；而</a:t>
          </a:r>
          <a:r>
            <a:rPr lang="zh-TW" altLang="zh-TW" sz="2800" b="1" dirty="0" smtClean="0">
              <a:solidFill>
                <a:srgbClr val="FF0066"/>
              </a:solidFill>
              <a:latin typeface="微軟正黑體" pitchFamily="34" charset="-120"/>
              <a:ea typeface="微軟正黑體" pitchFamily="34" charset="-120"/>
              <a:sym typeface="Wingdings"/>
            </a:rPr>
            <a:t>營造業法</a:t>
          </a:r>
          <a:r>
            <a:rPr lang="en-US" altLang="zh-TW" sz="2800" b="1" dirty="0" smtClean="0">
              <a:solidFill>
                <a:srgbClr val="FF0066"/>
              </a:solidFill>
              <a:latin typeface="微軟正黑體" pitchFamily="34" charset="-120"/>
              <a:ea typeface="微軟正黑體" pitchFamily="34" charset="-120"/>
              <a:sym typeface="Wingdings"/>
            </a:rPr>
            <a:t>§41</a:t>
          </a:r>
          <a:r>
            <a:rPr lang="zh-TW" altLang="zh-TW" sz="2800" b="1" dirty="0" smtClean="0">
              <a:solidFill>
                <a:srgbClr val="FF0066"/>
              </a:solidFill>
              <a:latin typeface="微軟正黑體" pitchFamily="34" charset="-120"/>
              <a:ea typeface="微軟正黑體" pitchFamily="34" charset="-120"/>
              <a:sym typeface="Wingdings"/>
            </a:rPr>
            <a:t>，係對營繕工程之特別法規定</a:t>
          </a:r>
          <a:r>
            <a:rPr lang="zh-TW" altLang="zh-TW" sz="2800" b="1" dirty="0" smtClean="0">
              <a:solidFill>
                <a:srgbClr val="0000FF"/>
              </a:solidFill>
              <a:latin typeface="微軟正黑體" pitchFamily="34" charset="-120"/>
              <a:ea typeface="微軟正黑體" pitchFamily="34" charset="-120"/>
              <a:sym typeface="Wingdings"/>
            </a:rPr>
            <a:t>，如二者規定不同時，</a:t>
          </a:r>
          <a:r>
            <a:rPr lang="zh-TW" altLang="zh-TW" sz="2800" b="1" dirty="0" smtClean="0">
              <a:solidFill>
                <a:srgbClr val="FF0066"/>
              </a:solidFill>
              <a:latin typeface="微軟正黑體" pitchFamily="34" charset="-120"/>
              <a:ea typeface="微軟正黑體" pitchFamily="34" charset="-120"/>
              <a:sym typeface="Wingdings"/>
            </a:rPr>
            <a:t>特別法優先適用</a:t>
          </a:r>
          <a:r>
            <a:rPr lang="zh-TW" altLang="zh-TW" sz="2800" b="1" dirty="0" smtClean="0">
              <a:solidFill>
                <a:srgbClr val="0000FF"/>
              </a:solidFill>
              <a:latin typeface="微軟正黑體" pitchFamily="34" charset="-120"/>
              <a:ea typeface="微軟正黑體" pitchFamily="34" charset="-120"/>
              <a:sym typeface="Wingdings"/>
            </a:rPr>
            <a:t>。</a:t>
          </a:r>
        </a:p>
        <a:p>
          <a:pPr marL="355600" indent="-355600" algn="l">
            <a:lnSpc>
              <a:spcPts val="3200"/>
            </a:lnSpc>
            <a:spcAft>
              <a:spcPts val="1200"/>
            </a:spcAft>
          </a:pPr>
          <a:r>
            <a:rPr lang="zh-TW" altLang="zh-TW"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sym typeface="Wingdings"/>
            </a:rPr>
            <a:t>建議</a:t>
          </a:r>
          <a:r>
            <a:rPr lang="zh-TW" altLang="en-US" sz="2800" b="1" dirty="0" smtClean="0">
              <a:solidFill>
                <a:srgbClr val="0000FF"/>
              </a:solidFill>
              <a:latin typeface="微軟正黑體" pitchFamily="34" charset="-120"/>
              <a:ea typeface="微軟正黑體" pitchFamily="34" charset="-120"/>
              <a:sym typeface="Wingdings"/>
            </a:rPr>
            <a:t>：依上開函示，則</a:t>
          </a:r>
          <a:r>
            <a:rPr lang="zh-TW" altLang="en-US" sz="2800" b="1" dirty="0" smtClean="0">
              <a:solidFill>
                <a:srgbClr val="FF0066"/>
              </a:solidFill>
              <a:latin typeface="微軟正黑體" pitchFamily="34" charset="-120"/>
              <a:ea typeface="微軟正黑體" pitchFamily="34" charset="-120"/>
              <a:sym typeface="Wingdings"/>
            </a:rPr>
            <a:t>應按</a:t>
          </a:r>
          <a:r>
            <a:rPr lang="zh-TW" altLang="zh-TW" sz="2800" b="1" dirty="0" smtClean="0">
              <a:solidFill>
                <a:srgbClr val="FF0066"/>
              </a:solidFill>
              <a:latin typeface="微軟正黑體" pitchFamily="34" charset="-120"/>
              <a:ea typeface="微軟正黑體" pitchFamily="34" charset="-120"/>
              <a:sym typeface="Wingdings"/>
            </a:rPr>
            <a:t>營造業法</a:t>
          </a:r>
          <a:r>
            <a:rPr lang="zh-TW" altLang="en-US" sz="2800" b="1" dirty="0" smtClean="0">
              <a:solidFill>
                <a:srgbClr val="FF0066"/>
              </a:solidFill>
              <a:latin typeface="微軟正黑體" pitchFamily="34" charset="-120"/>
              <a:ea typeface="微軟正黑體" pitchFamily="34" charset="-120"/>
              <a:sym typeface="Wingdings"/>
            </a:rPr>
            <a:t>規定辦理相關後續</a:t>
          </a:r>
          <a:r>
            <a:rPr lang="zh-TW" altLang="en-US" sz="2800" b="1" dirty="0" smtClean="0">
              <a:solidFill>
                <a:srgbClr val="0000FF"/>
              </a:solidFill>
              <a:latin typeface="微軟正黑體" panose="020B0604030504040204" pitchFamily="34" charset="-120"/>
              <a:ea typeface="微軟正黑體" panose="020B0604030504040204" pitchFamily="34" charset="-120"/>
              <a:sym typeface="Wingdings"/>
            </a:rPr>
            <a:t>。</a:t>
          </a:r>
          <a:endParaRPr lang="zh-TW" altLang="zh-TW" sz="2800" b="1" dirty="0" smtClean="0">
            <a:solidFill>
              <a:srgbClr val="0000FF"/>
            </a:solidFill>
            <a:latin typeface="微軟正黑體" pitchFamily="34" charset="-120"/>
            <a:ea typeface="微軟正黑體" pitchFamily="34" charset="-120"/>
            <a:sym typeface="Wingdings"/>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5113" custLinFactNeighborY="343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241536A1-E4DC-4C0D-B7C7-B6A5530FDD42}"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64F25C5A-DA29-436B-8E4B-AE452D122DF4}" type="presOf" srcId="{C1863FB6-9323-40C9-90D0-770E6F9F6137}" destId="{E1B65E6C-E117-4BD9-9BB9-F4A247306E86}" srcOrd="0" destOrd="0" presId="urn:microsoft.com/office/officeart/2005/8/layout/hList3"/>
    <dgm:cxn modelId="{E899FDDC-CDAF-4361-AFDD-FCEB27AEE89B}" type="presOf" srcId="{866B67F1-4FD9-4FC4-B8B8-227CF2251B73}" destId="{A88BC0A4-ED12-4AE0-94A8-820DE8650DD7}" srcOrd="0" destOrd="0" presId="urn:microsoft.com/office/officeart/2005/8/layout/hList3"/>
    <dgm:cxn modelId="{9B926795-8F84-47FE-900B-359A0B09F6B7}" type="presParOf" srcId="{A88BC0A4-ED12-4AE0-94A8-820DE8650DD7}" destId="{E1B65E6C-E117-4BD9-9BB9-F4A247306E86}" srcOrd="0" destOrd="0" presId="urn:microsoft.com/office/officeart/2005/8/layout/hList3"/>
    <dgm:cxn modelId="{AD9FD5B2-5682-4443-B7A1-75A6839CB313}" type="presParOf" srcId="{A88BC0A4-ED12-4AE0-94A8-820DE8650DD7}" destId="{17630C3F-E15A-44FB-9041-2F26F0032604}" srcOrd="1" destOrd="0" presId="urn:microsoft.com/office/officeart/2005/8/layout/hList3"/>
    <dgm:cxn modelId="{5C4D2E82-5A0C-441F-B560-4947F6E71855}" type="presParOf" srcId="{17630C3F-E15A-44FB-9041-2F26F0032604}" destId="{A8770B0D-CFC6-45B8-A811-30C37F5F8C26}" srcOrd="0" destOrd="0" presId="urn:microsoft.com/office/officeart/2005/8/layout/hList3"/>
    <dgm:cxn modelId="{907E365D-467F-4DDA-BFED-59F0A2979577}"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400"/>
            </a:lnSpc>
            <a:spcAft>
              <a:spcPts val="1200"/>
            </a:spcAft>
          </a:pPr>
          <a:r>
            <a:rPr lang="zh-TW" altLang="en-US" sz="2800" b="1" dirty="0" smtClean="0">
              <a:solidFill>
                <a:srgbClr val="FF0000"/>
              </a:solidFill>
              <a:latin typeface="微軟正黑體" pitchFamily="34" charset="-120"/>
              <a:ea typeface="微軟正黑體" pitchFamily="34" charset="-120"/>
              <a:sym typeface="Wingdings"/>
            </a:rPr>
            <a:t></a:t>
          </a:r>
          <a:r>
            <a:rPr lang="zh-TW" altLang="en-US" sz="2800" b="1" dirty="0" smtClean="0">
              <a:solidFill>
                <a:srgbClr val="0000FF"/>
              </a:solidFill>
              <a:latin typeface="微軟正黑體" pitchFamily="34" charset="-120"/>
              <a:ea typeface="微軟正黑體" pitchFamily="34" charset="-120"/>
            </a:rPr>
            <a:t>建議</a:t>
          </a:r>
          <a:r>
            <a:rPr lang="en-US" altLang="zh-TW" sz="2800" b="1" dirty="0" smtClean="0">
              <a:solidFill>
                <a:srgbClr val="0000FF"/>
              </a:solidFill>
              <a:latin typeface="微軟正黑體" pitchFamily="34" charset="-120"/>
              <a:ea typeface="微軟正黑體" pitchFamily="34" charset="-120"/>
            </a:rPr>
            <a:t>1</a:t>
          </a:r>
          <a:r>
            <a:rPr lang="zh-TW" altLang="en-US" sz="2800" b="1" dirty="0" smtClean="0">
              <a:solidFill>
                <a:srgbClr val="0000FF"/>
              </a:solidFill>
              <a:latin typeface="微軟正黑體" pitchFamily="34" charset="-120"/>
              <a:ea typeface="微軟正黑體" pitchFamily="34" charset="-120"/>
            </a:rPr>
            <a:t>：</a:t>
          </a:r>
          <a:r>
            <a:rPr lang="zh-TW" altLang="zh-TW" sz="2800" b="1" dirty="0" smtClean="0">
              <a:solidFill>
                <a:srgbClr val="0000FF"/>
              </a:solidFill>
              <a:latin typeface="微軟正黑體" pitchFamily="34" charset="-120"/>
              <a:ea typeface="微軟正黑體" pitchFamily="34" charset="-120"/>
            </a:rPr>
            <a:t>依公平交易委員會對於電梯事業之銷售及維修保養行為案件之處理原則（</a:t>
          </a:r>
          <a:r>
            <a:rPr lang="en-US" altLang="zh-TW" sz="2800" b="1" dirty="0" smtClean="0">
              <a:solidFill>
                <a:srgbClr val="0000FF"/>
              </a:solidFill>
              <a:latin typeface="微軟正黑體" pitchFamily="34" charset="-120"/>
              <a:ea typeface="微軟正黑體" pitchFamily="34" charset="-120"/>
            </a:rPr>
            <a:t>101.3.5</a:t>
          </a:r>
          <a:r>
            <a:rPr lang="zh-TW" altLang="zh-TW" sz="2800" b="1" dirty="0" smtClean="0">
              <a:solidFill>
                <a:srgbClr val="0000FF"/>
              </a:solidFill>
              <a:latin typeface="微軟正黑體" pitchFamily="34" charset="-120"/>
              <a:ea typeface="微軟正黑體" pitchFamily="34" charset="-120"/>
            </a:rPr>
            <a:t>公製字第</a:t>
          </a:r>
          <a:r>
            <a:rPr lang="en-US" altLang="zh-TW" sz="2800" b="1" dirty="0" smtClean="0">
              <a:solidFill>
                <a:srgbClr val="0000FF"/>
              </a:solidFill>
              <a:latin typeface="微軟正黑體" pitchFamily="34" charset="-120"/>
              <a:ea typeface="微軟正黑體" pitchFamily="34" charset="-120"/>
            </a:rPr>
            <a:t>10113601131</a:t>
          </a:r>
          <a:r>
            <a:rPr lang="zh-TW" altLang="zh-TW" sz="2800" b="1" dirty="0" smtClean="0">
              <a:solidFill>
                <a:srgbClr val="0000FF"/>
              </a:solidFill>
              <a:latin typeface="微軟正黑體" pitchFamily="34" charset="-120"/>
              <a:ea typeface="微軟正黑體" pitchFamily="34" charset="-120"/>
            </a:rPr>
            <a:t>號令發布）</a:t>
          </a:r>
          <a:r>
            <a:rPr lang="en-US" altLang="zh-TW" sz="2800" b="1" dirty="0" smtClean="0">
              <a:solidFill>
                <a:srgbClr val="0000FF"/>
              </a:solidFill>
              <a:latin typeface="微軟正黑體" pitchFamily="34" charset="-120"/>
              <a:ea typeface="微軟正黑體" pitchFamily="34" charset="-120"/>
            </a:rPr>
            <a:t>§5</a:t>
          </a:r>
          <a:r>
            <a:rPr lang="zh-TW" altLang="zh-TW" sz="2800" b="1" dirty="0" smtClean="0">
              <a:solidFill>
                <a:srgbClr val="0000FF"/>
              </a:solidFill>
              <a:latin typeface="微軟正黑體" pitchFamily="34" charset="-120"/>
              <a:ea typeface="微軟正黑體" pitchFamily="34" charset="-120"/>
            </a:rPr>
            <a:t>，</a:t>
          </a:r>
          <a:r>
            <a:rPr lang="zh-TW" altLang="zh-TW" sz="2800" b="1" dirty="0" smtClean="0">
              <a:solidFill>
                <a:srgbClr val="FF0066"/>
              </a:solidFill>
              <a:latin typeface="微軟正黑體" pitchFamily="34" charset="-120"/>
              <a:ea typeface="微軟正黑體" pitchFamily="34" charset="-120"/>
            </a:rPr>
            <a:t>電梯製造或銷售廠商不得對零配件供應或維修保養廠商有無正當理由為差別取價或差別待遇</a:t>
          </a:r>
          <a:r>
            <a:rPr lang="zh-TW" altLang="zh-TW" sz="2800" b="1" dirty="0" smtClean="0">
              <a:solidFill>
                <a:srgbClr val="0000FF"/>
              </a:solidFill>
              <a:latin typeface="微軟正黑體" pitchFamily="34" charset="-120"/>
              <a:ea typeface="微軟正黑體" pitchFamily="34" charset="-120"/>
            </a:rPr>
            <a:t>、以故意延遲或拒絕提供維修保養之零配件，為增加廠商競爭及公開透明原則，宜上網公告。</a:t>
          </a:r>
          <a:endParaRPr lang="en-US" altLang="zh-TW" sz="2800" b="1" dirty="0" smtClean="0">
            <a:solidFill>
              <a:srgbClr val="0000FF"/>
            </a:solidFill>
            <a:latin typeface="微軟正黑體" pitchFamily="34" charset="-120"/>
            <a:ea typeface="微軟正黑體" pitchFamily="34" charset="-120"/>
          </a:endParaRPr>
        </a:p>
        <a:p>
          <a:pPr marL="355600" indent="-355600" algn="l">
            <a:lnSpc>
              <a:spcPts val="3400"/>
            </a:lnSpc>
            <a:spcAft>
              <a:spcPts val="1200"/>
            </a:spcAft>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建議</a:t>
          </a:r>
          <a:r>
            <a:rPr lang="en-US" altLang="zh-TW" sz="2800" b="1" dirty="0" smtClean="0">
              <a:solidFill>
                <a:srgbClr val="0000FF"/>
              </a:solidFill>
              <a:latin typeface="微軟正黑體" pitchFamily="34" charset="-120"/>
              <a:ea typeface="微軟正黑體" pitchFamily="34" charset="-120"/>
            </a:rPr>
            <a:t>2</a:t>
          </a:r>
          <a:r>
            <a:rPr lang="zh-TW" altLang="zh-TW" sz="2800" b="1" dirty="0" smtClean="0">
              <a:solidFill>
                <a:srgbClr val="0000FF"/>
              </a:solidFill>
              <a:latin typeface="微軟正黑體" pitchFamily="34" charset="-120"/>
              <a:ea typeface="微軟正黑體" pitchFamily="34" charset="-120"/>
            </a:rPr>
            <a:t>：依</a:t>
          </a:r>
          <a:r>
            <a:rPr lang="zh-TW" altLang="zh-TW" sz="2800" b="1" dirty="0" smtClean="0">
              <a:solidFill>
                <a:srgbClr val="FF0066"/>
              </a:solidFill>
              <a:latin typeface="微軟正黑體" pitchFamily="34" charset="-120"/>
              <a:ea typeface="微軟正黑體" pitchFamily="34" charset="-120"/>
            </a:rPr>
            <a:t>採購契約要項</a:t>
          </a:r>
          <a:r>
            <a:rPr lang="en-US" altLang="zh-TW" sz="2800" b="1" dirty="0" smtClean="0">
              <a:solidFill>
                <a:srgbClr val="FF0066"/>
              </a:solidFill>
              <a:latin typeface="微軟正黑體" pitchFamily="34" charset="-120"/>
              <a:ea typeface="微軟正黑體" pitchFamily="34" charset="-120"/>
            </a:rPr>
            <a:t>§54</a:t>
          </a:r>
          <a:r>
            <a:rPr lang="zh-TW" altLang="zh-TW" sz="2800" b="1" dirty="0" smtClean="0">
              <a:solidFill>
                <a:srgbClr val="FF0066"/>
              </a:solidFill>
              <a:latin typeface="微軟正黑體" pitchFamily="34" charset="-120"/>
              <a:ea typeface="微軟正黑體" pitchFamily="34" charset="-120"/>
            </a:rPr>
            <a:t>點</a:t>
          </a:r>
          <a:r>
            <a:rPr lang="zh-TW" altLang="zh-TW" sz="2800" b="1" dirty="0" smtClean="0">
              <a:solidFill>
                <a:srgbClr val="0000FF"/>
              </a:solidFill>
              <a:latin typeface="微軟正黑體" pitchFamily="34" charset="-120"/>
              <a:ea typeface="微軟正黑體" pitchFamily="34" charset="-120"/>
            </a:rPr>
            <a:t>規定，第一年使用期間之維修服務，以附於採購標的合併招標決標為原則</a:t>
          </a:r>
          <a:r>
            <a:rPr lang="zh-TW" altLang="en-US" sz="2800" b="1" dirty="0" smtClean="0">
              <a:solidFill>
                <a:srgbClr val="0000FF"/>
              </a:solidFill>
              <a:latin typeface="微軟正黑體" pitchFamily="34" charset="-120"/>
              <a:ea typeface="微軟正黑體" pitchFamily="34" charset="-120"/>
            </a:rPr>
            <a:t>，</a:t>
          </a:r>
          <a:r>
            <a:rPr lang="zh-TW" altLang="zh-TW" sz="2800" b="1" dirty="0" smtClean="0">
              <a:solidFill>
                <a:srgbClr val="0000FF"/>
              </a:solidFill>
              <a:latin typeface="微軟正黑體" pitchFamily="34" charset="-120"/>
              <a:ea typeface="微軟正黑體" pitchFamily="34" charset="-120"/>
            </a:rPr>
            <a:t>有於使用期間長期洽原供應廠商提供維修服務之必要者，得於</a:t>
          </a:r>
          <a:r>
            <a:rPr lang="zh-TW" altLang="zh-TW" sz="2800" b="1" dirty="0" smtClean="0">
              <a:solidFill>
                <a:srgbClr val="FF0066"/>
              </a:solidFill>
              <a:latin typeface="微軟正黑體" pitchFamily="34" charset="-120"/>
              <a:ea typeface="微軟正黑體" pitchFamily="34" charset="-120"/>
            </a:rPr>
            <a:t>契約訂明廠商每年提供此一服務之費用上限及廠商不得拒絕提供維修服務。</a:t>
          </a:r>
          <a:endParaRPr lang="en-US" altLang="zh-TW" sz="2800" b="1" dirty="0" smtClean="0">
            <a:solidFill>
              <a:srgbClr val="FF0066"/>
            </a:solidFill>
            <a:latin typeface="微軟正黑體" pitchFamily="34" charset="-120"/>
            <a:ea typeface="微軟正黑體" pitchFamily="34" charset="-120"/>
          </a:endParaRPr>
        </a:p>
        <a:p>
          <a:pPr marL="355600" indent="-355600">
            <a:lnSpc>
              <a:spcPts val="3400"/>
            </a:lnSpc>
            <a:spcAft>
              <a:spcPts val="1200"/>
            </a:spcAft>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建議</a:t>
          </a:r>
          <a:r>
            <a:rPr lang="en-US" altLang="zh-TW" sz="2800" b="1" dirty="0" smtClean="0">
              <a:solidFill>
                <a:srgbClr val="0000FF"/>
              </a:solidFill>
              <a:latin typeface="微軟正黑體" pitchFamily="34" charset="-120"/>
              <a:ea typeface="微軟正黑體" pitchFamily="34" charset="-120"/>
            </a:rPr>
            <a:t>3</a:t>
          </a:r>
          <a:r>
            <a:rPr lang="zh-TW" altLang="zh-TW" sz="2800" b="1" dirty="0" smtClean="0">
              <a:solidFill>
                <a:srgbClr val="0000FF"/>
              </a:solidFill>
              <a:latin typeface="微軟正黑體" pitchFamily="34" charset="-120"/>
              <a:ea typeface="微軟正黑體" pitchFamily="34" charset="-120"/>
            </a:rPr>
            <a:t>：</a:t>
          </a:r>
          <a:r>
            <a:rPr lang="zh-TW" altLang="en-US" sz="2800" b="1" dirty="0" smtClean="0">
              <a:solidFill>
                <a:srgbClr val="0000FF"/>
              </a:solidFill>
              <a:latin typeface="微軟正黑體" pitchFamily="34" charset="-120"/>
              <a:ea typeface="微軟正黑體" pitchFamily="34" charset="-120"/>
            </a:rPr>
            <a:t>於原有建置電梯設施採購案中</a:t>
          </a:r>
          <a:r>
            <a:rPr lang="zh-TW" altLang="en-US" sz="2800" b="1" dirty="0" smtClean="0">
              <a:solidFill>
                <a:srgbClr val="FF0066"/>
              </a:solidFill>
              <a:latin typeface="微軟正黑體" pitchFamily="34" charset="-120"/>
              <a:ea typeface="微軟正黑體" pitchFamily="34" charset="-120"/>
            </a:rPr>
            <a:t>依採購法</a:t>
          </a:r>
          <a:r>
            <a:rPr lang="en-US" altLang="en-US" sz="2800" b="1" dirty="0" smtClean="0">
              <a:solidFill>
                <a:srgbClr val="FF0066"/>
              </a:solidFill>
              <a:latin typeface="微軟正黑體" pitchFamily="34" charset="-120"/>
              <a:ea typeface="微軟正黑體" pitchFamily="34" charset="-120"/>
            </a:rPr>
            <a:t>§22-1-7</a:t>
          </a:r>
          <a:r>
            <a:rPr lang="zh-TW" altLang="en-US" sz="2800" b="1" dirty="0" smtClean="0">
              <a:solidFill>
                <a:srgbClr val="FF0066"/>
              </a:solidFill>
              <a:latin typeface="微軟正黑體" pitchFamily="34" charset="-120"/>
              <a:ea typeface="微軟正黑體" pitchFamily="34" charset="-120"/>
            </a:rPr>
            <a:t>納入後續</a:t>
          </a:r>
          <a:r>
            <a:rPr lang="zh-TW" altLang="zh-TW" sz="2800" b="1" dirty="0" smtClean="0">
              <a:solidFill>
                <a:srgbClr val="FF0066"/>
              </a:solidFill>
              <a:latin typeface="微軟正黑體" pitchFamily="34" charset="-120"/>
              <a:ea typeface="微軟正黑體" pitchFamily="34" charset="-120"/>
            </a:rPr>
            <a:t>維修服務</a:t>
          </a:r>
          <a:r>
            <a:rPr lang="zh-TW" altLang="zh-TW" sz="2800" b="1" dirty="0" smtClean="0">
              <a:solidFill>
                <a:srgbClr val="0000FF"/>
              </a:solidFill>
              <a:latin typeface="微軟正黑體" pitchFamily="34" charset="-120"/>
              <a:ea typeface="微軟正黑體" pitchFamily="34" charset="-120"/>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41430" custLinFactNeighborY="3153">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26FA810A-A0E4-4772-AFA2-D6FEB0016AF4}" type="presOf" srcId="{6667DBB5-DFD2-453A-8590-DAAEA182B36C}" destId="{A8770B0D-CFC6-45B8-A811-30C37F5F8C26}" srcOrd="0" destOrd="0" presId="urn:microsoft.com/office/officeart/2005/8/layout/hList3"/>
    <dgm:cxn modelId="{9D8226BD-9BFF-40C1-AB14-85D171C224F9}" type="presOf" srcId="{866B67F1-4FD9-4FC4-B8B8-227CF2251B73}" destId="{A88BC0A4-ED12-4AE0-94A8-820DE8650DD7}" srcOrd="0" destOrd="0" presId="urn:microsoft.com/office/officeart/2005/8/layout/hList3"/>
    <dgm:cxn modelId="{7EA5D955-05E4-421A-9ECB-C7AD8803C5EE}"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CB6F43B1-7BBD-4F11-AFBE-727817972DED}" type="presParOf" srcId="{A88BC0A4-ED12-4AE0-94A8-820DE8650DD7}" destId="{E1B65E6C-E117-4BD9-9BB9-F4A247306E86}" srcOrd="0" destOrd="0" presId="urn:microsoft.com/office/officeart/2005/8/layout/hList3"/>
    <dgm:cxn modelId="{A099CB74-99F7-4D12-AE4A-D2C2C1B33FB4}" type="presParOf" srcId="{A88BC0A4-ED12-4AE0-94A8-820DE8650DD7}" destId="{17630C3F-E15A-44FB-9041-2F26F0032604}" srcOrd="1" destOrd="0" presId="urn:microsoft.com/office/officeart/2005/8/layout/hList3"/>
    <dgm:cxn modelId="{69C76831-E284-434B-8985-08C8605AE088}" type="presParOf" srcId="{17630C3F-E15A-44FB-9041-2F26F0032604}" destId="{A8770B0D-CFC6-45B8-A811-30C37F5F8C26}" srcOrd="0" destOrd="0" presId="urn:microsoft.com/office/officeart/2005/8/layout/hList3"/>
    <dgm:cxn modelId="{FE8993D5-E71E-4FAA-8C39-EF109CC67968}"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pPr algn="ctr">
            <a:lnSpc>
              <a:spcPts val="4400"/>
            </a:lnSpc>
            <a:spcBef>
              <a:spcPts val="0"/>
            </a:spcBef>
            <a:spcAft>
              <a:spcPts val="0"/>
            </a:spcAft>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分批採購 </a:t>
          </a:r>
          <a:r>
            <a:rPr lang="en-US"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VS </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分別辦理</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ctr"/>
        <a:lstStyle/>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標案名稱：</a:t>
          </a:r>
          <a:r>
            <a:rPr lang="en-US" altLang="en-US" sz="2400" b="1" dirty="0" smtClean="0">
              <a:solidFill>
                <a:srgbClr val="0000FF"/>
              </a:solidFill>
              <a:effectLst/>
              <a:latin typeface="微軟正黑體" pitchFamily="34" charset="-120"/>
              <a:ea typeface="微軟正黑體" pitchFamily="34" charset="-120"/>
              <a:cs typeface="Times New Roman" pitchFamily="18" charset="0"/>
            </a:rPr>
            <a:t>98</a:t>
          </a:r>
          <a:r>
            <a:rPr lang="zh-TW" altLang="en-US" sz="2400" b="1" dirty="0" smtClean="0">
              <a:solidFill>
                <a:srgbClr val="0000FF"/>
              </a:solidFill>
              <a:effectLst/>
              <a:latin typeface="微軟正黑體" pitchFamily="34" charset="-120"/>
              <a:ea typeface="微軟正黑體" pitchFamily="34" charset="-120"/>
              <a:cs typeface="Times New Roman" pitchFamily="18" charset="0"/>
            </a:rPr>
            <a:t>學年度新生制服採購案 </a:t>
          </a: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預算金額：</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84</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萬元</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採購金額亦同</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a:t>
          </a:r>
          <a:endParaRPr lang="zh-TW" altLang="en-US" sz="2400" b="1" dirty="0" smtClean="0">
            <a:solidFill>
              <a:srgbClr val="FF0066"/>
            </a:solidFill>
            <a:effectLst/>
            <a:latin typeface="微軟正黑體" pitchFamily="34" charset="-120"/>
            <a:ea typeface="微軟正黑體" pitchFamily="34" charset="-120"/>
            <a:cs typeface="Times New Roman" pitchFamily="18" charset="0"/>
          </a:endParaRP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招標方式：公開取得報價單或企劃書</a:t>
          </a: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公 告 日：</a:t>
          </a:r>
          <a:r>
            <a:rPr lang="en-US" altLang="en-US" sz="2400" b="1" dirty="0" smtClean="0">
              <a:solidFill>
                <a:srgbClr val="0000FF"/>
              </a:solidFill>
              <a:effectLst/>
              <a:latin typeface="微軟正黑體" pitchFamily="34" charset="-120"/>
              <a:ea typeface="微軟正黑體" pitchFamily="34" charset="-120"/>
              <a:cs typeface="Times New Roman" pitchFamily="18" charset="0"/>
            </a:rPr>
            <a:t>98/05/21 </a:t>
          </a:r>
          <a:endParaRPr lang="zh-TW" altLang="en-US" sz="2400" b="1" dirty="0" smtClean="0">
            <a:solidFill>
              <a:srgbClr val="0000FF"/>
            </a:solidFill>
            <a:effectLst/>
            <a:latin typeface="微軟正黑體" pitchFamily="34" charset="-120"/>
            <a:ea typeface="微軟正黑體" pitchFamily="34" charset="-120"/>
            <a:cs typeface="Times New Roman" pitchFamily="18" charset="0"/>
          </a:endParaRPr>
        </a:p>
        <a:p>
          <a:pPr algn="ctr">
            <a:lnSpc>
              <a:spcPts val="2800"/>
            </a:lnSpc>
            <a:spcAft>
              <a:spcPts val="0"/>
            </a:spcAft>
          </a:pPr>
          <a:endParaRPr lang="en-US" altLang="zh-TW" sz="2400" b="1" dirty="0" smtClean="0">
            <a:solidFill>
              <a:srgbClr val="0000FF"/>
            </a:solidFill>
            <a:effectLst/>
            <a:latin typeface="微軟正黑體" pitchFamily="34" charset="-120"/>
            <a:ea typeface="微軟正黑體" pitchFamily="34" charset="-120"/>
            <a:cs typeface="Times New Roman" pitchFamily="18" charset="0"/>
          </a:endParaRP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標案名稱：</a:t>
          </a:r>
          <a:r>
            <a:rPr lang="en-US" altLang="en-US" sz="2400" b="1" dirty="0" smtClean="0">
              <a:solidFill>
                <a:srgbClr val="0000FF"/>
              </a:solidFill>
              <a:effectLst/>
              <a:latin typeface="微軟正黑體" pitchFamily="34" charset="-120"/>
              <a:ea typeface="微軟正黑體" pitchFamily="34" charset="-120"/>
              <a:cs typeface="Times New Roman" pitchFamily="18" charset="0"/>
            </a:rPr>
            <a:t>98</a:t>
          </a:r>
          <a:r>
            <a:rPr lang="zh-TW" altLang="en-US" sz="2400" b="1" dirty="0" smtClean="0">
              <a:solidFill>
                <a:srgbClr val="0000FF"/>
              </a:solidFill>
              <a:effectLst/>
              <a:latin typeface="微軟正黑體" pitchFamily="34" charset="-120"/>
              <a:ea typeface="微軟正黑體" pitchFamily="34" charset="-120"/>
              <a:cs typeface="Times New Roman" pitchFamily="18" charset="0"/>
            </a:rPr>
            <a:t>學年度新生運動服 </a:t>
          </a: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預算金額：</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48</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萬</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4</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千元</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採購金額亦同</a:t>
          </a:r>
          <a:r>
            <a:rPr lang="en-US" altLang="en-US" sz="2400" b="1" dirty="0" smtClean="0">
              <a:solidFill>
                <a:srgbClr val="FF0066"/>
              </a:solidFill>
              <a:effectLst/>
              <a:latin typeface="微軟正黑體" pitchFamily="34" charset="-120"/>
              <a:ea typeface="微軟正黑體" pitchFamily="34" charset="-120"/>
              <a:cs typeface="Times New Roman" pitchFamily="18" charset="0"/>
            </a:rPr>
            <a:t>)</a:t>
          </a:r>
          <a:endParaRPr lang="zh-TW" altLang="en-US" sz="2400" b="1" dirty="0" smtClean="0">
            <a:solidFill>
              <a:srgbClr val="FF0066"/>
            </a:solidFill>
            <a:effectLst/>
            <a:latin typeface="微軟正黑體" pitchFamily="34" charset="-120"/>
            <a:ea typeface="微軟正黑體" pitchFamily="34" charset="-120"/>
            <a:cs typeface="Times New Roman" pitchFamily="18" charset="0"/>
          </a:endParaRP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招標方式：公開取得報價單或企劃書</a:t>
          </a:r>
        </a:p>
        <a:p>
          <a:pPr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rPr>
            <a:t>公 告 日：</a:t>
          </a:r>
          <a:r>
            <a:rPr lang="en-US" altLang="en-US" sz="2400" b="1" dirty="0" smtClean="0">
              <a:solidFill>
                <a:srgbClr val="0000FF"/>
              </a:solidFill>
              <a:effectLst/>
              <a:latin typeface="微軟正黑體" pitchFamily="34" charset="-120"/>
              <a:ea typeface="微軟正黑體" pitchFamily="34" charset="-120"/>
              <a:cs typeface="Times New Roman" pitchFamily="18" charset="0"/>
            </a:rPr>
            <a:t>98/05/21</a:t>
          </a:r>
          <a:endParaRPr lang="zh-TW" altLang="en-US" sz="2400" b="1" dirty="0" smtClean="0">
            <a:solidFill>
              <a:srgbClr val="0000FF"/>
            </a:solidFill>
            <a:effectLst/>
            <a:latin typeface="微軟正黑體" pitchFamily="34" charset="-120"/>
            <a:ea typeface="微軟正黑體" pitchFamily="34" charset="-120"/>
            <a:cs typeface="Times New Roman" pitchFamily="18" charset="0"/>
          </a:endParaRPr>
        </a:p>
        <a:p>
          <a:pPr algn="ctr">
            <a:lnSpc>
              <a:spcPts val="2800"/>
            </a:lnSpc>
            <a:spcAft>
              <a:spcPts val="0"/>
            </a:spcAft>
          </a:pPr>
          <a:endParaRPr lang="en-US" altLang="zh-TW" sz="2400" b="1" dirty="0" smtClean="0">
            <a:solidFill>
              <a:srgbClr val="0000FF"/>
            </a:solidFill>
            <a:effectLst/>
            <a:latin typeface="微軟正黑體" pitchFamily="34" charset="-120"/>
            <a:ea typeface="微軟正黑體" pitchFamily="34" charset="-120"/>
            <a:cs typeface="Times New Roman" pitchFamily="18" charset="0"/>
          </a:endParaRPr>
        </a:p>
        <a:p>
          <a:pPr marL="355600" indent="-355600" algn="l">
            <a:lnSpc>
              <a:spcPts val="2800"/>
            </a:lnSpc>
            <a:spcAft>
              <a:spcPts val="0"/>
            </a:spcAft>
          </a:pPr>
          <a:r>
            <a:rPr lang="zh-TW" altLang="en-US" sz="24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400" b="1" dirty="0" smtClean="0">
              <a:solidFill>
                <a:srgbClr val="0000FF"/>
              </a:solidFill>
              <a:effectLst/>
              <a:latin typeface="微軟正黑體" pitchFamily="34" charset="-120"/>
              <a:ea typeface="微軟正黑體" pitchFamily="34" charset="-120"/>
              <a:cs typeface="Times New Roman" pitchFamily="18" charset="0"/>
            </a:rPr>
            <a:t>上揭係屬</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同一性質之採購標的，相同需求條件、相同行業廠商之專業資格</a:t>
          </a:r>
          <a:r>
            <a:rPr lang="zh-TW" altLang="en-US" sz="2400" b="1" dirty="0" smtClean="0">
              <a:solidFill>
                <a:srgbClr val="0000FF"/>
              </a:solidFill>
              <a:effectLst/>
              <a:latin typeface="微軟正黑體" pitchFamily="34" charset="-120"/>
              <a:ea typeface="微軟正黑體" pitchFamily="34" charset="-120"/>
              <a:cs typeface="Times New Roman" pitchFamily="18" charset="0"/>
            </a:rPr>
            <a:t>，未符政府採購法施行細則</a:t>
          </a:r>
          <a:r>
            <a:rPr lang="en-US" altLang="en-US" sz="2400" b="1" dirty="0" smtClean="0">
              <a:solidFill>
                <a:srgbClr val="0000FF"/>
              </a:solidFill>
              <a:effectLst/>
              <a:latin typeface="微軟正黑體" pitchFamily="34" charset="-120"/>
              <a:ea typeface="微軟正黑體" pitchFamily="34" charset="-120"/>
              <a:cs typeface="Times New Roman" pitchFamily="18" charset="0"/>
            </a:rPr>
            <a:t>§13</a:t>
          </a:r>
          <a:r>
            <a:rPr lang="zh-TW" altLang="en-US" sz="2400" b="1" dirty="0" smtClean="0">
              <a:solidFill>
                <a:srgbClr val="0000FF"/>
              </a:solidFill>
              <a:effectLst/>
              <a:latin typeface="微軟正黑體" pitchFamily="34" charset="-120"/>
              <a:ea typeface="微軟正黑體" pitchFamily="34" charset="-120"/>
              <a:cs typeface="Times New Roman" pitchFamily="18" charset="0"/>
            </a:rPr>
            <a:t>分別之情形，致使</a:t>
          </a:r>
          <a:r>
            <a:rPr lang="zh-TW" altLang="en-US" sz="2400" b="1" dirty="0" smtClean="0">
              <a:solidFill>
                <a:srgbClr val="FF0066"/>
              </a:solidFill>
              <a:effectLst/>
              <a:latin typeface="微軟正黑體" pitchFamily="34" charset="-120"/>
              <a:ea typeface="微軟正黑體" pitchFamily="34" charset="-120"/>
              <a:cs typeface="Times New Roman" pitchFamily="18" charset="0"/>
            </a:rPr>
            <a:t>原達公告金額之採購，拆分二個採購案後均未達公告金額</a:t>
          </a:r>
          <a:r>
            <a:rPr lang="zh-TW" altLang="en-US" sz="2400" b="1" dirty="0" smtClean="0">
              <a:solidFill>
                <a:srgbClr val="0000FF"/>
              </a:solidFill>
              <a:effectLst/>
              <a:latin typeface="微軟正黑體" pitchFamily="34" charset="-120"/>
              <a:ea typeface="微軟正黑體" pitchFamily="34" charset="-120"/>
              <a:cs typeface="Times New Roman" pitchFamily="18" charset="0"/>
            </a:rPr>
            <a:t>。</a:t>
          </a:r>
          <a:endParaRPr lang="zh-TW" altLang="en-US" sz="2400" b="1" dirty="0">
            <a:solidFill>
              <a:srgbClr val="0000FF"/>
            </a:solidFill>
            <a:effectLst/>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X="57530" custScaleY="137784" custLinFactNeighborX="20890" custLinFactNeighborY="1764">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170774E3-8313-4416-B4B8-849FC0F49E63}" type="presOf" srcId="{6667DBB5-DFD2-453A-8590-DAAEA182B36C}" destId="{A8770B0D-CFC6-45B8-A811-30C37F5F8C26}" srcOrd="0" destOrd="0" presId="urn:microsoft.com/office/officeart/2005/8/layout/hList3"/>
    <dgm:cxn modelId="{B1EBE8E8-60EE-457F-98F3-0BF6BA46835C}" type="presOf" srcId="{866B67F1-4FD9-4FC4-B8B8-227CF2251B73}" destId="{A88BC0A4-ED12-4AE0-94A8-820DE8650DD7}" srcOrd="0" destOrd="0" presId="urn:microsoft.com/office/officeart/2005/8/layout/hList3"/>
    <dgm:cxn modelId="{BDB15E1C-C2D7-4FD5-991C-24BC6D336883}" type="presOf" srcId="{C1863FB6-9323-40C9-90D0-770E6F9F6137}" destId="{E1B65E6C-E117-4BD9-9BB9-F4A247306E8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C572389A-1C13-4765-9563-5FFE06C45958}" type="presParOf" srcId="{A88BC0A4-ED12-4AE0-94A8-820DE8650DD7}" destId="{E1B65E6C-E117-4BD9-9BB9-F4A247306E86}" srcOrd="0" destOrd="0" presId="urn:microsoft.com/office/officeart/2005/8/layout/hList3"/>
    <dgm:cxn modelId="{2B8EA91D-53A7-40C8-A297-52749D35F359}" type="presParOf" srcId="{A88BC0A4-ED12-4AE0-94A8-820DE8650DD7}" destId="{17630C3F-E15A-44FB-9041-2F26F0032604}" srcOrd="1" destOrd="0" presId="urn:microsoft.com/office/officeart/2005/8/layout/hList3"/>
    <dgm:cxn modelId="{B42B0E4A-85B7-4AD7-A0F3-C81EA2F1B59B}" type="presParOf" srcId="{17630C3F-E15A-44FB-9041-2F26F0032604}" destId="{A8770B0D-CFC6-45B8-A811-30C37F5F8C26}" srcOrd="0" destOrd="0" presId="urn:microsoft.com/office/officeart/2005/8/layout/hList3"/>
    <dgm:cxn modelId="{8F680772-8757-49D7-9662-23585FC7B785}"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6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en-US" sz="2800" b="1" dirty="0" smtClean="0">
              <a:solidFill>
                <a:schemeClr val="tx1">
                  <a:lumMod val="95000"/>
                  <a:lumOff val="5000"/>
                </a:schemeClr>
              </a:solidFill>
              <a:latin typeface="微軟正黑體" pitchFamily="34" charset="-120"/>
              <a:ea typeface="微軟正黑體" pitchFamily="34" charset="-120"/>
            </a:rPr>
            <a:t>採購法</a:t>
          </a:r>
          <a:r>
            <a:rPr lang="en-US" altLang="en-US" sz="2800" b="1" dirty="0" smtClean="0">
              <a:solidFill>
                <a:schemeClr val="tx1">
                  <a:lumMod val="95000"/>
                  <a:lumOff val="5000"/>
                </a:schemeClr>
              </a:solidFill>
              <a:latin typeface="微軟正黑體" pitchFamily="34" charset="-120"/>
              <a:ea typeface="微軟正黑體" pitchFamily="34" charset="-120"/>
            </a:rPr>
            <a:t>§14</a:t>
          </a:r>
          <a:r>
            <a:rPr lang="zh-TW" altLang="en-US" sz="2800" b="1" dirty="0" smtClean="0">
              <a:solidFill>
                <a:srgbClr val="0000FF"/>
              </a:solidFill>
              <a:latin typeface="微軟正黑體" pitchFamily="34" charset="-120"/>
              <a:ea typeface="微軟正黑體" pitchFamily="34" charset="-120"/>
            </a:rPr>
            <a:t>：</a:t>
          </a:r>
          <a:r>
            <a:rPr lang="zh-TW" altLang="en-US" sz="2800" b="1" dirty="0" smtClean="0">
              <a:solidFill>
                <a:srgbClr val="FF0066"/>
              </a:solidFill>
              <a:latin typeface="微軟正黑體" pitchFamily="34" charset="-120"/>
              <a:ea typeface="微軟正黑體" pitchFamily="34" charset="-120"/>
            </a:rPr>
            <a:t>機關不得意圖規避本法之適用，分批辦理公告金額以上之採購</a:t>
          </a:r>
          <a:r>
            <a:rPr lang="zh-TW" altLang="en-US" sz="2800" b="1" dirty="0" smtClean="0">
              <a:solidFill>
                <a:srgbClr val="0000FF"/>
              </a:solidFill>
              <a:latin typeface="微軟正黑體" pitchFamily="34" charset="-120"/>
              <a:ea typeface="微軟正黑體" pitchFamily="34" charset="-120"/>
            </a:rPr>
            <a:t>。其有分批辦理之必要，並</a:t>
          </a:r>
          <a:r>
            <a:rPr lang="zh-TW" altLang="en-US" sz="2800" b="1" dirty="0" smtClean="0">
              <a:solidFill>
                <a:srgbClr val="FF0066"/>
              </a:solidFill>
              <a:latin typeface="微軟正黑體" pitchFamily="34" charset="-120"/>
              <a:ea typeface="微軟正黑體" pitchFamily="34" charset="-120"/>
            </a:rPr>
            <a:t>經上級機關核准者，應依其總金額核計採購金額</a:t>
          </a:r>
          <a:r>
            <a:rPr lang="zh-TW" altLang="en-US" sz="2800" b="1" dirty="0" smtClean="0">
              <a:solidFill>
                <a:srgbClr val="0000FF"/>
              </a:solidFill>
              <a:latin typeface="微軟正黑體" pitchFamily="34" charset="-120"/>
              <a:ea typeface="微軟正黑體" pitchFamily="34" charset="-120"/>
            </a:rPr>
            <a:t>，分別按公告金額或查核金額以上之規定辦理。</a:t>
          </a:r>
          <a:endParaRPr lang="en-US" altLang="zh-TW" sz="2800" b="1" dirty="0" smtClean="0">
            <a:solidFill>
              <a:srgbClr val="0000FF"/>
            </a:solidFill>
            <a:latin typeface="微軟正黑體" pitchFamily="34" charset="-120"/>
            <a:ea typeface="微軟正黑體" pitchFamily="34" charset="-120"/>
          </a:endParaRPr>
        </a:p>
        <a:p>
          <a:pPr marL="355600" indent="-355600" algn="l">
            <a:lnSpc>
              <a:spcPts val="36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en-US" sz="2800" b="1" dirty="0" smtClean="0">
              <a:solidFill>
                <a:schemeClr val="tx1">
                  <a:lumMod val="95000"/>
                  <a:lumOff val="5000"/>
                </a:schemeClr>
              </a:solidFill>
              <a:latin typeface="微軟正黑體" pitchFamily="34" charset="-120"/>
              <a:ea typeface="微軟正黑體" pitchFamily="34" charset="-120"/>
            </a:rPr>
            <a:t>中央機關未達公告金額採購招標辦法</a:t>
          </a:r>
          <a:r>
            <a:rPr lang="en-US" altLang="en-US" sz="2800" b="1" dirty="0" smtClean="0">
              <a:solidFill>
                <a:schemeClr val="tx1">
                  <a:lumMod val="95000"/>
                  <a:lumOff val="5000"/>
                </a:schemeClr>
              </a:solidFill>
              <a:latin typeface="微軟正黑體" pitchFamily="34" charset="-120"/>
              <a:ea typeface="微軟正黑體" pitchFamily="34" charset="-120"/>
            </a:rPr>
            <a:t>§13</a:t>
          </a:r>
          <a:r>
            <a:rPr lang="zh-TW" altLang="en-US" sz="2800" b="1" dirty="0" smtClean="0">
              <a:solidFill>
                <a:srgbClr val="0000FF"/>
              </a:solidFill>
              <a:latin typeface="微軟正黑體" pitchFamily="34" charset="-120"/>
              <a:ea typeface="微軟正黑體" pitchFamily="34" charset="-120"/>
            </a:rPr>
            <a:t>：機關不得意圖規避本辦法之適用，分批辦理</a:t>
          </a:r>
          <a:r>
            <a:rPr lang="zh-TW" altLang="en-US" sz="2800" b="1" dirty="0" smtClean="0">
              <a:solidFill>
                <a:srgbClr val="FF0066"/>
              </a:solidFill>
              <a:latin typeface="微軟正黑體" pitchFamily="34" charset="-120"/>
              <a:ea typeface="微軟正黑體" pitchFamily="34" charset="-120"/>
            </a:rPr>
            <a:t>未達公告金額但逾公告金額十分之一之採購</a:t>
          </a:r>
          <a:r>
            <a:rPr lang="zh-TW" altLang="en-US" sz="2800" b="1" dirty="0" smtClean="0">
              <a:solidFill>
                <a:srgbClr val="0000FF"/>
              </a:solidFill>
              <a:latin typeface="微軟正黑體" pitchFamily="34" charset="-120"/>
              <a:ea typeface="微軟正黑體" pitchFamily="34" charset="-120"/>
            </a:rPr>
            <a:t>。</a:t>
          </a:r>
          <a:endParaRPr lang="en-US" altLang="zh-TW" sz="2800" b="1" dirty="0" smtClean="0">
            <a:solidFill>
              <a:srgbClr val="0000FF"/>
            </a:solidFill>
            <a:latin typeface="微軟正黑體" pitchFamily="34" charset="-120"/>
            <a:ea typeface="微軟正黑體" pitchFamily="34" charset="-120"/>
          </a:endParaRPr>
        </a:p>
        <a:p>
          <a:pPr marL="355600" indent="-355600" algn="l">
            <a:lnSpc>
              <a:spcPts val="3600"/>
            </a:lnSpc>
            <a:spcAft>
              <a:spcPts val="6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en-US" sz="2800" b="1" dirty="0" smtClean="0">
              <a:solidFill>
                <a:schemeClr val="tx1">
                  <a:lumMod val="95000"/>
                  <a:lumOff val="5000"/>
                </a:schemeClr>
              </a:solidFill>
              <a:latin typeface="微軟正黑體" pitchFamily="34" charset="-120"/>
              <a:ea typeface="微軟正黑體" pitchFamily="34" charset="-120"/>
            </a:rPr>
            <a:t>採購法施行細則</a:t>
          </a:r>
          <a:r>
            <a:rPr lang="en-US" altLang="en-US" sz="2800" b="1" dirty="0" smtClean="0">
              <a:solidFill>
                <a:schemeClr val="tx1">
                  <a:lumMod val="95000"/>
                  <a:lumOff val="5000"/>
                </a:schemeClr>
              </a:solidFill>
              <a:latin typeface="微軟正黑體" pitchFamily="34" charset="-120"/>
              <a:ea typeface="微軟正黑體" pitchFamily="34" charset="-120"/>
            </a:rPr>
            <a:t>§13</a:t>
          </a:r>
          <a:r>
            <a:rPr lang="zh-TW" altLang="en-US" sz="2800" b="1" dirty="0" smtClean="0">
              <a:solidFill>
                <a:srgbClr val="0000FF"/>
              </a:solidFill>
              <a:latin typeface="微軟正黑體" pitchFamily="34" charset="-120"/>
              <a:ea typeface="微軟正黑體" pitchFamily="34" charset="-120"/>
            </a:rPr>
            <a:t>：本法</a:t>
          </a:r>
          <a:r>
            <a:rPr lang="en-US" altLang="en-US" sz="2800" b="1" dirty="0" smtClean="0">
              <a:solidFill>
                <a:srgbClr val="0000FF"/>
              </a:solidFill>
              <a:latin typeface="微軟正黑體" pitchFamily="34" charset="-120"/>
              <a:ea typeface="微軟正黑體" pitchFamily="34" charset="-120"/>
            </a:rPr>
            <a:t>§14</a:t>
          </a:r>
          <a:r>
            <a:rPr lang="zh-TW" altLang="en-US" sz="2800" b="1" dirty="0" smtClean="0">
              <a:solidFill>
                <a:srgbClr val="0000FF"/>
              </a:solidFill>
              <a:latin typeface="微軟正黑體" pitchFamily="34" charset="-120"/>
              <a:ea typeface="微軟正黑體" pitchFamily="34" charset="-120"/>
            </a:rPr>
            <a:t>所定意圖規避本法適用之分批，不包括依</a:t>
          </a:r>
          <a:r>
            <a:rPr lang="zh-TW" altLang="en-US" sz="2800" b="1" dirty="0" smtClean="0">
              <a:solidFill>
                <a:srgbClr val="FF0066"/>
              </a:solidFill>
              <a:latin typeface="微軟正黑體" pitchFamily="34" charset="-120"/>
              <a:ea typeface="微軟正黑體" pitchFamily="34" charset="-120"/>
            </a:rPr>
            <a:t>不同標的</a:t>
          </a:r>
          <a:r>
            <a:rPr lang="zh-TW" altLang="en-US" sz="2800" b="1" dirty="0" smtClean="0">
              <a:solidFill>
                <a:srgbClr val="0000FF"/>
              </a:solidFill>
              <a:latin typeface="微軟正黑體" pitchFamily="34" charset="-120"/>
              <a:ea typeface="微軟正黑體" pitchFamily="34" charset="-120"/>
            </a:rPr>
            <a:t>、</a:t>
          </a:r>
          <a:r>
            <a:rPr lang="zh-TW" altLang="en-US" sz="2800" b="1" dirty="0" smtClean="0">
              <a:solidFill>
                <a:srgbClr val="FF0066"/>
              </a:solidFill>
              <a:latin typeface="微軟正黑體" pitchFamily="34" charset="-120"/>
              <a:ea typeface="微軟正黑體" pitchFamily="34" charset="-120"/>
            </a:rPr>
            <a:t>不同施工或供應地區</a:t>
          </a:r>
          <a:r>
            <a:rPr lang="zh-TW" altLang="en-US" sz="2800" b="1" dirty="0" smtClean="0">
              <a:solidFill>
                <a:srgbClr val="0000FF"/>
              </a:solidFill>
              <a:latin typeface="微軟正黑體" pitchFamily="34" charset="-120"/>
              <a:ea typeface="微軟正黑體" pitchFamily="34" charset="-120"/>
            </a:rPr>
            <a:t>、</a:t>
          </a:r>
          <a:r>
            <a:rPr lang="zh-TW" altLang="en-US" sz="2800" b="1" dirty="0" smtClean="0">
              <a:solidFill>
                <a:srgbClr val="FF0066"/>
              </a:solidFill>
              <a:latin typeface="微軟正黑體" pitchFamily="34" charset="-120"/>
              <a:ea typeface="微軟正黑體" pitchFamily="34" charset="-120"/>
            </a:rPr>
            <a:t>不同需求條件</a:t>
          </a:r>
          <a:r>
            <a:rPr lang="zh-TW" altLang="en-US" sz="2800" b="1" dirty="0" smtClean="0">
              <a:solidFill>
                <a:srgbClr val="0000FF"/>
              </a:solidFill>
              <a:latin typeface="微軟正黑體" pitchFamily="34" charset="-120"/>
              <a:ea typeface="微軟正黑體" pitchFamily="34" charset="-120"/>
            </a:rPr>
            <a:t>或</a:t>
          </a:r>
          <a:r>
            <a:rPr lang="zh-TW" altLang="en-US" sz="2800" b="1" dirty="0" smtClean="0">
              <a:solidFill>
                <a:srgbClr val="FF0066"/>
              </a:solidFill>
              <a:latin typeface="微軟正黑體" pitchFamily="34" charset="-120"/>
              <a:ea typeface="微軟正黑體" pitchFamily="34" charset="-120"/>
            </a:rPr>
            <a:t>不同行業廠商之專業項目</a:t>
          </a:r>
          <a:r>
            <a:rPr lang="zh-TW" altLang="en-US" sz="2800" b="1" dirty="0" smtClean="0">
              <a:solidFill>
                <a:srgbClr val="0000FF"/>
              </a:solidFill>
              <a:latin typeface="微軟正黑體" pitchFamily="34" charset="-120"/>
              <a:ea typeface="微軟正黑體" pitchFamily="34" charset="-120"/>
            </a:rPr>
            <a:t>所</a:t>
          </a:r>
          <a:r>
            <a:rPr lang="zh-TW" altLang="en-US" sz="2800" b="1" dirty="0" smtClean="0">
              <a:solidFill>
                <a:srgbClr val="FF0066"/>
              </a:solidFill>
              <a:latin typeface="微軟正黑體" pitchFamily="34" charset="-120"/>
              <a:ea typeface="微軟正黑體" pitchFamily="34" charset="-120"/>
            </a:rPr>
            <a:t>分別辦理</a:t>
          </a:r>
          <a:r>
            <a:rPr lang="zh-TW" altLang="en-US" sz="2800" b="1" dirty="0" smtClean="0">
              <a:solidFill>
                <a:srgbClr val="0000FF"/>
              </a:solidFill>
              <a:latin typeface="微軟正黑體" pitchFamily="34" charset="-120"/>
              <a:ea typeface="微軟正黑體" pitchFamily="34" charset="-120"/>
            </a:rPr>
            <a:t>者。</a:t>
          </a:r>
          <a:endParaRPr lang="en-US" altLang="zh-TW" sz="2800" b="1" dirty="0" smtClean="0">
            <a:solidFill>
              <a:srgbClr val="0000FF"/>
            </a:solidFill>
            <a:latin typeface="微軟正黑體" pitchFamily="34" charset="-120"/>
            <a:ea typeface="微軟正黑體" pitchFamily="34" charset="-120"/>
          </a:endParaRPr>
        </a:p>
        <a:p>
          <a:pPr marL="355600" indent="0" algn="l">
            <a:lnSpc>
              <a:spcPts val="3600"/>
            </a:lnSpc>
            <a:spcAft>
              <a:spcPts val="1200"/>
            </a:spcAft>
          </a:pPr>
          <a:r>
            <a:rPr lang="zh-TW" altLang="en-US" sz="2800" b="1" dirty="0" smtClean="0">
              <a:solidFill>
                <a:srgbClr val="0000FF"/>
              </a:solidFill>
              <a:latin typeface="微軟正黑體" pitchFamily="34" charset="-120"/>
              <a:ea typeface="微軟正黑體" pitchFamily="34" charset="-120"/>
            </a:rPr>
            <a:t>機關分批辦理公告金額以上之採購，</a:t>
          </a:r>
          <a:r>
            <a:rPr lang="zh-TW" altLang="en-US" sz="2800" b="1" dirty="0" smtClean="0">
              <a:solidFill>
                <a:srgbClr val="FF0066"/>
              </a:solidFill>
              <a:latin typeface="微軟正黑體" pitchFamily="34" charset="-120"/>
              <a:ea typeface="微軟正黑體" pitchFamily="34" charset="-120"/>
            </a:rPr>
            <a:t>法定預算書已標示分批辦理者，得免報經上級機關核准</a:t>
          </a:r>
          <a:r>
            <a:rPr lang="zh-TW" altLang="en-US" sz="2800" b="1" dirty="0" smtClean="0">
              <a:solidFill>
                <a:srgbClr val="0000FF"/>
              </a:solidFill>
              <a:latin typeface="微軟正黑體" pitchFamily="34" charset="-120"/>
              <a:ea typeface="微軟正黑體" pitchFamily="34" charset="-120"/>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9838" custLinFactNeighborY="291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74474F2A-040B-4D5D-A632-0ABFA9FC8925}" type="presOf" srcId="{C1863FB6-9323-40C9-90D0-770E6F9F6137}" destId="{E1B65E6C-E117-4BD9-9BB9-F4A247306E86}" srcOrd="0" destOrd="0" presId="urn:microsoft.com/office/officeart/2005/8/layout/hList3"/>
    <dgm:cxn modelId="{22A0BFCA-13BB-412D-83CD-1D5018CF9521}" type="presOf" srcId="{866B67F1-4FD9-4FC4-B8B8-227CF2251B73}" destId="{A88BC0A4-ED12-4AE0-94A8-820DE8650DD7}" srcOrd="0" destOrd="0" presId="urn:microsoft.com/office/officeart/2005/8/layout/hList3"/>
    <dgm:cxn modelId="{39156DAC-F91F-4E45-826D-E5F7AED2B97C}" srcId="{C1863FB6-9323-40C9-90D0-770E6F9F6137}" destId="{6667DBB5-DFD2-453A-8590-DAAEA182B36C}" srcOrd="0" destOrd="0" parTransId="{B59413EC-85D6-4FA2-B063-BB27C90E2619}" sibTransId="{0F2ABB22-E793-4643-9FA0-75861AD28918}"/>
    <dgm:cxn modelId="{A71DBCC6-2162-4F6A-9D81-2416BBBF7F19}" srcId="{866B67F1-4FD9-4FC4-B8B8-227CF2251B73}" destId="{C1863FB6-9323-40C9-90D0-770E6F9F6137}" srcOrd="0" destOrd="0" parTransId="{E82DCD09-126C-4572-A443-C8354C6DF370}" sibTransId="{CF7F3F47-5A71-4E81-90F3-6A3C11D79016}"/>
    <dgm:cxn modelId="{B8F3DB08-08B2-4E0E-BD44-185D3184CA58}" type="presOf" srcId="{6667DBB5-DFD2-453A-8590-DAAEA182B36C}" destId="{A8770B0D-CFC6-45B8-A811-30C37F5F8C26}" srcOrd="0" destOrd="0" presId="urn:microsoft.com/office/officeart/2005/8/layout/hList3"/>
    <dgm:cxn modelId="{A8A66606-4D96-4172-88E2-3070BE5D8122}" type="presParOf" srcId="{A88BC0A4-ED12-4AE0-94A8-820DE8650DD7}" destId="{E1B65E6C-E117-4BD9-9BB9-F4A247306E86}" srcOrd="0" destOrd="0" presId="urn:microsoft.com/office/officeart/2005/8/layout/hList3"/>
    <dgm:cxn modelId="{72925E92-A3D7-451B-905D-92203D2CEB9B}" type="presParOf" srcId="{A88BC0A4-ED12-4AE0-94A8-820DE8650DD7}" destId="{17630C3F-E15A-44FB-9041-2F26F0032604}" srcOrd="1" destOrd="0" presId="urn:microsoft.com/office/officeart/2005/8/layout/hList3"/>
    <dgm:cxn modelId="{889503E1-D100-48E1-914A-3D9655322DBB}" type="presParOf" srcId="{17630C3F-E15A-44FB-9041-2F26F0032604}" destId="{A8770B0D-CFC6-45B8-A811-30C37F5F8C26}" srcOrd="0" destOrd="0" presId="urn:microsoft.com/office/officeart/2005/8/layout/hList3"/>
    <dgm:cxn modelId="{B9B6B1BF-0050-480F-A260-C521EE7F4C27}"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nSpc>
              <a:spcPts val="3600"/>
            </a:lnSpc>
            <a:spcAft>
              <a:spcPts val="1200"/>
            </a:spcAft>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chemeClr val="tx1"/>
              </a:solidFill>
              <a:latin typeface="微軟正黑體" pitchFamily="34" charset="-120"/>
              <a:ea typeface="微軟正黑體" pitchFamily="34" charset="-120"/>
            </a:rPr>
            <a:t>工程會</a:t>
          </a:r>
          <a:r>
            <a:rPr lang="en-US" altLang="zh-TW" sz="2800" b="1" dirty="0" smtClean="0">
              <a:solidFill>
                <a:schemeClr val="tx1"/>
              </a:solidFill>
              <a:latin typeface="微軟正黑體" pitchFamily="34" charset="-120"/>
              <a:ea typeface="微軟正黑體" pitchFamily="34" charset="-120"/>
            </a:rPr>
            <a:t>88.6.21</a:t>
          </a:r>
          <a:r>
            <a:rPr lang="zh-TW" altLang="zh-TW" sz="2800" b="1" dirty="0" smtClean="0">
              <a:solidFill>
                <a:schemeClr val="tx1"/>
              </a:solidFill>
              <a:latin typeface="微軟正黑體" pitchFamily="34" charset="-120"/>
              <a:ea typeface="微軟正黑體" pitchFamily="34" charset="-120"/>
            </a:rPr>
            <a:t>工程企字第</a:t>
          </a:r>
          <a:r>
            <a:rPr lang="en-US" altLang="zh-TW" sz="2800" b="1" dirty="0" smtClean="0">
              <a:solidFill>
                <a:schemeClr val="tx1"/>
              </a:solidFill>
              <a:latin typeface="微軟正黑體" pitchFamily="34" charset="-120"/>
              <a:ea typeface="微軟正黑體" pitchFamily="34" charset="-120"/>
            </a:rPr>
            <a:t>8808368</a:t>
          </a:r>
          <a:r>
            <a:rPr lang="zh-TW" altLang="zh-TW" sz="2800" b="1" dirty="0" smtClean="0">
              <a:solidFill>
                <a:schemeClr val="tx1"/>
              </a:solidFill>
              <a:latin typeface="微軟正黑體" pitchFamily="34" charset="-120"/>
              <a:ea typeface="微軟正黑體" pitchFamily="34" charset="-120"/>
            </a:rPr>
            <a:t>號函</a:t>
          </a:r>
          <a:r>
            <a:rPr lang="zh-TW" altLang="zh-TW" sz="2800" b="1" dirty="0" smtClean="0">
              <a:solidFill>
                <a:srgbClr val="0000FF"/>
              </a:solidFill>
              <a:latin typeface="微軟正黑體" pitchFamily="34" charset="-120"/>
              <a:ea typeface="微軟正黑體" pitchFamily="34" charset="-120"/>
            </a:rPr>
            <a:t>：</a:t>
          </a:r>
          <a:r>
            <a:rPr lang="en-US" altLang="zh-TW" sz="2800" b="1" dirty="0" smtClean="0">
              <a:solidFill>
                <a:srgbClr val="0000FF"/>
              </a:solidFill>
              <a:latin typeface="微軟正黑體" pitchFamily="34" charset="-120"/>
              <a:ea typeface="微軟正黑體" pitchFamily="34" charset="-120"/>
            </a:rPr>
            <a:t>...</a:t>
          </a:r>
          <a:r>
            <a:rPr lang="zh-TW" altLang="zh-TW" sz="2800" b="1" dirty="0" smtClean="0">
              <a:solidFill>
                <a:srgbClr val="0000FF"/>
              </a:solidFill>
              <a:latin typeface="微軟正黑體" pitchFamily="34" charset="-120"/>
              <a:ea typeface="微軟正黑體" pitchFamily="34" charset="-120"/>
            </a:rPr>
            <a:t>本法施行細則</a:t>
          </a:r>
          <a:r>
            <a:rPr lang="en-US" altLang="zh-TW" sz="2800" b="1" dirty="0" smtClean="0">
              <a:solidFill>
                <a:srgbClr val="0000FF"/>
              </a:solidFill>
              <a:latin typeface="微軟正黑體" pitchFamily="34" charset="-120"/>
              <a:ea typeface="微軟正黑體" pitchFamily="34" charset="-120"/>
            </a:rPr>
            <a:t>§13</a:t>
          </a:r>
          <a:r>
            <a:rPr lang="zh-TW" altLang="zh-TW" sz="2800" b="1" dirty="0" smtClean="0">
              <a:solidFill>
                <a:srgbClr val="0000FF"/>
              </a:solidFill>
              <a:latin typeface="微軟正黑體" pitchFamily="34" charset="-120"/>
              <a:ea typeface="微軟正黑體" pitchFamily="34" charset="-120"/>
            </a:rPr>
            <a:t>對屬不同標的、不同施工或供應地區、不同需求條件或不同行業廠商之專業項目需</a:t>
          </a:r>
          <a:r>
            <a:rPr lang="zh-TW" altLang="zh-TW" sz="2800" b="1" dirty="0" smtClean="0">
              <a:solidFill>
                <a:srgbClr val="FF0066"/>
              </a:solidFill>
              <a:latin typeface="微軟正黑體" pitchFamily="34" charset="-120"/>
              <a:ea typeface="微軟正黑體" pitchFamily="34" charset="-120"/>
            </a:rPr>
            <a:t>分別辦理者，已訂有不受本法</a:t>
          </a:r>
          <a:r>
            <a:rPr lang="en-US" altLang="zh-TW" sz="2800" b="1" dirty="0" smtClean="0">
              <a:solidFill>
                <a:srgbClr val="FF0066"/>
              </a:solidFill>
              <a:latin typeface="微軟正黑體" pitchFamily="34" charset="-120"/>
              <a:ea typeface="微軟正黑體" pitchFamily="34" charset="-120"/>
            </a:rPr>
            <a:t>§14</a:t>
          </a:r>
          <a:r>
            <a:rPr lang="zh-TW" altLang="zh-TW" sz="2800" b="1" dirty="0" smtClean="0">
              <a:solidFill>
                <a:srgbClr val="FF0066"/>
              </a:solidFill>
              <a:latin typeface="微軟正黑體" pitchFamily="34" charset="-120"/>
              <a:ea typeface="微軟正黑體" pitchFamily="34" charset="-120"/>
            </a:rPr>
            <a:t>限制之規定</a:t>
          </a:r>
          <a:r>
            <a:rPr lang="zh-TW" altLang="zh-TW" sz="2800" b="1" dirty="0" smtClean="0">
              <a:solidFill>
                <a:srgbClr val="0000FF"/>
              </a:solidFill>
              <a:latin typeface="微軟正黑體" pitchFamily="34" charset="-120"/>
              <a:ea typeface="微軟正黑體" pitchFamily="34" charset="-120"/>
            </a:rPr>
            <a:t>。</a:t>
          </a:r>
        </a:p>
        <a:p>
          <a:pPr marL="355600" indent="-355600">
            <a:lnSpc>
              <a:spcPts val="3600"/>
            </a:lnSpc>
            <a:spcAft>
              <a:spcPts val="1200"/>
            </a:spcAft>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建議</a:t>
          </a:r>
          <a:r>
            <a:rPr lang="zh-TW" altLang="en-US" sz="2800" b="1" dirty="0" smtClean="0">
              <a:solidFill>
                <a:srgbClr val="0000FF"/>
              </a:solidFill>
              <a:latin typeface="標楷體"/>
              <a:ea typeface="標楷體"/>
            </a:rPr>
            <a:t>：</a:t>
          </a:r>
          <a:r>
            <a:rPr lang="zh-TW" altLang="zh-TW" sz="2800" b="1" dirty="0" smtClean="0">
              <a:solidFill>
                <a:srgbClr val="0000FF"/>
              </a:solidFill>
              <a:latin typeface="微軟正黑體" pitchFamily="34" charset="-120"/>
              <a:ea typeface="微軟正黑體" pitchFamily="34" charset="-120"/>
            </a:rPr>
            <a:t>先行確認預算來源，如依法定預算書之分支項目之預算額度內有分批辦理必要時，請先依細則第</a:t>
          </a:r>
          <a:r>
            <a:rPr lang="en-US" altLang="zh-TW" sz="2800" b="1" dirty="0" smtClean="0">
              <a:solidFill>
                <a:srgbClr val="0000FF"/>
              </a:solidFill>
              <a:latin typeface="微軟正黑體" pitchFamily="34" charset="-120"/>
              <a:ea typeface="微軟正黑體" pitchFamily="34" charset="-120"/>
            </a:rPr>
            <a:t>13</a:t>
          </a:r>
          <a:r>
            <a:rPr lang="zh-TW" altLang="zh-TW" sz="2800" b="1" dirty="0" smtClean="0">
              <a:solidFill>
                <a:srgbClr val="0000FF"/>
              </a:solidFill>
              <a:latin typeface="微軟正黑體" pitchFamily="34" charset="-120"/>
              <a:ea typeface="微軟正黑體" pitchFamily="34" charset="-120"/>
            </a:rPr>
            <a:t>條規定檢討，是否屬</a:t>
          </a:r>
          <a:r>
            <a:rPr lang="zh-TW" altLang="zh-TW" sz="2800" b="1" dirty="0" smtClean="0">
              <a:solidFill>
                <a:srgbClr val="FF0066"/>
              </a:solidFill>
              <a:latin typeface="微軟正黑體" pitchFamily="34" charset="-120"/>
              <a:ea typeface="微軟正黑體" pitchFamily="34" charset="-120"/>
            </a:rPr>
            <a:t>分別辦理</a:t>
          </a:r>
          <a:r>
            <a:rPr lang="zh-TW" altLang="zh-TW" sz="2800" b="1" dirty="0" smtClean="0">
              <a:solidFill>
                <a:srgbClr val="0000FF"/>
              </a:solidFill>
              <a:latin typeface="微軟正黑體" pitchFamily="34" charset="-120"/>
              <a:ea typeface="微軟正黑體" pitchFamily="34" charset="-120"/>
            </a:rPr>
            <a:t>，否則應依採購法第</a:t>
          </a:r>
          <a:r>
            <a:rPr lang="en-US" altLang="zh-TW" sz="2800" b="1" dirty="0" smtClean="0">
              <a:solidFill>
                <a:srgbClr val="0000FF"/>
              </a:solidFill>
              <a:latin typeface="微軟正黑體" pitchFamily="34" charset="-120"/>
              <a:ea typeface="微軟正黑體" pitchFamily="34" charset="-120"/>
            </a:rPr>
            <a:t>14</a:t>
          </a:r>
          <a:r>
            <a:rPr lang="zh-TW" altLang="zh-TW" sz="2800" b="1" dirty="0" smtClean="0">
              <a:solidFill>
                <a:srgbClr val="0000FF"/>
              </a:solidFill>
              <a:latin typeface="微軟正黑體" pitchFamily="34" charset="-120"/>
              <a:ea typeface="微軟正黑體" pitchFamily="34" charset="-120"/>
            </a:rPr>
            <a:t>條規定先</a:t>
          </a:r>
          <a:r>
            <a:rPr lang="zh-TW" altLang="zh-TW" sz="2800" b="1" dirty="0" smtClean="0">
              <a:solidFill>
                <a:srgbClr val="FF0066"/>
              </a:solidFill>
              <a:latin typeface="微軟正黑體" pitchFamily="34" charset="-120"/>
              <a:ea typeface="微軟正黑體" pitchFamily="34" charset="-120"/>
            </a:rPr>
            <a:t>報經上級機關核准</a:t>
          </a:r>
          <a:r>
            <a:rPr lang="zh-TW" altLang="zh-TW" sz="2800" b="1" dirty="0" smtClean="0">
              <a:solidFill>
                <a:srgbClr val="0000FF"/>
              </a:solidFill>
              <a:latin typeface="微軟正黑體" pitchFamily="34" charset="-120"/>
              <a:ea typeface="微軟正黑體" pitchFamily="34" charset="-120"/>
            </a:rPr>
            <a:t>後辦理，並按總金額核計採購金額。</a:t>
          </a:r>
        </a:p>
        <a:p>
          <a:pPr marL="355600" indent="0" algn="l">
            <a:lnSpc>
              <a:spcPts val="3200"/>
            </a:lnSpc>
            <a:spcAft>
              <a:spcPct val="35000"/>
            </a:spcAft>
          </a:pP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9838" custLinFactNeighborY="291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EE5319EA-0A6D-4487-9E03-B614A24D2A87}" type="presOf" srcId="{C1863FB6-9323-40C9-90D0-770E6F9F6137}" destId="{E1B65E6C-E117-4BD9-9BB9-F4A247306E86}" srcOrd="0" destOrd="0" presId="urn:microsoft.com/office/officeart/2005/8/layout/hList3"/>
    <dgm:cxn modelId="{9BF4CADC-EAA7-4FB8-9209-03AB30B6BC2D}"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55BF613D-98BB-40D9-B261-B0827A240924}" type="presOf" srcId="{6667DBB5-DFD2-453A-8590-DAAEA182B36C}" destId="{A8770B0D-CFC6-45B8-A811-30C37F5F8C26}" srcOrd="0" destOrd="0" presId="urn:microsoft.com/office/officeart/2005/8/layout/hList3"/>
    <dgm:cxn modelId="{E3BF6FAD-C802-47AC-8F91-AEDA9227B924}" type="presParOf" srcId="{A88BC0A4-ED12-4AE0-94A8-820DE8650DD7}" destId="{E1B65E6C-E117-4BD9-9BB9-F4A247306E86}" srcOrd="0" destOrd="0" presId="urn:microsoft.com/office/officeart/2005/8/layout/hList3"/>
    <dgm:cxn modelId="{DC8FFE53-738D-4723-A341-FD7A59BDB84C}" type="presParOf" srcId="{A88BC0A4-ED12-4AE0-94A8-820DE8650DD7}" destId="{17630C3F-E15A-44FB-9041-2F26F0032604}" srcOrd="1" destOrd="0" presId="urn:microsoft.com/office/officeart/2005/8/layout/hList3"/>
    <dgm:cxn modelId="{7AD59E99-F86A-4598-8A4C-9735FBF9CD5C}" type="presParOf" srcId="{17630C3F-E15A-44FB-9041-2F26F0032604}" destId="{A8770B0D-CFC6-45B8-A811-30C37F5F8C26}" srcOrd="0" destOrd="0" presId="urn:microsoft.com/office/officeart/2005/8/layout/hList3"/>
    <dgm:cxn modelId="{0B21A23A-9B55-4968-B741-F4C86B17A000}"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chemeClr val="accent6">
            <a:lumMod val="75000"/>
          </a:scheme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gm:spPr>
      <dgm:t>
        <a:bodyPr lIns="0" tIns="72000" rIns="0" bIns="0" anchor="ctr" anchorCtr="0">
          <a:sp3d extrusionH="57150">
            <a:bevelT w="38100" h="38100" prst="slope"/>
            <a:bevelB w="38100" h="38100" prst="relaxedInset"/>
          </a:sp3d>
        </a:bodyPr>
        <a:lstStyle/>
        <a:p>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非屬異質採購</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a:ln w="0">
          <a:noFill/>
        </a:ln>
      </dgm:spPr>
      <dgm:t>
        <a:bodyPr anchor="t"/>
        <a:lstStyle/>
        <a:p>
          <a:pPr marL="355600" indent="-355600" algn="l">
            <a:lnSpc>
              <a:spcPts val="3200"/>
            </a:lnSpc>
            <a:spcAft>
              <a:spcPts val="60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○機關辦理「</a:t>
          </a:r>
          <a:r>
            <a:rPr lang="en-US" altLang="en-US" sz="2800" b="1" dirty="0" smtClean="0">
              <a:solidFill>
                <a:srgbClr val="0000FF"/>
              </a:solidFill>
              <a:effectLst/>
              <a:latin typeface="微軟正黑體" pitchFamily="34" charset="-120"/>
              <a:ea typeface="微軟正黑體" pitchFamily="34" charset="-120"/>
              <a:cs typeface="Times New Roman" pitchFamily="18" charset="0"/>
            </a:rPr>
            <a:t>MP3</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數位隨身聽</a:t>
          </a:r>
          <a:r>
            <a:rPr lang="en-US" altLang="en-US" sz="2800" b="1" dirty="0" smtClean="0">
              <a:solidFill>
                <a:srgbClr val="0000FF"/>
              </a:solidFill>
              <a:effectLst/>
              <a:latin typeface="微軟正黑體" pitchFamily="34" charset="-120"/>
              <a:ea typeface="微軟正黑體" pitchFamily="34" charset="-120"/>
              <a:cs typeface="Times New Roman" pitchFamily="18" charset="0"/>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碟</a:t>
          </a:r>
          <a:r>
            <a:rPr lang="en-US" altLang="en-US" sz="2800" b="1" dirty="0" smtClean="0">
              <a:solidFill>
                <a:srgbClr val="0000FF"/>
              </a:solidFill>
              <a:effectLst/>
              <a:latin typeface="微軟正黑體" pitchFamily="34" charset="-120"/>
              <a:ea typeface="微軟正黑體" pitchFamily="34" charset="-120"/>
              <a:cs typeface="Times New Roman" pitchFamily="18" charset="0"/>
            </a:rPr>
            <a:t>)2,792</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台」採購案，</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採最有利標決標方式</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辦理。</a:t>
          </a:r>
          <a:endParaRPr lang="en-US" altLang="zh-TW" sz="2800" b="1" dirty="0" smtClean="0">
            <a:solidFill>
              <a:srgbClr val="0000FF"/>
            </a:solidFill>
            <a:effectLst/>
            <a:latin typeface="微軟正黑體" pitchFamily="34" charset="-120"/>
            <a:ea typeface="微軟正黑體" pitchFamily="34" charset="-120"/>
            <a:cs typeface="Times New Roman" pitchFamily="18" charset="0"/>
          </a:endParaRPr>
        </a:p>
        <a:p>
          <a:pPr marL="355600" indent="-355600" algn="l">
            <a:lnSpc>
              <a:spcPts val="3200"/>
            </a:lnSpc>
            <a:spcAft>
              <a:spcPts val="600"/>
            </a:spcAft>
          </a:pPr>
          <a:r>
            <a:rPr lang="zh-TW" altLang="en-US" sz="2800" b="1"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依</a:t>
          </a:r>
          <a:r>
            <a:rPr lang="zh-TW" altLang="zh-TW" sz="2800" b="1" dirty="0" smtClean="0">
              <a:solidFill>
                <a:srgbClr val="FF0066"/>
              </a:solidFill>
              <a:effectLst/>
              <a:latin typeface="微軟正黑體" pitchFamily="34" charset="-120"/>
              <a:ea typeface="微軟正黑體" pitchFamily="34" charset="-120"/>
              <a:cs typeface="Times New Roman" pitchFamily="18" charset="0"/>
            </a:rPr>
            <a:t>政府採購法</a:t>
          </a:r>
          <a:r>
            <a:rPr lang="en-US" altLang="zh-TW" sz="2800" b="1" dirty="0" smtClean="0">
              <a:solidFill>
                <a:srgbClr val="FF0066"/>
              </a:solidFill>
              <a:effectLst/>
              <a:latin typeface="微軟正黑體" pitchFamily="34" charset="-120"/>
              <a:ea typeface="微軟正黑體" pitchFamily="34" charset="-120"/>
              <a:cs typeface="Times New Roman" pitchFamily="18" charset="0"/>
            </a:rPr>
            <a:t>§22-1-10</a:t>
          </a:r>
          <a:r>
            <a:rPr lang="zh-TW" altLang="en-US" sz="2800" b="1" dirty="0" smtClean="0">
              <a:solidFill>
                <a:srgbClr val="FF0066"/>
              </a:solidFill>
              <a:effectLst/>
              <a:latin typeface="微軟正黑體" pitchFamily="34" charset="-120"/>
              <a:ea typeface="微軟正黑體" pitchFamily="34" charset="-120"/>
              <a:cs typeface="Times New Roman" pitchFamily="18" charset="0"/>
            </a:rPr>
            <a:t>設計競賽或</a:t>
          </a:r>
          <a:r>
            <a:rPr lang="zh-TW" altLang="zh-TW" sz="2800" b="1" dirty="0" smtClean="0">
              <a:solidFill>
                <a:srgbClr val="FF0066"/>
              </a:solidFill>
              <a:effectLst/>
              <a:latin typeface="微軟正黑體" pitchFamily="34" charset="-120"/>
              <a:ea typeface="微軟正黑體" pitchFamily="34" charset="-120"/>
              <a:cs typeface="Times New Roman" pitchFamily="18" charset="0"/>
            </a:rPr>
            <a:t>最有利標決標</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方式辦理</a:t>
          </a:r>
          <a:r>
            <a:rPr lang="zh-TW" altLang="zh-TW" sz="2800" b="1" dirty="0" smtClean="0">
              <a:solidFill>
                <a:srgbClr val="0000FF"/>
              </a:solidFill>
              <a:effectLst/>
              <a:latin typeface="微軟正黑體" pitchFamily="34" charset="-120"/>
              <a:ea typeface="微軟正黑體" pitchFamily="34" charset="-120"/>
              <a:cs typeface="Times New Roman" pitchFamily="18" charset="0"/>
            </a:rPr>
            <a:t>規格明確</a:t>
          </a:r>
          <a:r>
            <a:rPr lang="zh-TW" altLang="en-US" sz="2800" b="1" dirty="0" smtClean="0">
              <a:solidFill>
                <a:srgbClr val="0000FF"/>
              </a:solidFill>
              <a:effectLst/>
              <a:latin typeface="微軟正黑體" pitchFamily="34" charset="-120"/>
              <a:ea typeface="微軟正黑體" pitchFamily="34" charset="-120"/>
              <a:cs typeface="Times New Roman" pitchFamily="18" charset="0"/>
            </a:rPr>
            <a:t>之</a:t>
          </a:r>
          <a:r>
            <a:rPr lang="zh-TW" altLang="zh-TW" sz="2800" b="1" dirty="0" smtClean="0">
              <a:solidFill>
                <a:srgbClr val="0000FF"/>
              </a:solidFill>
              <a:effectLst/>
              <a:latin typeface="微軟正黑體" pitchFamily="34" charset="-120"/>
              <a:ea typeface="微軟正黑體" pitchFamily="34" charset="-120"/>
              <a:cs typeface="Times New Roman" pitchFamily="18" charset="0"/>
            </a:rPr>
            <a:t>財物採購。</a:t>
          </a:r>
          <a:endParaRPr lang="zh-TW" altLang="en-US" sz="2800" b="1" dirty="0">
            <a:solidFill>
              <a:srgbClr val="0000FF"/>
            </a:solidFill>
            <a:effectLst/>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Y="-21938"/>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X="100000" custScaleY="40375" custLinFactNeighborY="-53611">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C1D93A3A-7D35-4E38-BA2F-57465F8FB956}" type="presOf" srcId="{6667DBB5-DFD2-453A-8590-DAAEA182B36C}" destId="{A8770B0D-CFC6-45B8-A811-30C37F5F8C26}" srcOrd="0" destOrd="0" presId="urn:microsoft.com/office/officeart/2005/8/layout/hList3"/>
    <dgm:cxn modelId="{DC4FDA23-54C6-4D5C-B2AB-B5332BCB9984}" type="presOf" srcId="{C1863FB6-9323-40C9-90D0-770E6F9F6137}" destId="{E1B65E6C-E117-4BD9-9BB9-F4A247306E86}" srcOrd="0" destOrd="0" presId="urn:microsoft.com/office/officeart/2005/8/layout/hList3"/>
    <dgm:cxn modelId="{7190CF00-31DC-42F2-A63F-C8AA30C40BC3}" type="presOf" srcId="{866B67F1-4FD9-4FC4-B8B8-227CF2251B73}" destId="{A88BC0A4-ED12-4AE0-94A8-820DE8650DD7}"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B4708211-21FA-4EBC-96F1-FAFEF4565F51}" type="presParOf" srcId="{A88BC0A4-ED12-4AE0-94A8-820DE8650DD7}" destId="{E1B65E6C-E117-4BD9-9BB9-F4A247306E86}" srcOrd="0" destOrd="0" presId="urn:microsoft.com/office/officeart/2005/8/layout/hList3"/>
    <dgm:cxn modelId="{20E41141-D9F5-4D8B-A67B-7BE7C81830AD}" type="presParOf" srcId="{A88BC0A4-ED12-4AE0-94A8-820DE8650DD7}" destId="{17630C3F-E15A-44FB-9041-2F26F0032604}" srcOrd="1" destOrd="0" presId="urn:microsoft.com/office/officeart/2005/8/layout/hList3"/>
    <dgm:cxn modelId="{CE13F8DA-6159-45E7-8CBF-2B9C2068BE19}" type="presParOf" srcId="{17630C3F-E15A-44FB-9041-2F26F0032604}" destId="{A8770B0D-CFC6-45B8-A811-30C37F5F8C26}" srcOrd="0" destOrd="0" presId="urn:microsoft.com/office/officeart/2005/8/layout/hList3"/>
    <dgm:cxn modelId="{7F231E95-2F97-4630-BF7A-29FA4C09DF70}"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6B67F1-4FD9-4FC4-B8B8-227CF2251B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863FB6-9323-40C9-90D0-770E6F9F6137}">
      <dgm:prSet phldrT="[文字]" custT="1"/>
      <dgm:spPr>
        <a:solidFill>
          <a:srgbClr val="FF9933">
            <a:alpha val="71000"/>
          </a:srgbClr>
        </a:solidFill>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gm:spPr>
      <dgm:t>
        <a:bodyPr lIns="0" tIns="72000" rIns="0" bIns="0" anchor="ctr" anchorCtr="0">
          <a:sp3d extrusionH="57150">
            <a:bevelT w="38100" h="38100" prst="slope"/>
            <a:bevelB w="38100" h="38100" prst="relaxedInset"/>
          </a:sp3d>
        </a:bodyPr>
        <a:lstStyle/>
        <a:p>
          <a:pPr marL="0" marR="0" indent="0" algn="ctr" defTabSz="914400" eaLnBrk="1" fontAlgn="auto" latinLnBrk="0" hangingPunct="1">
            <a:lnSpc>
              <a:spcPts val="4400"/>
            </a:lnSpc>
            <a:spcBef>
              <a:spcPts val="0"/>
            </a:spcBef>
            <a:spcAft>
              <a:spcPts val="0"/>
            </a:spcAft>
            <a:buClrTx/>
            <a:buSzTx/>
            <a:buFontTx/>
            <a:buNone/>
            <a:tabLst/>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F7F3F47-5A71-4E81-90F3-6A3C11D79016}" type="sibTrans" cxnId="{A71DBCC6-2162-4F6A-9D81-2416BBBF7F19}">
      <dgm:prSet/>
      <dgm:spPr/>
      <dgm:t>
        <a:bodyPr/>
        <a:lstStyle/>
        <a:p>
          <a:endParaRPr lang="zh-TW" altLang="en-US"/>
        </a:p>
      </dgm:t>
    </dgm:pt>
    <dgm:pt modelId="{E82DCD09-126C-4572-A443-C8354C6DF370}" type="parTrans" cxnId="{A71DBCC6-2162-4F6A-9D81-2416BBBF7F19}">
      <dgm:prSet/>
      <dgm:spPr/>
      <dgm:t>
        <a:bodyPr/>
        <a:lstStyle/>
        <a:p>
          <a:endParaRPr lang="zh-TW" altLang="en-US"/>
        </a:p>
      </dgm:t>
    </dgm:pt>
    <dgm:pt modelId="{6667DBB5-DFD2-453A-8590-DAAEA182B36C}">
      <dgm:prSet custT="1"/>
      <dgm:spPr>
        <a:solidFill>
          <a:srgbClr val="FFFF00">
            <a:alpha val="28000"/>
          </a:srgbClr>
        </a:solidFill>
      </dgm:spPr>
      <dgm:t>
        <a:bodyPr anchor="t"/>
        <a:lstStyle/>
        <a:p>
          <a:pPr marL="355600" indent="-355600" algn="l">
            <a:lnSpc>
              <a:spcPts val="3200"/>
            </a:lnSpc>
          </a:pPr>
          <a:r>
            <a:rPr lang="en-US" altLang="zh-TW" sz="2400" b="1" dirty="0" smtClean="0">
              <a:solidFill>
                <a:srgbClr val="0000FF"/>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a:t>
          </a:r>
          <a:r>
            <a:rPr lang="en-US" altLang="zh-TW" sz="2800" b="1" dirty="0" smtClean="0">
              <a:solidFill>
                <a:srgbClr val="0000FF"/>
              </a:solidFill>
              <a:latin typeface="微軟正黑體" pitchFamily="34" charset="-120"/>
              <a:ea typeface="微軟正黑體" pitchFamily="34" charset="-120"/>
            </a:rPr>
            <a:t>…</a:t>
          </a:r>
          <a:r>
            <a:rPr lang="zh-TW" altLang="zh-TW" sz="2800" b="1" dirty="0" smtClean="0">
              <a:solidFill>
                <a:srgbClr val="0000FF"/>
              </a:solidFill>
              <a:latin typeface="微軟正黑體" pitchFamily="34" charset="-120"/>
              <a:ea typeface="微軟正黑體" pitchFamily="34" charset="-120"/>
            </a:rPr>
            <a:t>依政府採購法規定，以最有利標決標方式辦理之前題乃為招標前確認其標的屬異質且不宜以最低標辦理之案件，查本案既已限定採購標的為</a:t>
          </a:r>
          <a:r>
            <a:rPr lang="en-US" altLang="zh-TW" sz="2800" b="1" dirty="0" smtClean="0">
              <a:solidFill>
                <a:srgbClr val="0000FF"/>
              </a:solidFill>
              <a:latin typeface="微軟正黑體" pitchFamily="34" charset="-120"/>
              <a:ea typeface="微軟正黑體" pitchFamily="34" charset="-120"/>
            </a:rPr>
            <a:t>MP3</a:t>
          </a:r>
          <a:r>
            <a:rPr lang="zh-TW" altLang="zh-TW" sz="2800" b="1" dirty="0" smtClean="0">
              <a:solidFill>
                <a:srgbClr val="0000FF"/>
              </a:solidFill>
              <a:latin typeface="微軟正黑體" pitchFamily="34" charset="-120"/>
              <a:ea typeface="微軟正黑體" pitchFamily="34" charset="-120"/>
            </a:rPr>
            <a:t>，且</a:t>
          </a:r>
          <a:r>
            <a:rPr lang="zh-TW" altLang="zh-TW" sz="2800" b="1" dirty="0" smtClean="0">
              <a:solidFill>
                <a:srgbClr val="FF0066"/>
              </a:solidFill>
              <a:latin typeface="微軟正黑體" pitchFamily="34" charset="-120"/>
              <a:ea typeface="微軟正黑體" pitchFamily="34" charset="-120"/>
            </a:rPr>
            <a:t>該產品均屬現貨供應，採購規格訂定並無困難，尚難謂具異質性之採購</a:t>
          </a:r>
          <a:r>
            <a:rPr lang="zh-TW" altLang="zh-TW" sz="2800" b="1" dirty="0" smtClean="0">
              <a:solidFill>
                <a:srgbClr val="0000FF"/>
              </a:solidFill>
              <a:latin typeface="微軟正黑體" pitchFamily="34" charset="-120"/>
              <a:ea typeface="微軟正黑體" pitchFamily="34" charset="-120"/>
            </a:rPr>
            <a:t>，來函所稱</a:t>
          </a:r>
          <a:r>
            <a:rPr lang="en-US" altLang="zh-TW" sz="2800" b="1" dirty="0" smtClean="0">
              <a:solidFill>
                <a:srgbClr val="0000FF"/>
              </a:solidFill>
              <a:latin typeface="微軟正黑體" pitchFamily="34" charset="-120"/>
              <a:ea typeface="微軟正黑體" pitchFamily="34" charset="-120"/>
            </a:rPr>
            <a:t>MP3</a:t>
          </a:r>
          <a:r>
            <a:rPr lang="zh-TW" altLang="zh-TW" sz="2800" b="1" dirty="0" smtClean="0">
              <a:solidFill>
                <a:srgbClr val="0000FF"/>
              </a:solidFill>
              <a:latin typeface="微軟正黑體" pitchFamily="34" charset="-120"/>
              <a:ea typeface="微軟正黑體" pitchFamily="34" charset="-120"/>
            </a:rPr>
            <a:t>種類繁多，容量、品牌、功能等差異，當屬規格訂定之範疇，貴局未能妥適規畫採購策略，</a:t>
          </a:r>
          <a:r>
            <a:rPr lang="zh-TW" altLang="zh-TW" sz="2800" b="1" dirty="0" smtClean="0">
              <a:solidFill>
                <a:srgbClr val="FF0066"/>
              </a:solidFill>
              <a:latin typeface="微軟正黑體" pitchFamily="34" charset="-120"/>
              <a:ea typeface="微軟正黑體" pitchFamily="34" charset="-120"/>
            </a:rPr>
            <a:t>以最有利標方式辦理本案，核有欠妥</a:t>
          </a:r>
          <a:r>
            <a:rPr lang="zh-TW" altLang="zh-TW" sz="2800" b="1" dirty="0" smtClean="0">
              <a:solidFill>
                <a:srgbClr val="0000FF"/>
              </a:solidFill>
              <a:latin typeface="微軟正黑體" pitchFamily="34" charset="-120"/>
              <a:ea typeface="微軟正黑體" pitchFamily="34" charset="-120"/>
            </a:rPr>
            <a:t>，仍請查明妥處。」</a:t>
          </a:r>
          <a:r>
            <a:rPr lang="en-US" altLang="zh-TW" sz="2800" b="1" dirty="0" smtClean="0">
              <a:solidFill>
                <a:srgbClr val="0000FF"/>
              </a:solidFill>
              <a:latin typeface="微軟正黑體" pitchFamily="34" charset="-120"/>
              <a:ea typeface="微軟正黑體" pitchFamily="34" charset="-120"/>
            </a:rPr>
            <a:t>(</a:t>
          </a:r>
          <a:r>
            <a:rPr lang="zh-TW" altLang="zh-TW" sz="2800" b="1" dirty="0" smtClean="0">
              <a:solidFill>
                <a:schemeClr val="tx1">
                  <a:lumMod val="85000"/>
                  <a:lumOff val="15000"/>
                </a:schemeClr>
              </a:solidFill>
              <a:latin typeface="微軟正黑體" pitchFamily="34" charset="-120"/>
              <a:ea typeface="微軟正黑體" pitchFamily="34" charset="-120"/>
            </a:rPr>
            <a:t>台北市審計處</a:t>
          </a:r>
          <a:r>
            <a:rPr lang="en-US" altLang="zh-TW" sz="2800" b="1" dirty="0" smtClean="0">
              <a:solidFill>
                <a:schemeClr val="tx1">
                  <a:lumMod val="85000"/>
                  <a:lumOff val="15000"/>
                </a:schemeClr>
              </a:solidFill>
              <a:latin typeface="微軟正黑體" pitchFamily="34" charset="-120"/>
              <a:ea typeface="微軟正黑體" pitchFamily="34" charset="-120"/>
            </a:rPr>
            <a:t>96.11.26</a:t>
          </a:r>
          <a:r>
            <a:rPr lang="zh-TW" altLang="zh-TW" sz="2800" b="1" dirty="0" smtClean="0">
              <a:solidFill>
                <a:schemeClr val="tx1">
                  <a:lumMod val="85000"/>
                  <a:lumOff val="15000"/>
                </a:schemeClr>
              </a:solidFill>
              <a:latin typeface="微軟正黑體" pitchFamily="34" charset="-120"/>
              <a:ea typeface="微軟正黑體" pitchFamily="34" charset="-120"/>
            </a:rPr>
            <a:t>審北五字第</a:t>
          </a:r>
          <a:r>
            <a:rPr lang="en-US" altLang="zh-TW" sz="2800" b="1" dirty="0" smtClean="0">
              <a:solidFill>
                <a:schemeClr val="tx1">
                  <a:lumMod val="85000"/>
                  <a:lumOff val="15000"/>
                </a:schemeClr>
              </a:solidFill>
              <a:latin typeface="微軟正黑體" pitchFamily="34" charset="-120"/>
              <a:ea typeface="微軟正黑體" pitchFamily="34" charset="-120"/>
            </a:rPr>
            <a:t>0960001237</a:t>
          </a:r>
          <a:r>
            <a:rPr lang="zh-TW" altLang="zh-TW" sz="2800" b="1" dirty="0" smtClean="0">
              <a:solidFill>
                <a:schemeClr val="tx1">
                  <a:lumMod val="85000"/>
                  <a:lumOff val="15000"/>
                </a:schemeClr>
              </a:solidFill>
              <a:latin typeface="微軟正黑體" pitchFamily="34" charset="-120"/>
              <a:ea typeface="微軟正黑體" pitchFamily="34" charset="-120"/>
            </a:rPr>
            <a:t>號函</a:t>
          </a:r>
          <a:r>
            <a:rPr lang="en-US" altLang="zh-TW" sz="2800" b="1" dirty="0" smtClean="0">
              <a:solidFill>
                <a:srgbClr val="0000FF"/>
              </a:solidFill>
              <a:latin typeface="微軟正黑體" pitchFamily="34" charset="-120"/>
              <a:ea typeface="微軟正黑體" pitchFamily="34" charset="-120"/>
            </a:rPr>
            <a:t>)</a:t>
          </a:r>
          <a:endParaRPr lang="zh-TW" altLang="zh-TW" sz="2800" b="1" dirty="0" smtClean="0">
            <a:solidFill>
              <a:srgbClr val="0000FF"/>
            </a:solidFill>
            <a:latin typeface="微軟正黑體" pitchFamily="34" charset="-120"/>
            <a:ea typeface="微軟正黑體" pitchFamily="34" charset="-120"/>
          </a:endParaRPr>
        </a:p>
        <a:p>
          <a:pPr marL="355600" indent="-355600" algn="l">
            <a:lnSpc>
              <a:spcPts val="3200"/>
            </a:lnSpc>
          </a:pPr>
          <a:r>
            <a:rPr lang="zh-TW" altLang="en-US" sz="2800" b="1" dirty="0" smtClean="0">
              <a:solidFill>
                <a:srgbClr val="FF0000"/>
              </a:solidFill>
              <a:latin typeface="微軟正黑體" pitchFamily="34" charset="-120"/>
              <a:ea typeface="微軟正黑體" pitchFamily="34" charset="-120"/>
              <a:sym typeface="Wingdings"/>
            </a:rPr>
            <a:t></a:t>
          </a:r>
          <a:r>
            <a:rPr lang="zh-TW" altLang="zh-TW" sz="2800" b="1" dirty="0" smtClean="0">
              <a:solidFill>
                <a:srgbClr val="0000FF"/>
              </a:solidFill>
              <a:latin typeface="微軟正黑體" pitchFamily="34" charset="-120"/>
              <a:ea typeface="微軟正黑體" pitchFamily="34" charset="-120"/>
            </a:rPr>
            <a:t>建議</a:t>
          </a:r>
          <a:r>
            <a:rPr lang="zh-TW" altLang="en-US" sz="2800" b="1" dirty="0" smtClean="0">
              <a:solidFill>
                <a:srgbClr val="0000FF"/>
              </a:solidFill>
              <a:latin typeface="標楷體"/>
              <a:ea typeface="標楷體"/>
            </a:rPr>
            <a:t>：</a:t>
          </a:r>
          <a:r>
            <a:rPr lang="zh-TW" altLang="en-US" sz="2800" b="1" dirty="0" smtClean="0">
              <a:solidFill>
                <a:srgbClr val="0000FF"/>
              </a:solidFill>
              <a:latin typeface="微軟正黑體" pitchFamily="34" charset="-120"/>
              <a:ea typeface="微軟正黑體" pitchFamily="34" charset="-120"/>
            </a:rPr>
            <a:t>依</a:t>
          </a:r>
          <a:r>
            <a:rPr lang="zh-TW" altLang="zh-TW" sz="2800" b="1" dirty="0" smtClean="0">
              <a:solidFill>
                <a:srgbClr val="0000FF"/>
              </a:solidFill>
              <a:latin typeface="微軟正黑體" pitchFamily="34" charset="-120"/>
              <a:ea typeface="微軟正黑體" pitchFamily="34" charset="-120"/>
            </a:rPr>
            <a:t>工程會</a:t>
          </a:r>
          <a:r>
            <a:rPr lang="en-US" altLang="zh-TW" sz="2800" b="1" dirty="0" smtClean="0">
              <a:solidFill>
                <a:srgbClr val="0000FF"/>
              </a:solidFill>
              <a:latin typeface="微軟正黑體" pitchFamily="34" charset="-120"/>
              <a:ea typeface="微軟正黑體" pitchFamily="34" charset="-120"/>
            </a:rPr>
            <a:t>95.6.20</a:t>
          </a:r>
          <a:r>
            <a:rPr lang="zh-TW" altLang="zh-TW" sz="2800" b="1" dirty="0" smtClean="0">
              <a:solidFill>
                <a:srgbClr val="0000FF"/>
              </a:solidFill>
              <a:latin typeface="微軟正黑體" pitchFamily="34" charset="-120"/>
              <a:ea typeface="微軟正黑體" pitchFamily="34" charset="-120"/>
            </a:rPr>
            <a:t>程企字第</a:t>
          </a:r>
          <a:r>
            <a:rPr lang="en-US" altLang="zh-TW" sz="2800" b="1" dirty="0" smtClean="0">
              <a:solidFill>
                <a:srgbClr val="0000FF"/>
              </a:solidFill>
              <a:latin typeface="微軟正黑體" pitchFamily="34" charset="-120"/>
              <a:ea typeface="微軟正黑體" pitchFamily="34" charset="-120"/>
            </a:rPr>
            <a:t>09500227540</a:t>
          </a:r>
          <a:r>
            <a:rPr lang="zh-TW" altLang="zh-TW" sz="2800" b="1" dirty="0" smtClean="0">
              <a:solidFill>
                <a:srgbClr val="0000FF"/>
              </a:solidFill>
              <a:latin typeface="微軟正黑體" pitchFamily="34" charset="-120"/>
              <a:ea typeface="微軟正黑體" pitchFamily="34" charset="-120"/>
            </a:rPr>
            <a:t>號函頒各機關之「政府採購決標方式認定原則」，其項次貳載明「</a:t>
          </a:r>
          <a:r>
            <a:rPr lang="zh-TW" altLang="zh-TW" sz="2800" b="1" dirty="0" smtClean="0">
              <a:solidFill>
                <a:srgbClr val="FF0066"/>
              </a:solidFill>
              <a:latin typeface="微軟正黑體" pitchFamily="34" charset="-120"/>
              <a:ea typeface="微軟正黑體" pitchFamily="34" charset="-120"/>
            </a:rPr>
            <a:t>異質採購採最低標決標：異質項目較少或差異程度較小者，宜採異質最低標決標而不宜採最有利標決標。</a:t>
          </a:r>
          <a:r>
            <a:rPr lang="zh-TW" altLang="zh-TW" sz="2800" b="1" dirty="0" smtClean="0">
              <a:solidFill>
                <a:srgbClr val="0000FF"/>
              </a:solidFill>
              <a:latin typeface="微軟正黑體" pitchFamily="34" charset="-120"/>
              <a:ea typeface="微軟正黑體" pitchFamily="34" charset="-120"/>
            </a:rPr>
            <a:t>」</a:t>
          </a:r>
          <a:r>
            <a:rPr lang="zh-TW" altLang="en-US" sz="2800" b="1" dirty="0" smtClean="0">
              <a:solidFill>
                <a:srgbClr val="0000FF"/>
              </a:solidFill>
              <a:latin typeface="微軟正黑體" pitchFamily="34" charset="-120"/>
              <a:ea typeface="微軟正黑體" pitchFamily="34" charset="-120"/>
            </a:rPr>
            <a:t>辦理</a:t>
          </a:r>
          <a:r>
            <a:rPr lang="zh-TW" altLang="en-US" sz="2800" b="1" dirty="0" smtClean="0">
              <a:solidFill>
                <a:srgbClr val="0000FF"/>
              </a:solidFill>
              <a:latin typeface="標楷體"/>
              <a:ea typeface="標楷體"/>
            </a:rPr>
            <a:t>。</a:t>
          </a:r>
          <a:endParaRPr lang="zh-TW" altLang="en-US" sz="2800" b="1" dirty="0">
            <a:solidFill>
              <a:srgbClr val="0000FF"/>
            </a:solidFill>
            <a:latin typeface="微軟正黑體" pitchFamily="34" charset="-120"/>
            <a:ea typeface="微軟正黑體" pitchFamily="34" charset="-120"/>
          </a:endParaRPr>
        </a:p>
      </dgm:t>
    </dgm:pt>
    <dgm:pt modelId="{0F2ABB22-E793-4643-9FA0-75861AD28918}" type="sibTrans" cxnId="{39156DAC-F91F-4E45-826D-E5F7AED2B97C}">
      <dgm:prSet/>
      <dgm:spPr/>
      <dgm:t>
        <a:bodyPr/>
        <a:lstStyle/>
        <a:p>
          <a:endParaRPr lang="zh-TW" altLang="en-US"/>
        </a:p>
      </dgm:t>
    </dgm:pt>
    <dgm:pt modelId="{B59413EC-85D6-4FA2-B063-BB27C90E2619}" type="parTrans" cxnId="{39156DAC-F91F-4E45-826D-E5F7AED2B97C}">
      <dgm:prSet/>
      <dgm:spPr/>
      <dgm:t>
        <a:bodyPr/>
        <a:lstStyle/>
        <a:p>
          <a:endParaRPr lang="zh-TW" altLang="en-US"/>
        </a:p>
      </dgm:t>
    </dgm:pt>
    <dgm:pt modelId="{A88BC0A4-ED12-4AE0-94A8-820DE8650DD7}" type="pres">
      <dgm:prSet presAssocID="{866B67F1-4FD9-4FC4-B8B8-227CF2251B73}" presName="composite" presStyleCnt="0">
        <dgm:presLayoutVars>
          <dgm:chMax val="1"/>
          <dgm:dir/>
          <dgm:resizeHandles val="exact"/>
        </dgm:presLayoutVars>
      </dgm:prSet>
      <dgm:spPr/>
      <dgm:t>
        <a:bodyPr/>
        <a:lstStyle/>
        <a:p>
          <a:endParaRPr lang="zh-TW" altLang="en-US"/>
        </a:p>
      </dgm:t>
    </dgm:pt>
    <dgm:pt modelId="{E1B65E6C-E117-4BD9-9BB9-F4A247306E86}" type="pres">
      <dgm:prSet presAssocID="{C1863FB6-9323-40C9-90D0-770E6F9F6137}" presName="roof" presStyleLbl="dkBgShp" presStyleIdx="0" presStyleCnt="2" custScaleY="38499" custLinFactNeighborX="399" custLinFactNeighborY="-5624"/>
      <dgm:spPr/>
      <dgm:t>
        <a:bodyPr/>
        <a:lstStyle/>
        <a:p>
          <a:endParaRPr lang="zh-TW" altLang="en-US"/>
        </a:p>
      </dgm:t>
    </dgm:pt>
    <dgm:pt modelId="{17630C3F-E15A-44FB-9041-2F26F0032604}" type="pres">
      <dgm:prSet presAssocID="{C1863FB6-9323-40C9-90D0-770E6F9F6137}" presName="pillars" presStyleCnt="0"/>
      <dgm:spPr/>
    </dgm:pt>
    <dgm:pt modelId="{A8770B0D-CFC6-45B8-A811-30C37F5F8C26}" type="pres">
      <dgm:prSet presAssocID="{C1863FB6-9323-40C9-90D0-770E6F9F6137}" presName="pillar1" presStyleLbl="node1" presStyleIdx="0" presStyleCnt="1" custScaleY="137784" custLinFactNeighborX="9838" custLinFactNeighborY="2912">
        <dgm:presLayoutVars>
          <dgm:bulletEnabled val="1"/>
        </dgm:presLayoutVars>
      </dgm:prSet>
      <dgm:spPr/>
      <dgm:t>
        <a:bodyPr/>
        <a:lstStyle/>
        <a:p>
          <a:endParaRPr lang="zh-TW" altLang="en-US"/>
        </a:p>
      </dgm:t>
    </dgm:pt>
    <dgm:pt modelId="{4CB99B08-B83B-486F-B4DE-20F5CF27BFE7}" type="pres">
      <dgm:prSet presAssocID="{C1863FB6-9323-40C9-90D0-770E6F9F6137}" presName="base" presStyleLbl="dkBgShp" presStyleIdx="1" presStyleCnt="2" custFlipVert="1" custScaleY="10319" custLinFactY="127683" custLinFactNeighborX="245" custLinFactNeighborY="200000"/>
      <dgm:spPr>
        <a:scene3d>
          <a:camera prst="orthographicFront"/>
          <a:lightRig rig="threePt" dir="t"/>
        </a:scene3d>
        <a:sp3d>
          <a:bevelT prst="slope"/>
          <a:bevelB prst="slope"/>
        </a:sp3d>
      </dgm:spPr>
    </dgm:pt>
  </dgm:ptLst>
  <dgm:cxnLst>
    <dgm:cxn modelId="{39156DAC-F91F-4E45-826D-E5F7AED2B97C}" srcId="{C1863FB6-9323-40C9-90D0-770E6F9F6137}" destId="{6667DBB5-DFD2-453A-8590-DAAEA182B36C}" srcOrd="0" destOrd="0" parTransId="{B59413EC-85D6-4FA2-B063-BB27C90E2619}" sibTransId="{0F2ABB22-E793-4643-9FA0-75861AD28918}"/>
    <dgm:cxn modelId="{F609AD2D-61FE-4303-9DB3-EF22C87274CE}" type="presOf" srcId="{866B67F1-4FD9-4FC4-B8B8-227CF2251B73}" destId="{A88BC0A4-ED12-4AE0-94A8-820DE8650DD7}" srcOrd="0" destOrd="0" presId="urn:microsoft.com/office/officeart/2005/8/layout/hList3"/>
    <dgm:cxn modelId="{A9786163-F3CD-4A7A-B9A8-02F05A96678A}" type="presOf" srcId="{C1863FB6-9323-40C9-90D0-770E6F9F6137}" destId="{E1B65E6C-E117-4BD9-9BB9-F4A247306E86}" srcOrd="0" destOrd="0" presId="urn:microsoft.com/office/officeart/2005/8/layout/hList3"/>
    <dgm:cxn modelId="{8299926C-6297-4208-B0A8-01C038E39E79}" type="presOf" srcId="{6667DBB5-DFD2-453A-8590-DAAEA182B36C}" destId="{A8770B0D-CFC6-45B8-A811-30C37F5F8C26}" srcOrd="0" destOrd="0" presId="urn:microsoft.com/office/officeart/2005/8/layout/hList3"/>
    <dgm:cxn modelId="{A71DBCC6-2162-4F6A-9D81-2416BBBF7F19}" srcId="{866B67F1-4FD9-4FC4-B8B8-227CF2251B73}" destId="{C1863FB6-9323-40C9-90D0-770E6F9F6137}" srcOrd="0" destOrd="0" parTransId="{E82DCD09-126C-4572-A443-C8354C6DF370}" sibTransId="{CF7F3F47-5A71-4E81-90F3-6A3C11D79016}"/>
    <dgm:cxn modelId="{D835A227-5336-4475-9A41-7DDF58E3B4F6}" type="presParOf" srcId="{A88BC0A4-ED12-4AE0-94A8-820DE8650DD7}" destId="{E1B65E6C-E117-4BD9-9BB9-F4A247306E86}" srcOrd="0" destOrd="0" presId="urn:microsoft.com/office/officeart/2005/8/layout/hList3"/>
    <dgm:cxn modelId="{BDB4E3D2-A13E-449F-AD7F-C7B6CC02FBFA}" type="presParOf" srcId="{A88BC0A4-ED12-4AE0-94A8-820DE8650DD7}" destId="{17630C3F-E15A-44FB-9041-2F26F0032604}" srcOrd="1" destOrd="0" presId="urn:microsoft.com/office/officeart/2005/8/layout/hList3"/>
    <dgm:cxn modelId="{BD7B51B7-7F27-4CC4-B747-4216B52A9393}" type="presParOf" srcId="{17630C3F-E15A-44FB-9041-2F26F0032604}" destId="{A8770B0D-CFC6-45B8-A811-30C37F5F8C26}" srcOrd="0" destOrd="0" presId="urn:microsoft.com/office/officeart/2005/8/layout/hList3"/>
    <dgm:cxn modelId="{5E431AC3-74A9-4721-8A3B-90C69016EA49}" type="presParOf" srcId="{A88BC0A4-ED12-4AE0-94A8-820DE8650DD7}" destId="{4CB99B08-B83B-486F-B4DE-20F5CF27BF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ts val="4400"/>
            </a:lnSpc>
            <a:spcBef>
              <a:spcPct val="0"/>
            </a:spcBef>
            <a:spcAft>
              <a:spcPts val="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採購策略修正</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36718"/>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444500" lvl="0" indent="-444500" algn="l" defTabSz="1244600">
            <a:lnSpc>
              <a:spcPts val="3200"/>
            </a:lnSpc>
            <a:spcBef>
              <a:spcPct val="0"/>
            </a:spcBef>
            <a:spcAft>
              <a:spcPct val="35000"/>
            </a:spcAft>
          </a:pP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「○租用數位化開單收費系統」</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係依</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採購法</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rPr>
            <a:t>§22-1-9</a:t>
          </a:r>
          <a:r>
            <a:rPr lang="zh-TW" altLang="en-US" sz="2800" b="1" kern="1200" dirty="0" smtClean="0">
              <a:solidFill>
                <a:schemeClr val="tx1"/>
              </a:solidFill>
              <a:effectLst/>
              <a:latin typeface="微軟正黑體" pitchFamily="34" charset="-120"/>
              <a:ea typeface="微軟正黑體" pitchFamily="34" charset="-120"/>
              <a:cs typeface="Times New Roman" pitchFamily="18" charset="0"/>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以委託專業服務採</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準用最有利標公開評選</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方式辦理；預算金額</a:t>
          </a:r>
          <a:r>
            <a:rPr lang="en-US" altLang="zh-TW" sz="2800" b="1" kern="1200" dirty="0" smtClean="0">
              <a:solidFill>
                <a:srgbClr val="0000FF"/>
              </a:solidFill>
              <a:effectLst/>
              <a:latin typeface="微軟正黑體" pitchFamily="34" charset="-120"/>
              <a:ea typeface="微軟正黑體" pitchFamily="34" charset="-120"/>
              <a:cs typeface="Times New Roman" pitchFamily="18" charset="0"/>
            </a:rPr>
            <a:t>4,320</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萬元，決標金額</a:t>
          </a:r>
          <a:r>
            <a:rPr lang="en-US" altLang="zh-TW" sz="2800" b="1" kern="1200" dirty="0" smtClean="0">
              <a:solidFill>
                <a:srgbClr val="0000FF"/>
              </a:solidFill>
              <a:effectLst/>
              <a:latin typeface="微軟正黑體" pitchFamily="34" charset="-120"/>
              <a:ea typeface="微軟正黑體" pitchFamily="34" charset="-120"/>
              <a:cs typeface="Times New Roman" pitchFamily="18" charset="0"/>
            </a:rPr>
            <a:t>4,104</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萬元，租期</a:t>
          </a:r>
          <a:r>
            <a:rPr lang="en-US" altLang="zh-TW" sz="2800" b="1" kern="1200" dirty="0" smtClean="0">
              <a:solidFill>
                <a:srgbClr val="0000FF"/>
              </a:solidFill>
              <a:effectLst/>
              <a:latin typeface="微軟正黑體" pitchFamily="34" charset="-120"/>
              <a:ea typeface="微軟正黑體" pitchFamily="34" charset="-120"/>
              <a:cs typeface="Times New Roman" pitchFamily="18" charset="0"/>
            </a:rPr>
            <a:t>3</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年。嗣後</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追加採購熱感應紙通知單及追加租用開單設備</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，以「因熱感應紙繳費通知單設計格式涉及智慧財產權，為顧及系統硬體與感熱紙卷之相容性需求</a:t>
          </a:r>
          <a:r>
            <a:rPr lang="en-US" altLang="zh-TW" sz="2800" b="1" kern="1200" dirty="0" smtClean="0">
              <a:solidFill>
                <a:srgbClr val="0000FF"/>
              </a:solidFill>
              <a:effectLst/>
              <a:latin typeface="微軟正黑體" pitchFamily="34" charset="-120"/>
              <a:ea typeface="微軟正黑體" pitchFamily="34" charset="-120"/>
              <a:cs typeface="Times New Roman" pitchFamily="18" charset="0"/>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」為由，均依</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採購法</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rPr>
            <a:t>§22-1-4</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以限制性招標洽原供應廠商採購</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a:t>
          </a:r>
          <a:endParaRPr lang="zh-TW" altLang="en-US" sz="2800" b="1" kern="1200" dirty="0">
            <a:solidFill>
              <a:srgbClr val="0000FF"/>
            </a:solidFill>
            <a:effectLst/>
            <a:latin typeface="微軟正黑體" pitchFamily="34" charset="-120"/>
            <a:ea typeface="微軟正黑體" pitchFamily="34" charset="-120"/>
          </a:endParaRPr>
        </a:p>
      </dsp:txBody>
      <dsp:txXfrm>
        <a:off x="0" y="836718"/>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擇定合宜評選項目</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780705"/>
          <a:ext cx="9144000" cy="1784210"/>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辦理異質採購，依規定簽報核准，惟簽報時說明在「工法技術」、「品質管制」及「預期使用功能及效益」等方面具異質性，然查</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評選項目尚缺有關</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「預期使用功能及效益」之</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異質項目</a:t>
          </a:r>
          <a:r>
            <a:rPr lang="zh-TW" altLang="en-US" sz="2800" b="1" kern="1200" dirty="0" smtClean="0">
              <a:solidFill>
                <a:srgbClr val="0000FF"/>
              </a:solidFill>
              <a:effectLst/>
              <a:latin typeface="標楷體"/>
              <a:ea typeface="標楷體"/>
              <a:cs typeface="Times New Roman" pitchFamily="18" charset="0"/>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780705"/>
        <a:ext cx="9144000" cy="1784210"/>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2559"/>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defTabSz="1066800">
            <a:lnSpc>
              <a:spcPts val="31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chemeClr val="tx1">
                  <a:lumMod val="95000"/>
                  <a:lumOff val="5000"/>
                </a:schemeClr>
              </a:solidFill>
              <a:latin typeface="微軟正黑體" pitchFamily="34" charset="-120"/>
              <a:ea typeface="微軟正黑體" pitchFamily="34" charset="-120"/>
              <a:sym typeface="Wingdings"/>
            </a:rPr>
            <a:t>政府採購法施行細則</a:t>
          </a:r>
          <a:r>
            <a:rPr lang="en-US" altLang="en-US" sz="2800" b="1" kern="1200" dirty="0" smtClean="0">
              <a:solidFill>
                <a:schemeClr val="tx1">
                  <a:lumMod val="95000"/>
                  <a:lumOff val="5000"/>
                </a:schemeClr>
              </a:solidFill>
              <a:latin typeface="微軟正黑體" pitchFamily="34" charset="-120"/>
              <a:ea typeface="微軟正黑體" pitchFamily="34" charset="-120"/>
              <a:sym typeface="Wingdings"/>
            </a:rPr>
            <a:t>§66</a:t>
          </a:r>
          <a:r>
            <a:rPr lang="zh-TW" altLang="en-US" sz="2800" b="1" kern="1200" dirty="0" smtClean="0">
              <a:solidFill>
                <a:srgbClr val="0000FF"/>
              </a:solidFill>
              <a:latin typeface="微軟正黑體" pitchFamily="34" charset="-120"/>
              <a:ea typeface="微軟正黑體" pitchFamily="34" charset="-120"/>
              <a:sym typeface="Wingdings"/>
            </a:rPr>
            <a:t>：異質之工程、財物或勞務採購，指</a:t>
          </a:r>
          <a:r>
            <a:rPr lang="zh-TW" altLang="en-US" sz="2800" b="1" kern="1200" dirty="0" smtClean="0">
              <a:solidFill>
                <a:srgbClr val="FF0066"/>
              </a:solidFill>
              <a:latin typeface="微軟正黑體" pitchFamily="34" charset="-120"/>
              <a:ea typeface="微軟正黑體" pitchFamily="34" charset="-120"/>
              <a:sym typeface="Wingdings"/>
            </a:rPr>
            <a:t>不同廠商所供應之工程、財物或勞務，於技術、品質、功能、效益、特性或商業條款等，有差異者</a:t>
          </a:r>
          <a:r>
            <a:rPr lang="zh-TW" altLang="en-US"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defTabSz="1066800">
            <a:lnSpc>
              <a:spcPts val="3100"/>
            </a:lnSpc>
            <a:spcBef>
              <a:spcPct val="0"/>
            </a:spcBef>
            <a:spcAft>
              <a:spcPts val="600"/>
            </a:spcAft>
          </a:pPr>
          <a:r>
            <a:rPr lang="zh-TW"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lumMod val="95000"/>
                  <a:lumOff val="5000"/>
                </a:schemeClr>
              </a:solidFill>
              <a:latin typeface="微軟正黑體" pitchFamily="34" charset="-120"/>
              <a:ea typeface="微軟正黑體" pitchFamily="34" charset="-120"/>
              <a:sym typeface="Wingdings"/>
            </a:rPr>
            <a:t>最有利標評選辦法</a:t>
          </a:r>
          <a:r>
            <a:rPr lang="en-US" altLang="zh-TW" sz="2800" b="1" kern="1200" dirty="0" smtClean="0">
              <a:solidFill>
                <a:schemeClr val="tx1">
                  <a:lumMod val="95000"/>
                  <a:lumOff val="5000"/>
                </a:schemeClr>
              </a:solidFill>
              <a:latin typeface="微軟正黑體" pitchFamily="34" charset="-120"/>
              <a:ea typeface="微軟正黑體" pitchFamily="34" charset="-120"/>
              <a:sym typeface="Wingdings"/>
            </a:rPr>
            <a:t>§6</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機關應依下列規定，擇定評選項目及子項：一、</a:t>
          </a:r>
          <a:r>
            <a:rPr lang="zh-TW" altLang="zh-TW" sz="2800" b="1" kern="1200" dirty="0" smtClean="0">
              <a:solidFill>
                <a:srgbClr val="FF0066"/>
              </a:solidFill>
              <a:latin typeface="微軟正黑體" pitchFamily="34" charset="-120"/>
              <a:ea typeface="微軟正黑體" pitchFamily="34" charset="-120"/>
              <a:sym typeface="Wingdings"/>
            </a:rPr>
            <a:t>與採購目的有關</a:t>
          </a:r>
          <a:r>
            <a:rPr lang="zh-TW" altLang="zh-TW" sz="2800" b="1" kern="1200" dirty="0" smtClean="0">
              <a:solidFill>
                <a:srgbClr val="0000FF"/>
              </a:solidFill>
              <a:latin typeface="微軟正黑體" pitchFamily="34" charset="-120"/>
              <a:ea typeface="微軟正黑體" pitchFamily="34" charset="-120"/>
              <a:sym typeface="Wingdings"/>
            </a:rPr>
            <a:t>。二、</a:t>
          </a:r>
          <a:r>
            <a:rPr lang="zh-TW" altLang="zh-TW" sz="2800" b="1" kern="1200" dirty="0" smtClean="0">
              <a:solidFill>
                <a:srgbClr val="FF0066"/>
              </a:solidFill>
              <a:latin typeface="微軟正黑體" pitchFamily="34" charset="-120"/>
              <a:ea typeface="微軟正黑體" pitchFamily="34" charset="-120"/>
              <a:sym typeface="Wingdings"/>
            </a:rPr>
            <a:t>與決定最有利標之目的有關</a:t>
          </a:r>
          <a:r>
            <a:rPr lang="zh-TW" altLang="zh-TW" sz="2800" b="1" kern="1200" dirty="0" smtClean="0">
              <a:solidFill>
                <a:srgbClr val="0000FF"/>
              </a:solidFill>
              <a:latin typeface="微軟正黑體" pitchFamily="34" charset="-120"/>
              <a:ea typeface="微軟正黑體" pitchFamily="34" charset="-120"/>
              <a:sym typeface="Wingdings"/>
            </a:rPr>
            <a:t>。三、</a:t>
          </a:r>
          <a:r>
            <a:rPr lang="zh-TW" altLang="zh-TW" sz="2800" b="1" kern="1200" dirty="0" smtClean="0">
              <a:solidFill>
                <a:srgbClr val="FF0066"/>
              </a:solidFill>
              <a:latin typeface="微軟正黑體" pitchFamily="34" charset="-120"/>
              <a:ea typeface="微軟正黑體" pitchFamily="34" charset="-120"/>
              <a:sym typeface="Wingdings"/>
            </a:rPr>
            <a:t>與分辨廠商差異有關</a:t>
          </a:r>
          <a:r>
            <a:rPr lang="zh-TW" altLang="zh-TW" sz="2800" b="1" kern="1200" dirty="0" smtClean="0">
              <a:solidFill>
                <a:srgbClr val="0000FF"/>
              </a:solidFill>
              <a:latin typeface="微軟正黑體" pitchFamily="34" charset="-120"/>
              <a:ea typeface="微軟正黑體" pitchFamily="34" charset="-120"/>
              <a:sym typeface="Wingdings"/>
            </a:rPr>
            <a:t>。四、</a:t>
          </a:r>
          <a:r>
            <a:rPr lang="zh-TW" altLang="zh-TW" sz="2800" b="1" kern="1200" dirty="0" smtClean="0">
              <a:solidFill>
                <a:srgbClr val="FF0066"/>
              </a:solidFill>
              <a:latin typeface="微軟正黑體" pitchFamily="34" charset="-120"/>
              <a:ea typeface="微軟正黑體" pitchFamily="34" charset="-120"/>
              <a:sym typeface="Wingdings"/>
            </a:rPr>
            <a:t>明確、合理及可行</a:t>
          </a:r>
          <a:r>
            <a:rPr lang="zh-TW" altLang="zh-TW" sz="2800" b="1" kern="1200" dirty="0" smtClean="0">
              <a:solidFill>
                <a:srgbClr val="0000FF"/>
              </a:solidFill>
              <a:latin typeface="微軟正黑體" pitchFamily="34" charset="-120"/>
              <a:ea typeface="微軟正黑體" pitchFamily="34" charset="-120"/>
              <a:sym typeface="Wingdings"/>
            </a:rPr>
            <a:t>。五、</a:t>
          </a:r>
          <a:r>
            <a:rPr lang="zh-TW" altLang="zh-TW" sz="2800" b="1" kern="1200" dirty="0" smtClean="0">
              <a:solidFill>
                <a:srgbClr val="FF0066"/>
              </a:solidFill>
              <a:latin typeface="微軟正黑體" pitchFamily="34" charset="-120"/>
              <a:ea typeface="微軟正黑體" pitchFamily="34" charset="-120"/>
              <a:sym typeface="Wingdings"/>
            </a:rPr>
            <a:t>不重複擇定子項</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1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lumMod val="95000"/>
                  <a:lumOff val="5000"/>
                </a:schemeClr>
              </a:solidFill>
              <a:latin typeface="微軟正黑體" pitchFamily="34" charset="-120"/>
              <a:ea typeface="微軟正黑體" pitchFamily="34" charset="-120"/>
              <a:sym typeface="Wingdings"/>
            </a:rPr>
            <a:t>機關異質採購最低標作業須知</a:t>
          </a:r>
          <a:r>
            <a:rPr lang="en-US" altLang="zh-TW" sz="2800" b="1" kern="1200" dirty="0" smtClean="0">
              <a:solidFill>
                <a:schemeClr val="tx1">
                  <a:lumMod val="95000"/>
                  <a:lumOff val="5000"/>
                </a:schemeClr>
              </a:solidFill>
              <a:latin typeface="微軟正黑體" pitchFamily="34" charset="-120"/>
              <a:ea typeface="微軟正黑體" pitchFamily="34" charset="-120"/>
              <a:sym typeface="Wingdings"/>
            </a:rPr>
            <a:t>§2</a:t>
          </a:r>
          <a:r>
            <a:rPr lang="zh-TW" altLang="zh-TW" sz="2800" b="1" kern="1200" dirty="0" smtClean="0">
              <a:solidFill>
                <a:srgbClr val="0000FF"/>
              </a:solidFill>
              <a:latin typeface="微軟正黑體" pitchFamily="34" charset="-120"/>
              <a:ea typeface="微軟正黑體" pitchFamily="34" charset="-120"/>
              <a:sym typeface="Wingdings"/>
            </a:rPr>
            <a:t>：機關辦理異質採購，得於招標文件訂定</a:t>
          </a:r>
          <a:r>
            <a:rPr lang="zh-TW" altLang="zh-TW" sz="2800" b="1" kern="1200" dirty="0" smtClean="0">
              <a:solidFill>
                <a:srgbClr val="FF0066"/>
              </a:solidFill>
              <a:latin typeface="微軟正黑體" pitchFamily="34" charset="-120"/>
              <a:ea typeface="微軟正黑體" pitchFamily="34" charset="-120"/>
              <a:sym typeface="Wingdings"/>
            </a:rPr>
            <a:t>審查標準</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100"/>
            </a:lnSpc>
            <a:spcBef>
              <a:spcPct val="0"/>
            </a:spcBef>
            <a:spcAft>
              <a:spcPts val="600"/>
            </a:spcAft>
          </a:pPr>
          <a:r>
            <a:rPr lang="zh-TW"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lumMod val="95000"/>
                  <a:lumOff val="5000"/>
                </a:schemeClr>
              </a:solidFill>
              <a:latin typeface="微軟正黑體" pitchFamily="34" charset="-120"/>
              <a:ea typeface="微軟正黑體" pitchFamily="34" charset="-120"/>
              <a:sym typeface="Wingdings"/>
            </a:rPr>
            <a:t>機關異質採購最有利標作業須知</a:t>
          </a:r>
          <a:r>
            <a:rPr lang="en-US" altLang="zh-TW" sz="2800" b="1" kern="1200" dirty="0" smtClean="0">
              <a:solidFill>
                <a:schemeClr val="tx1">
                  <a:lumMod val="95000"/>
                  <a:lumOff val="5000"/>
                </a:schemeClr>
              </a:solidFill>
              <a:latin typeface="微軟正黑體" pitchFamily="34" charset="-120"/>
              <a:ea typeface="微軟正黑體" pitchFamily="34" charset="-120"/>
              <a:sym typeface="Wingdings"/>
            </a:rPr>
            <a:t>§2</a:t>
          </a:r>
          <a:r>
            <a:rPr lang="zh-TW" altLang="zh-TW" sz="2800" b="1" kern="1200" dirty="0" smtClean="0">
              <a:solidFill>
                <a:srgbClr val="0000FF"/>
              </a:solidFill>
              <a:latin typeface="微軟正黑體" pitchFamily="34" charset="-120"/>
              <a:ea typeface="微軟正黑體" pitchFamily="34" charset="-120"/>
              <a:sym typeface="Wingdings"/>
            </a:rPr>
            <a:t>：機關規劃辦理最有利標，</a:t>
          </a:r>
          <a:r>
            <a:rPr lang="zh-TW" altLang="zh-TW" sz="2800" b="1" kern="1200" dirty="0" smtClean="0">
              <a:solidFill>
                <a:srgbClr val="FF0066"/>
              </a:solidFill>
              <a:latin typeface="微軟正黑體" pitchFamily="34" charset="-120"/>
              <a:ea typeface="微軟正黑體" pitchFamily="34" charset="-120"/>
              <a:sym typeface="Wingdings"/>
            </a:rPr>
            <a:t>應先逐案檢討確有不宜採最低標而宜採最有利標決標之具體事實及理由</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defTabSz="1066800">
            <a:lnSpc>
              <a:spcPts val="3100"/>
            </a:lnSpc>
            <a:spcBef>
              <a:spcPct val="0"/>
            </a:spcBef>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建議</a:t>
          </a:r>
          <a:r>
            <a:rPr lang="zh-TW" altLang="en-US" sz="2800" b="1" kern="1200" dirty="0" smtClean="0">
              <a:solidFill>
                <a:srgbClr val="0000FF"/>
              </a:solidFill>
              <a:latin typeface="微軟正黑體" pitchFamily="34" charset="-120"/>
              <a:ea typeface="微軟正黑體" pitchFamily="34" charset="-120"/>
            </a:rPr>
            <a:t>：辦理異質採購，依上開規定應</a:t>
          </a:r>
          <a:r>
            <a:rPr lang="zh-TW" altLang="en-US" sz="2800" b="1" kern="1200" dirty="0" smtClean="0">
              <a:solidFill>
                <a:srgbClr val="FF0066"/>
              </a:solidFill>
              <a:latin typeface="微軟正黑體" pitchFamily="34" charset="-120"/>
              <a:ea typeface="微軟正黑體" pitchFamily="34" charset="-120"/>
            </a:rPr>
            <a:t>將標案異質性納入評選項目</a:t>
          </a:r>
          <a:r>
            <a:rPr lang="zh-TW" altLang="en-US" sz="2800" b="1" kern="1200" dirty="0" smtClean="0">
              <a:solidFill>
                <a:srgbClr val="0000FF"/>
              </a:solidFill>
              <a:latin typeface="微軟正黑體" pitchFamily="34" charset="-120"/>
              <a:ea typeface="微軟正黑體" pitchFamily="34" charset="-120"/>
            </a:rPr>
            <a:t>。</a:t>
          </a:r>
          <a:endParaRPr lang="zh-TW" altLang="en-US" sz="2800" b="1" kern="1200" dirty="0">
            <a:solidFill>
              <a:srgbClr val="0000FF"/>
            </a:solidFill>
            <a:latin typeface="微軟正黑體" pitchFamily="34" charset="-120"/>
            <a:ea typeface="微軟正黑體" pitchFamily="34" charset="-120"/>
          </a:endParaRPr>
        </a:p>
      </dsp:txBody>
      <dsp:txXfrm>
        <a:off x="0" y="882559"/>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限縮投標資格</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flipH="1">
          <a:off x="5687019" y="808077"/>
          <a:ext cx="3456980" cy="6049922"/>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○機關辦理「○火化爐汰換工程」統包工程案，</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採購金額級距為查核金額以上未達巨額</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，於招標公告規定「曾承攬完成過國內或國外遺體火化爐工程之設備買賣及按裝工作實績。」，規定投標廠商必須</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有與採購標的相當之建置火化爐工程經驗方可投標</a:t>
          </a:r>
          <a:r>
            <a:rPr lang="zh-TW" altLang="en-US" sz="2800" b="1" kern="1200" dirty="0" smtClean="0">
              <a:solidFill>
                <a:srgbClr val="0000FF"/>
              </a:solidFill>
              <a:effectLst/>
              <a:latin typeface="標楷體"/>
              <a:ea typeface="標楷體"/>
              <a:cs typeface="Times New Roman" pitchFamily="18" charset="0"/>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5687019" y="808077"/>
        <a:ext cx="3456980" cy="604992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2559"/>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2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投標廠商資格與特殊或巨額採購認定標準</a:t>
          </a:r>
          <a:r>
            <a:rPr lang="en-US" altLang="zh-TW" sz="2800" b="1" kern="1200" dirty="0" smtClean="0">
              <a:solidFill>
                <a:schemeClr val="tx1"/>
              </a:solidFill>
              <a:latin typeface="微軟正黑體" pitchFamily="34" charset="-120"/>
              <a:ea typeface="微軟正黑體" pitchFamily="34" charset="-120"/>
              <a:sym typeface="Wingdings"/>
            </a:rPr>
            <a:t>§4-1-1</a:t>
          </a:r>
          <a:r>
            <a:rPr lang="zh-TW" altLang="en-US"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訂定與履約能力有關之基本資格：廠商具有製造、供應或承做能力之證明。如曾完成與招標標的</a:t>
          </a:r>
          <a:r>
            <a:rPr lang="zh-TW" altLang="zh-TW" sz="2800" b="1" kern="1200" dirty="0" smtClean="0">
              <a:solidFill>
                <a:srgbClr val="FF0066"/>
              </a:solidFill>
              <a:latin typeface="微軟正黑體" pitchFamily="34" charset="-120"/>
              <a:ea typeface="微軟正黑體" pitchFamily="34" charset="-120"/>
              <a:sym typeface="Wingdings"/>
            </a:rPr>
            <a:t>類似之製造、供應或承做之文件</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defTabSz="1066800">
            <a:lnSpc>
              <a:spcPts val="3200"/>
            </a:lnSpc>
            <a:spcBef>
              <a:spcPct val="0"/>
            </a:spcBef>
            <a:spcAft>
              <a:spcPts val="600"/>
            </a:spcAft>
          </a:pPr>
          <a:r>
            <a:rPr lang="zh-TW"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依</a:t>
          </a:r>
          <a:r>
            <a:rPr lang="zh-TW" altLang="zh-TW" sz="2800" b="1" kern="1200" dirty="0" smtClean="0">
              <a:solidFill>
                <a:schemeClr val="tx1"/>
              </a:solidFill>
              <a:latin typeface="微軟正黑體" pitchFamily="34" charset="-120"/>
              <a:ea typeface="微軟正黑體" pitchFamily="34" charset="-120"/>
              <a:sym typeface="Wingdings"/>
            </a:rPr>
            <a:t>投標廠商資格與特殊或巨額採購認定標準</a:t>
          </a:r>
          <a:r>
            <a:rPr lang="en-US" altLang="zh-TW" sz="2800" b="1" kern="1200" dirty="0" smtClean="0">
              <a:solidFill>
                <a:schemeClr val="tx1"/>
              </a:solidFill>
              <a:latin typeface="微軟正黑體" pitchFamily="34" charset="-120"/>
              <a:ea typeface="微軟正黑體" pitchFamily="34" charset="-120"/>
              <a:sym typeface="Wingdings"/>
            </a:rPr>
            <a:t>§5-1-1</a:t>
          </a:r>
          <a:r>
            <a:rPr lang="zh-TW" altLang="zh-TW" sz="2800" b="1" kern="1200" dirty="0" smtClean="0">
              <a:solidFill>
                <a:srgbClr val="0000FF"/>
              </a:solidFill>
              <a:latin typeface="微軟正黑體" pitchFamily="34" charset="-120"/>
              <a:ea typeface="微軟正黑體" pitchFamily="34" charset="-120"/>
              <a:sym typeface="Wingdings"/>
            </a:rPr>
            <a:t>：特殊或巨額採購擇定投標廠商之特定資格：具有相當經驗或實績者。其範圍得包括於截止投標日前五年內，</a:t>
          </a:r>
          <a:r>
            <a:rPr lang="zh-TW" altLang="zh-TW" sz="2800" b="1" kern="1200" dirty="0" smtClean="0">
              <a:solidFill>
                <a:srgbClr val="FF0066"/>
              </a:solidFill>
              <a:latin typeface="微軟正黑體" pitchFamily="34" charset="-120"/>
              <a:ea typeface="微軟正黑體" pitchFamily="34" charset="-120"/>
              <a:sym typeface="Wingdings"/>
            </a:rPr>
            <a:t>完成與招標標的同性質或相當之工程、財物或勞務契約</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defTabSz="1066800">
            <a:lnSpc>
              <a:spcPts val="3200"/>
            </a:lnSpc>
            <a:spcBef>
              <a:spcPct val="0"/>
            </a:spcBef>
            <a:spcAft>
              <a:spcPts val="6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本案非屬特殊或巨額採購，機關依訂定投標廠商基本資格，要求投標時須附「</a:t>
          </a:r>
          <a:r>
            <a:rPr lang="zh-TW" altLang="zh-TW" sz="2800" b="1" kern="1200" dirty="0" smtClean="0">
              <a:solidFill>
                <a:srgbClr val="FF0066"/>
              </a:solidFill>
              <a:latin typeface="微軟正黑體" pitchFamily="34" charset="-120"/>
              <a:ea typeface="微軟正黑體" pitchFamily="34" charset="-120"/>
              <a:sym typeface="Wingdings"/>
            </a:rPr>
            <a:t>曾承攬完成過國內或國外遺體火化爐工程之設備買賣及按裝工作實績。</a:t>
          </a:r>
          <a:r>
            <a:rPr lang="zh-TW" altLang="zh-TW" sz="2800" b="1" kern="1200" dirty="0" smtClean="0">
              <a:solidFill>
                <a:srgbClr val="0000FF"/>
              </a:solidFill>
              <a:latin typeface="微軟正黑體" pitchFamily="34" charset="-120"/>
              <a:ea typeface="微軟正黑體" pitchFamily="34" charset="-120"/>
              <a:sym typeface="Wingdings"/>
            </a:rPr>
            <a:t>」證明文件，</a:t>
          </a:r>
          <a:r>
            <a:rPr lang="zh-TW" altLang="zh-TW" sz="2800" b="1" kern="1200" dirty="0" smtClean="0">
              <a:solidFill>
                <a:srgbClr val="FF0066"/>
              </a:solidFill>
              <a:latin typeface="微軟正黑體" pitchFamily="34" charset="-120"/>
              <a:ea typeface="微軟正黑體" pitchFamily="34" charset="-120"/>
              <a:sym typeface="Wingdings"/>
            </a:rPr>
            <a:t>已屬「相當經驗」之特定資格</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algn="l" defTabSz="1066800">
            <a:lnSpc>
              <a:spcPts val="3200"/>
            </a:lnSpc>
            <a:spcBef>
              <a:spcPct val="0"/>
            </a:spcBef>
            <a:spcAft>
              <a:spcPts val="6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建議</a:t>
          </a:r>
          <a:r>
            <a:rPr lang="zh-TW" altLang="en-US" sz="2800" b="1" kern="1200" dirty="0" smtClean="0">
              <a:solidFill>
                <a:srgbClr val="0000FF"/>
              </a:solidFill>
              <a:latin typeface="微軟正黑體" pitchFamily="34" charset="-120"/>
              <a:ea typeface="微軟正黑體" pitchFamily="34" charset="-120"/>
            </a:rPr>
            <a:t>：</a:t>
          </a:r>
          <a:r>
            <a:rPr lang="zh-TW" altLang="zh-TW" sz="2800" b="1" kern="1200" dirty="0" smtClean="0">
              <a:solidFill>
                <a:srgbClr val="0000FF"/>
              </a:solidFill>
              <a:latin typeface="微軟正黑體" pitchFamily="34" charset="-120"/>
              <a:ea typeface="微軟正黑體" pitchFamily="34" charset="-120"/>
              <a:sym typeface="Wingdings"/>
            </a:rPr>
            <a:t>辦理採購對</a:t>
          </a:r>
          <a:r>
            <a:rPr lang="zh-TW" altLang="zh-TW" sz="2800" b="1" kern="1200" dirty="0" smtClean="0">
              <a:solidFill>
                <a:srgbClr val="FF0066"/>
              </a:solidFill>
              <a:latin typeface="微軟正黑體" pitchFamily="34" charset="-120"/>
              <a:ea typeface="微軟正黑體" pitchFamily="34" charset="-120"/>
              <a:sym typeface="Wingdings"/>
            </a:rPr>
            <a:t>投標廠商之資格、契約之履約條件，應合理訂定之</a:t>
          </a:r>
          <a:r>
            <a:rPr lang="zh-TW" altLang="zh-TW" sz="2800" b="1" kern="1200" dirty="0" smtClean="0">
              <a:solidFill>
                <a:srgbClr val="0000FF"/>
              </a:solidFill>
              <a:latin typeface="微軟正黑體" pitchFamily="34" charset="-120"/>
              <a:ea typeface="微軟正黑體" pitchFamily="34" charset="-120"/>
              <a:sym typeface="Wingdings"/>
            </a:rPr>
            <a:t>，並</a:t>
          </a:r>
          <a:r>
            <a:rPr lang="zh-TW" altLang="zh-TW" sz="2800" b="1" kern="1200" dirty="0" smtClean="0">
              <a:solidFill>
                <a:srgbClr val="FF0066"/>
              </a:solidFill>
              <a:latin typeface="微軟正黑體" pitchFamily="34" charset="-120"/>
              <a:ea typeface="微軟正黑體" pitchFamily="34" charset="-120"/>
              <a:sym typeface="Wingdings"/>
            </a:rPr>
            <a:t>檢討有無不當限制競爭之情形</a:t>
          </a:r>
          <a:r>
            <a:rPr lang="zh-TW" altLang="zh-TW" sz="2800" b="1" kern="1200" dirty="0" smtClean="0">
              <a:solidFill>
                <a:srgbClr val="0000FF"/>
              </a:solidFill>
              <a:latin typeface="微軟正黑體" pitchFamily="34" charset="-120"/>
              <a:ea typeface="微軟正黑體" pitchFamily="34" charset="-120"/>
              <a:sym typeface="Wingdings"/>
            </a:rPr>
            <a:t>。</a:t>
          </a:r>
          <a:endParaRPr lang="zh-TW" altLang="en-US" sz="2800" b="1" kern="1200" dirty="0">
            <a:solidFill>
              <a:srgbClr val="0000FF"/>
            </a:solidFill>
            <a:latin typeface="微軟正黑體" pitchFamily="34" charset="-120"/>
            <a:ea typeface="微軟正黑體" pitchFamily="34" charset="-120"/>
          </a:endParaRPr>
        </a:p>
      </dsp:txBody>
      <dsp:txXfrm>
        <a:off x="0" y="882559"/>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標案特性與投標資格</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20692"/>
          <a:ext cx="9144000" cy="2968340"/>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defTabSz="1244600">
            <a:lnSpc>
              <a:spcPts val="3200"/>
            </a:lnSpc>
            <a:spcBef>
              <a:spcPct val="0"/>
            </a:spcBef>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○國小辦理「○防水整修工程及花台整修工程採購」，</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預算金額為</a:t>
          </a:r>
          <a:r>
            <a:rPr lang="en-US"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5,122,767</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元</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，未達</a:t>
          </a: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600</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萬元，</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投標廠商資格僅限「丙等營造業」</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p>
        <a:p>
          <a:pPr marL="622300" lvl="0" indent="-266700" defTabSz="1244600">
            <a:lnSpc>
              <a:spcPts val="3200"/>
            </a:lnSpc>
            <a:spcBef>
              <a:spcPct val="0"/>
            </a:spcBef>
          </a:pP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1.</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遭廠商書面異議，認為廠商資格訂定不當，</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應納入「土木包工業」</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p>
        <a:p>
          <a:pPr marL="622300" lvl="0" indent="-266700" defTabSz="1244600">
            <a:lnSpc>
              <a:spcPts val="3200"/>
            </a:lnSpc>
            <a:spcBef>
              <a:spcPct val="0"/>
            </a:spcBef>
          </a:pP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2.</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另遭廠商書面異議，認為廠商資格訂定違法，</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應以防水工程專業營造業為限</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p>
        <a:p>
          <a:pPr lvl="0" algn="l" defTabSz="1244600">
            <a:lnSpc>
              <a:spcPts val="3200"/>
            </a:lnSpc>
            <a:spcBef>
              <a:spcPct val="0"/>
            </a:spcBef>
            <a:spcAft>
              <a:spcPts val="0"/>
            </a:spcAft>
          </a:pPr>
          <a:endParaRPr lang="zh-TW" altLang="en-US" sz="2800" b="1" kern="1200" dirty="0">
            <a:solidFill>
              <a:srgbClr val="FF0066"/>
            </a:solidFill>
            <a:effectLst/>
            <a:latin typeface="微軟正黑體" pitchFamily="34" charset="-120"/>
            <a:ea typeface="微軟正黑體" pitchFamily="34" charset="-120"/>
            <a:cs typeface="Times New Roman" pitchFamily="18" charset="0"/>
          </a:endParaRPr>
        </a:p>
      </dsp:txBody>
      <dsp:txXfrm>
        <a:off x="0" y="820692"/>
        <a:ext cx="9144000" cy="2968340"/>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2559"/>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2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營造業承攬工程造價限額工程規模範圍申報淨值及一定期間承攬總額認定辦法</a:t>
          </a:r>
          <a:r>
            <a:rPr lang="en-US" altLang="zh-TW" sz="2800" b="1" kern="1200" dirty="0" smtClean="0">
              <a:solidFill>
                <a:schemeClr val="tx1"/>
              </a:solidFill>
              <a:latin typeface="微軟正黑體" pitchFamily="34" charset="-120"/>
              <a:ea typeface="微軟正黑體" pitchFamily="34" charset="-120"/>
              <a:sym typeface="Wingdings"/>
            </a:rPr>
            <a:t>§2</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土木包工業承攬小型綜合營繕工程造價限額為新臺幣</a:t>
          </a:r>
          <a:r>
            <a:rPr lang="en-US" altLang="zh-TW" sz="2800" b="1" kern="1200" dirty="0" smtClean="0">
              <a:solidFill>
                <a:srgbClr val="FF0066"/>
              </a:solidFill>
              <a:latin typeface="微軟正黑體" pitchFamily="34" charset="-120"/>
              <a:ea typeface="微軟正黑體" pitchFamily="34" charset="-120"/>
              <a:sym typeface="Wingdings"/>
            </a:rPr>
            <a:t>600</a:t>
          </a:r>
          <a:r>
            <a:rPr lang="zh-TW" altLang="zh-TW" sz="2800" b="1" kern="1200" dirty="0" smtClean="0">
              <a:solidFill>
                <a:srgbClr val="FF0066"/>
              </a:solidFill>
              <a:latin typeface="微軟正黑體" pitchFamily="34" charset="-120"/>
              <a:ea typeface="微軟正黑體" pitchFamily="34" charset="-120"/>
              <a:sym typeface="Wingdings"/>
            </a:rPr>
            <a:t>萬元</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algn="l" defTabSz="1066800">
            <a:lnSpc>
              <a:spcPts val="3200"/>
            </a:lnSpc>
            <a:spcBef>
              <a:spcPct val="0"/>
            </a:spcBef>
            <a:spcAft>
              <a:spcPts val="1200"/>
            </a:spcAft>
          </a:pPr>
          <a:r>
            <a:rPr lang="zh-TW"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前揭認定辦法</a:t>
          </a:r>
          <a:r>
            <a:rPr lang="en-US" altLang="zh-TW" sz="2800" b="1" kern="1200" dirty="0" smtClean="0">
              <a:solidFill>
                <a:schemeClr val="tx1"/>
              </a:solidFill>
              <a:latin typeface="微軟正黑體" pitchFamily="34" charset="-120"/>
              <a:ea typeface="微軟正黑體" pitchFamily="34" charset="-120"/>
              <a:sym typeface="Wingdings"/>
            </a:rPr>
            <a:t>§3</a:t>
          </a:r>
          <a:r>
            <a:rPr lang="zh-TW" altLang="en-US"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含有</a:t>
          </a:r>
          <a:r>
            <a:rPr lang="zh-TW" altLang="zh-TW" sz="2800" b="1" kern="1200" dirty="0" smtClean="0">
              <a:solidFill>
                <a:srgbClr val="FF0066"/>
              </a:solidFill>
              <a:latin typeface="微軟正黑體" pitchFamily="34" charset="-120"/>
              <a:ea typeface="微軟正黑體" pitchFamily="34" charset="-120"/>
              <a:sym typeface="Wingdings"/>
            </a:rPr>
            <a:t>防水工程</a:t>
          </a:r>
          <a:r>
            <a:rPr lang="zh-TW" altLang="zh-TW" sz="2800" b="1" kern="1200" dirty="0" smtClean="0">
              <a:solidFill>
                <a:srgbClr val="0000FF"/>
              </a:solidFill>
              <a:latin typeface="微軟正黑體" pitchFamily="34" charset="-120"/>
              <a:ea typeface="微軟正黑體" pitchFamily="34" charset="-120"/>
              <a:sym typeface="Wingdings"/>
            </a:rPr>
            <a:t>項目之金額在新臺幣</a:t>
          </a:r>
          <a:r>
            <a:rPr lang="en-US" altLang="zh-TW" sz="2800" b="1" kern="1200" dirty="0" smtClean="0">
              <a:solidFill>
                <a:srgbClr val="FF0066"/>
              </a:solidFill>
              <a:latin typeface="微軟正黑體" pitchFamily="34" charset="-120"/>
              <a:ea typeface="微軟正黑體" pitchFamily="34" charset="-120"/>
              <a:sym typeface="Wingdings"/>
            </a:rPr>
            <a:t>50</a:t>
          </a:r>
          <a:r>
            <a:rPr lang="zh-TW" altLang="zh-TW" sz="2800" b="1" kern="1200" dirty="0" smtClean="0">
              <a:solidFill>
                <a:srgbClr val="FF0066"/>
              </a:solidFill>
              <a:latin typeface="微軟正黑體" pitchFamily="34" charset="-120"/>
              <a:ea typeface="微軟正黑體" pitchFamily="34" charset="-120"/>
              <a:sym typeface="Wingdings"/>
            </a:rPr>
            <a:t>萬元以下</a:t>
          </a:r>
          <a:r>
            <a:rPr lang="zh-TW" altLang="zh-TW" sz="2800" b="1" kern="1200" dirty="0" smtClean="0">
              <a:solidFill>
                <a:srgbClr val="0000FF"/>
              </a:solidFill>
              <a:latin typeface="微軟正黑體" pitchFamily="34" charset="-120"/>
              <a:ea typeface="微軟正黑體" pitchFamily="34" charset="-120"/>
              <a:sym typeface="Wingdings"/>
            </a:rPr>
            <a:t>，得</a:t>
          </a:r>
          <a:r>
            <a:rPr lang="zh-TW" altLang="zh-TW" sz="2800" b="1" kern="1200" dirty="0" smtClean="0">
              <a:solidFill>
                <a:srgbClr val="FF0066"/>
              </a:solidFill>
              <a:latin typeface="微軟正黑體" pitchFamily="34" charset="-120"/>
              <a:ea typeface="微軟正黑體" pitchFamily="34" charset="-120"/>
              <a:sym typeface="Wingdings"/>
            </a:rPr>
            <a:t>由土木包工業自行施作</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algn="l" defTabSz="1066800">
            <a:lnSpc>
              <a:spcPts val="3200"/>
            </a:lnSpc>
            <a:spcBef>
              <a:spcPct val="0"/>
            </a:spcBef>
            <a:spcAft>
              <a:spcPts val="1200"/>
            </a:spcAft>
          </a:pPr>
          <a:r>
            <a:rPr lang="zh-TW" altLang="zh-TW" sz="24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chemeClr val="tx1"/>
              </a:solidFill>
              <a:latin typeface="微軟正黑體" pitchFamily="34" charset="-120"/>
              <a:ea typeface="微軟正黑體" pitchFamily="34" charset="-120"/>
              <a:sym typeface="Wingdings"/>
            </a:rPr>
            <a:t>營造業法</a:t>
          </a:r>
          <a:r>
            <a:rPr lang="en-US" altLang="en-US" sz="2800" b="1" kern="1200" dirty="0" smtClean="0">
              <a:solidFill>
                <a:schemeClr val="tx1"/>
              </a:solidFill>
              <a:latin typeface="微軟正黑體" pitchFamily="34" charset="-120"/>
              <a:ea typeface="微軟正黑體" pitchFamily="34" charset="-120"/>
              <a:sym typeface="Wingdings"/>
            </a:rPr>
            <a:t>§25</a:t>
          </a:r>
          <a:r>
            <a:rPr lang="zh-TW" altLang="en-US"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FF0066"/>
              </a:solidFill>
              <a:latin typeface="微軟正黑體" pitchFamily="34" charset="-120"/>
              <a:ea typeface="微軟正黑體" pitchFamily="34" charset="-120"/>
              <a:sym typeface="Wingdings"/>
            </a:rPr>
            <a:t>綜合營造業承攬之營繕工程或專業工程項目</a:t>
          </a:r>
          <a:r>
            <a:rPr lang="zh-TW" altLang="en-US" sz="2800" b="1" kern="1200" dirty="0" smtClean="0">
              <a:solidFill>
                <a:srgbClr val="0000FF"/>
              </a:solidFill>
              <a:latin typeface="微軟正黑體" pitchFamily="34" charset="-120"/>
              <a:ea typeface="微軟正黑體" pitchFamily="34" charset="-120"/>
              <a:sym typeface="Wingdings"/>
            </a:rPr>
            <a:t>，除與定作人約定需自行施工者外，</a:t>
          </a:r>
          <a:r>
            <a:rPr lang="zh-TW" altLang="en-US" sz="2800" b="1" kern="1200" dirty="0" smtClean="0">
              <a:solidFill>
                <a:srgbClr val="FF0066"/>
              </a:solidFill>
              <a:latin typeface="微軟正黑體" pitchFamily="34" charset="-120"/>
              <a:ea typeface="微軟正黑體" pitchFamily="34" charset="-120"/>
              <a:sym typeface="Wingdings"/>
            </a:rPr>
            <a:t>得交由專業營造業承攬</a:t>
          </a:r>
          <a:r>
            <a:rPr lang="zh-TW" altLang="en-US" sz="2800" b="1" kern="1200" dirty="0" smtClean="0">
              <a:solidFill>
                <a:srgbClr val="0000FF"/>
              </a:solidFill>
              <a:latin typeface="微軟正黑體" pitchFamily="34" charset="-120"/>
              <a:ea typeface="微軟正黑體" pitchFamily="34" charset="-120"/>
              <a:sym typeface="Wingdings"/>
            </a:rPr>
            <a:t>，其轉交工程之施工責任，</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0000FF"/>
              </a:solidFill>
              <a:latin typeface="微軟正黑體" pitchFamily="34" charset="-120"/>
              <a:ea typeface="微軟正黑體" pitchFamily="34" charset="-120"/>
              <a:sym typeface="Wingdings"/>
            </a:rPr>
            <a:t>。</a:t>
          </a:r>
        </a:p>
        <a:p>
          <a:pPr marL="355600" lvl="0" indent="0" algn="l" defTabSz="1066800">
            <a:lnSpc>
              <a:spcPts val="3200"/>
            </a:lnSpc>
            <a:spcBef>
              <a:spcPct val="0"/>
            </a:spcBef>
            <a:spcAft>
              <a:spcPts val="600"/>
            </a:spcAft>
          </a:pPr>
          <a:r>
            <a:rPr lang="zh-TW" altLang="en-US" sz="2800" b="1" kern="1200" dirty="0" smtClean="0">
              <a:solidFill>
                <a:srgbClr val="FF0066"/>
              </a:solidFill>
              <a:latin typeface="微軟正黑體" pitchFamily="34" charset="-120"/>
              <a:ea typeface="微軟正黑體" pitchFamily="34" charset="-120"/>
              <a:sym typeface="Wingdings"/>
            </a:rPr>
            <a:t>專業營造業</a:t>
          </a:r>
          <a:r>
            <a:rPr lang="zh-TW" altLang="en-US" sz="2800" b="1" kern="1200" dirty="0" smtClean="0">
              <a:solidFill>
                <a:srgbClr val="0000FF"/>
              </a:solidFill>
              <a:latin typeface="微軟正黑體" pitchFamily="34" charset="-120"/>
              <a:ea typeface="微軟正黑體" pitchFamily="34" charset="-120"/>
              <a:sym typeface="Wingdings"/>
            </a:rPr>
            <a:t>除依第一項規定承攬受轉交之工程外，得依其登記之專業工程項目，</a:t>
          </a:r>
          <a:r>
            <a:rPr lang="zh-TW" altLang="en-US" sz="2800" b="1" kern="1200" dirty="0" smtClean="0">
              <a:solidFill>
                <a:srgbClr val="FF0066"/>
              </a:solidFill>
              <a:latin typeface="微軟正黑體" pitchFamily="34" charset="-120"/>
              <a:ea typeface="微軟正黑體" pitchFamily="34" charset="-120"/>
              <a:sym typeface="Wingdings"/>
            </a:rPr>
            <a:t>向定作人承攬專業工程及該工程之必要相關營繕工程</a:t>
          </a:r>
          <a:r>
            <a:rPr lang="en-US" altLang="en-US"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0000FF"/>
              </a:solidFill>
              <a:latin typeface="微軟正黑體" pitchFamily="34" charset="-120"/>
              <a:ea typeface="微軟正黑體" pitchFamily="34" charset="-120"/>
              <a:sym typeface="Wingdings"/>
            </a:rPr>
            <a:t>其細則</a:t>
          </a:r>
          <a:r>
            <a:rPr lang="en-US" altLang="en-US" sz="2800" b="1" kern="1200" dirty="0" smtClean="0">
              <a:solidFill>
                <a:srgbClr val="0000FF"/>
              </a:solidFill>
              <a:latin typeface="微軟正黑體" pitchFamily="34" charset="-120"/>
              <a:ea typeface="微軟正黑體" pitchFamily="34" charset="-120"/>
              <a:sym typeface="Wingdings"/>
            </a:rPr>
            <a:t>§17</a:t>
          </a:r>
          <a:r>
            <a:rPr lang="zh-TW" altLang="en-US" sz="2800" b="1" kern="1200" dirty="0" smtClean="0">
              <a:solidFill>
                <a:srgbClr val="0000FF"/>
              </a:solidFill>
              <a:latin typeface="微軟正黑體" pitchFamily="34" charset="-120"/>
              <a:ea typeface="微軟正黑體" pitchFamily="34" charset="-120"/>
              <a:sym typeface="Wingdings"/>
            </a:rPr>
            <a:t>：為工程實際狀況及需要，所為</a:t>
          </a:r>
          <a:r>
            <a:rPr lang="zh-TW" altLang="en-US" sz="2800" b="1" kern="1200" dirty="0" smtClean="0">
              <a:solidFill>
                <a:srgbClr val="FF0066"/>
              </a:solidFill>
              <a:latin typeface="微軟正黑體" pitchFamily="34" charset="-120"/>
              <a:ea typeface="微軟正黑體" pitchFamily="34" charset="-120"/>
              <a:sym typeface="Wingdings"/>
            </a:rPr>
            <a:t>技術上不宜分離</a:t>
          </a:r>
          <a:r>
            <a:rPr lang="zh-TW" altLang="en-US" sz="2800" b="1" kern="1200" dirty="0" smtClean="0">
              <a:solidFill>
                <a:srgbClr val="0000FF"/>
              </a:solidFill>
              <a:latin typeface="微軟正黑體" pitchFamily="34" charset="-120"/>
              <a:ea typeface="微軟正黑體" pitchFamily="34" charset="-120"/>
              <a:sym typeface="Wingdings"/>
            </a:rPr>
            <a:t>或</a:t>
          </a:r>
          <a:r>
            <a:rPr lang="zh-TW" altLang="en-US" sz="2800" b="1" kern="1200" dirty="0" smtClean="0">
              <a:solidFill>
                <a:srgbClr val="FF0066"/>
              </a:solidFill>
              <a:latin typeface="微軟正黑體" pitchFamily="34" charset="-120"/>
              <a:ea typeface="微軟正黑體" pitchFamily="34" charset="-120"/>
              <a:sym typeface="Wingdings"/>
            </a:rPr>
            <a:t>宜一併施作</a:t>
          </a:r>
          <a:r>
            <a:rPr lang="zh-TW" altLang="en-US" sz="2800" b="1" kern="1200" dirty="0" smtClean="0">
              <a:solidFill>
                <a:srgbClr val="0000FF"/>
              </a:solidFill>
              <a:latin typeface="微軟正黑體" pitchFamily="34" charset="-120"/>
              <a:ea typeface="微軟正黑體" pitchFamily="34" charset="-120"/>
              <a:sym typeface="Wingdings"/>
            </a:rPr>
            <a:t>以達工程效能之工程</a:t>
          </a:r>
          <a:r>
            <a:rPr lang="en-US" altLang="en-US"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0000FF"/>
              </a:solidFill>
              <a:latin typeface="微軟正黑體" pitchFamily="34" charset="-120"/>
              <a:ea typeface="微軟正黑體" pitchFamily="34" charset="-120"/>
              <a:sym typeface="Wingdings"/>
            </a:rPr>
            <a:t>。</a:t>
          </a:r>
          <a:endParaRPr lang="zh-TW" altLang="en-US" sz="2800" b="1" kern="1200" dirty="0">
            <a:solidFill>
              <a:srgbClr val="0000FF"/>
            </a:solidFill>
            <a:latin typeface="微軟正黑體" pitchFamily="34" charset="-120"/>
            <a:ea typeface="微軟正黑體" pitchFamily="34" charset="-120"/>
          </a:endParaRPr>
        </a:p>
      </dsp:txBody>
      <dsp:txXfrm>
        <a:off x="0" y="882559"/>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6750"/>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defTabSz="1066800">
            <a:lnSpc>
              <a:spcPts val="36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chemeClr val="tx1"/>
              </a:solidFill>
              <a:latin typeface="微軟正黑體" pitchFamily="34" charset="-120"/>
              <a:ea typeface="微軟正黑體" pitchFamily="34" charset="-120"/>
              <a:sym typeface="Wingdings"/>
            </a:rPr>
            <a:t>96.7.16</a:t>
          </a:r>
          <a:r>
            <a:rPr lang="zh-TW" altLang="zh-TW" sz="2800" b="1" kern="1200" dirty="0" smtClean="0">
              <a:solidFill>
                <a:schemeClr val="tx1"/>
              </a:solidFill>
              <a:latin typeface="微軟正黑體" pitchFamily="34" charset="-120"/>
              <a:ea typeface="微軟正黑體" pitchFamily="34" charset="-120"/>
              <a:sym typeface="Wingdings"/>
            </a:rPr>
            <a:t>營署中建字第</a:t>
          </a:r>
          <a:r>
            <a:rPr lang="en-US" altLang="zh-TW" sz="2800" b="1" kern="1200" dirty="0" smtClean="0">
              <a:solidFill>
                <a:schemeClr val="tx1"/>
              </a:solidFill>
              <a:latin typeface="微軟正黑體" pitchFamily="34" charset="-120"/>
              <a:ea typeface="微軟正黑體" pitchFamily="34" charset="-120"/>
              <a:sym typeface="Wingdings"/>
            </a:rPr>
            <a:t>0960035618</a:t>
          </a:r>
          <a:r>
            <a:rPr lang="zh-TW" altLang="zh-TW" sz="2800" b="1" kern="1200" dirty="0" smtClean="0">
              <a:solidFill>
                <a:schemeClr val="tx1"/>
              </a:solidFill>
              <a:latin typeface="微軟正黑體" pitchFamily="34" charset="-120"/>
              <a:ea typeface="微軟正黑體" pitchFamily="34" charset="-120"/>
              <a:sym typeface="Wingdings"/>
            </a:rPr>
            <a:t>號函</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核無專業營造業承攬後再分包予營造業或土木包工業</a:t>
          </a:r>
          <a:r>
            <a:rPr lang="zh-TW" altLang="zh-TW" sz="2800" b="1" kern="1200" dirty="0" smtClean="0">
              <a:solidFill>
                <a:srgbClr val="0000FF"/>
              </a:solidFill>
              <a:latin typeface="微軟正黑體" pitchFamily="34" charset="-120"/>
              <a:ea typeface="微軟正黑體" pitchFamily="34" charset="-120"/>
              <a:sym typeface="Wingdings"/>
            </a:rPr>
            <a:t>之規定。。 </a:t>
          </a:r>
        </a:p>
        <a:p>
          <a:pPr marL="355600" lvl="0" indent="-355600" algn="l" defTabSz="1066800">
            <a:lnSpc>
              <a:spcPts val="3600"/>
            </a:lnSpc>
            <a:spcBef>
              <a:spcPct val="0"/>
            </a:spcBef>
            <a:spcAft>
              <a:spcPts val="60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en-US" altLang="zh-TW" sz="2800" b="1" kern="1200" dirty="0" smtClean="0">
              <a:solidFill>
                <a:srgbClr val="0000FF"/>
              </a:solidFill>
              <a:latin typeface="微軟正黑體" pitchFamily="34" charset="-120"/>
              <a:ea typeface="微軟正黑體" pitchFamily="34" charset="-120"/>
              <a:sym typeface="Wingdings"/>
            </a:rPr>
            <a:t>1</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本案採購預算金額為</a:t>
          </a:r>
          <a:r>
            <a:rPr lang="en-US" altLang="zh-TW" sz="2800" b="1" kern="1200" dirty="0" smtClean="0">
              <a:solidFill>
                <a:srgbClr val="0000FF"/>
              </a:solidFill>
              <a:latin typeface="微軟正黑體" pitchFamily="34" charset="-120"/>
              <a:ea typeface="微軟正黑體" pitchFamily="34" charset="-120"/>
              <a:sym typeface="Wingdings"/>
            </a:rPr>
            <a:t>5,122,767</a:t>
          </a:r>
          <a:r>
            <a:rPr lang="zh-TW" altLang="zh-TW" sz="2800" b="1" kern="1200" dirty="0" smtClean="0">
              <a:solidFill>
                <a:srgbClr val="0000FF"/>
              </a:solidFill>
              <a:latin typeface="微軟正黑體" pitchFamily="34" charset="-120"/>
              <a:ea typeface="微軟正黑體" pitchFamily="34" charset="-120"/>
              <a:sym typeface="Wingdings"/>
            </a:rPr>
            <a:t>元，防水工程部分預算約</a:t>
          </a:r>
          <a:r>
            <a:rPr lang="en-US" altLang="zh-TW" sz="2800" b="1" kern="1200" dirty="0" smtClean="0">
              <a:solidFill>
                <a:srgbClr val="0000FF"/>
              </a:solidFill>
              <a:latin typeface="微軟正黑體" pitchFamily="34" charset="-120"/>
              <a:ea typeface="微軟正黑體" pitchFamily="34" charset="-120"/>
              <a:sym typeface="Wingdings"/>
            </a:rPr>
            <a:t>1,500,000</a:t>
          </a:r>
          <a:r>
            <a:rPr lang="zh-TW" altLang="zh-TW" sz="2800" b="1" kern="1200" dirty="0" smtClean="0">
              <a:solidFill>
                <a:srgbClr val="0000FF"/>
              </a:solidFill>
              <a:latin typeface="微軟正黑體" pitchFamily="34" charset="-120"/>
              <a:ea typeface="微軟正黑體" pitchFamily="34" charset="-120"/>
              <a:sym typeface="Wingdings"/>
            </a:rPr>
            <a:t>元，</a:t>
          </a:r>
          <a:r>
            <a:rPr lang="zh-TW" altLang="zh-TW" sz="2800" b="1" kern="1200" dirty="0" smtClean="0">
              <a:solidFill>
                <a:srgbClr val="FF0066"/>
              </a:solidFill>
              <a:latin typeface="微軟正黑體" pitchFamily="34" charset="-120"/>
              <a:ea typeface="微軟正黑體" pitchFamily="34" charset="-120"/>
              <a:sym typeface="Wingdings"/>
            </a:rPr>
            <a:t>係屬綜合營繕工程，爰防水專業營造業尚不具承攬資格不得納入</a:t>
          </a:r>
          <a:r>
            <a:rPr lang="zh-TW" altLang="zh-TW" sz="2800" b="1" kern="1200" dirty="0" smtClean="0">
              <a:solidFill>
                <a:srgbClr val="0000FF"/>
              </a:solidFill>
              <a:latin typeface="微軟正黑體" pitchFamily="34" charset="-120"/>
              <a:ea typeface="微軟正黑體" pitchFamily="34" charset="-120"/>
              <a:sym typeface="Wingdings"/>
            </a:rPr>
            <a:t>，惟仍不得排除土木包工業及綜合營造業等廠商投標，</a:t>
          </a:r>
          <a:r>
            <a:rPr lang="zh-TW" altLang="en-US" sz="2800" b="1" kern="1200" dirty="0" smtClean="0">
              <a:solidFill>
                <a:srgbClr val="0000FF"/>
              </a:solidFill>
              <a:latin typeface="微軟正黑體" pitchFamily="34" charset="-120"/>
              <a:ea typeface="微軟正黑體" pitchFamily="34" charset="-120"/>
              <a:sym typeface="Wingdings"/>
            </a:rPr>
            <a:t>鑑此</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本案投標廠商資格：</a:t>
          </a:r>
          <a:r>
            <a:rPr lang="en-US" altLang="zh-TW" sz="2800" b="1" kern="1200" dirty="0" smtClean="0">
              <a:solidFill>
                <a:srgbClr val="FF0066"/>
              </a:solidFill>
              <a:latin typeface="微軟正黑體" pitchFamily="34" charset="-120"/>
              <a:ea typeface="微軟正黑體" pitchFamily="34" charset="-120"/>
              <a:sym typeface="Wingdings"/>
            </a:rPr>
            <a:t>(1)</a:t>
          </a:r>
          <a:r>
            <a:rPr lang="zh-TW" altLang="zh-TW" sz="2800" b="1" kern="1200" dirty="0" smtClean="0">
              <a:solidFill>
                <a:srgbClr val="FF0066"/>
              </a:solidFill>
              <a:latin typeface="微軟正黑體" pitchFamily="34" charset="-120"/>
              <a:ea typeface="微軟正黑體" pitchFamily="34" charset="-120"/>
              <a:sym typeface="Wingdings"/>
            </a:rPr>
            <a:t>丙等以上營造業或</a:t>
          </a:r>
          <a:r>
            <a:rPr lang="en-US" altLang="zh-TW" sz="2800" b="1" kern="1200" dirty="0" smtClean="0">
              <a:solidFill>
                <a:srgbClr val="FF0066"/>
              </a:solidFill>
              <a:latin typeface="微軟正黑體" pitchFamily="34" charset="-120"/>
              <a:ea typeface="微軟正黑體" pitchFamily="34" charset="-120"/>
              <a:sym typeface="Wingdings"/>
            </a:rPr>
            <a:t>(2)</a:t>
          </a:r>
          <a:r>
            <a:rPr lang="zh-TW" altLang="zh-TW" sz="2800" b="1" kern="1200" dirty="0" smtClean="0">
              <a:solidFill>
                <a:srgbClr val="FF0066"/>
              </a:solidFill>
              <a:latin typeface="微軟正黑體" pitchFamily="34" charset="-120"/>
              <a:ea typeface="微軟正黑體" pitchFamily="34" charset="-120"/>
              <a:sym typeface="Wingdings"/>
            </a:rPr>
            <a:t>土木包工業</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0" defTabSz="1066800">
            <a:lnSpc>
              <a:spcPts val="3600"/>
            </a:lnSpc>
            <a:spcBef>
              <a:spcPct val="0"/>
            </a:spcBef>
            <a:spcAft>
              <a:spcPts val="600"/>
            </a:spcAft>
          </a:pPr>
          <a:r>
            <a:rPr lang="zh-TW" altLang="zh-TW" sz="2800" b="1" kern="1200" dirty="0" smtClean="0">
              <a:solidFill>
                <a:srgbClr val="0000FF"/>
              </a:solidFill>
              <a:latin typeface="微軟正黑體" pitchFamily="34" charset="-120"/>
              <a:ea typeface="微軟正黑體" pitchFamily="34" charset="-120"/>
              <a:sym typeface="Wingdings"/>
            </a:rPr>
            <a:t>如由</a:t>
          </a:r>
          <a:r>
            <a:rPr lang="zh-TW" altLang="zh-TW" sz="2800" b="1" kern="1200" dirty="0" smtClean="0">
              <a:solidFill>
                <a:srgbClr val="FF0066"/>
              </a:solidFill>
              <a:latin typeface="微軟正黑體" pitchFamily="34" charset="-120"/>
              <a:ea typeface="微軟正黑體" pitchFamily="34" charset="-120"/>
              <a:sym typeface="Wingdings"/>
            </a:rPr>
            <a:t>土木包工業者承攬時</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0000FF"/>
              </a:solidFill>
              <a:latin typeface="微軟正黑體" pitchFamily="34" charset="-120"/>
              <a:ea typeface="微軟正黑體" pitchFamily="34" charset="-120"/>
              <a:sym typeface="Wingdings"/>
            </a:rPr>
            <a:t>因</a:t>
          </a:r>
          <a:r>
            <a:rPr lang="zh-TW" altLang="zh-TW" sz="2800" b="1" kern="1200" dirty="0" smtClean="0">
              <a:solidFill>
                <a:srgbClr val="0000FF"/>
              </a:solidFill>
              <a:latin typeface="微軟正黑體" pitchFamily="34" charset="-120"/>
              <a:ea typeface="微軟正黑體" pitchFamily="34" charset="-120"/>
              <a:sym typeface="Wingdings"/>
            </a:rPr>
            <a:t>其</a:t>
          </a:r>
          <a:r>
            <a:rPr lang="zh-TW" altLang="zh-TW" sz="2800" b="1" kern="1200" dirty="0" smtClean="0">
              <a:solidFill>
                <a:srgbClr val="FF0066"/>
              </a:solidFill>
              <a:latin typeface="微軟正黑體" pitchFamily="34" charset="-120"/>
              <a:ea typeface="微軟正黑體" pitchFamily="34" charset="-120"/>
              <a:sym typeface="Wingdings"/>
            </a:rPr>
            <a:t>防水工程項目</a:t>
          </a:r>
          <a:r>
            <a:rPr lang="zh-TW" altLang="zh-TW" sz="2800" b="1" kern="1200" dirty="0" smtClean="0">
              <a:solidFill>
                <a:srgbClr val="0000FF"/>
              </a:solidFill>
              <a:latin typeface="微軟正黑體" pitchFamily="34" charset="-120"/>
              <a:ea typeface="微軟正黑體" pitchFamily="34" charset="-120"/>
              <a:sym typeface="Wingdings"/>
            </a:rPr>
            <a:t>之金額</a:t>
          </a:r>
          <a:r>
            <a:rPr lang="zh-TW" altLang="zh-TW" sz="2800" b="1" kern="1200" dirty="0" smtClean="0">
              <a:solidFill>
                <a:srgbClr val="FF0066"/>
              </a:solidFill>
              <a:latin typeface="微軟正黑體" pitchFamily="34" charset="-120"/>
              <a:ea typeface="微軟正黑體" pitchFamily="34" charset="-120"/>
              <a:sym typeface="Wingdings"/>
            </a:rPr>
            <a:t>超過</a:t>
          </a:r>
          <a:r>
            <a:rPr lang="en-US" altLang="zh-TW" sz="2800" b="1" kern="1200" dirty="0" smtClean="0">
              <a:solidFill>
                <a:srgbClr val="FF0066"/>
              </a:solidFill>
              <a:latin typeface="微軟正黑體" pitchFamily="34" charset="-120"/>
              <a:ea typeface="微軟正黑體" pitchFamily="34" charset="-120"/>
              <a:sym typeface="Wingdings"/>
            </a:rPr>
            <a:t>50</a:t>
          </a:r>
          <a:r>
            <a:rPr lang="zh-TW" altLang="zh-TW" sz="2800" b="1" kern="1200" dirty="0" smtClean="0">
              <a:solidFill>
                <a:srgbClr val="FF0066"/>
              </a:solidFill>
              <a:latin typeface="微軟正黑體" pitchFamily="34" charset="-120"/>
              <a:ea typeface="微軟正黑體" pitchFamily="34" charset="-120"/>
              <a:sym typeface="Wingdings"/>
            </a:rPr>
            <a:t>萬元以上，</a:t>
          </a:r>
          <a:r>
            <a:rPr lang="zh-TW" altLang="zh-TW" sz="2800" b="1" kern="1200" dirty="0" smtClean="0">
              <a:solidFill>
                <a:srgbClr val="0000FF"/>
              </a:solidFill>
              <a:latin typeface="微軟正黑體" pitchFamily="34" charset="-120"/>
              <a:ea typeface="微軟正黑體" pitchFamily="34" charset="-120"/>
              <a:sym typeface="Wingdings"/>
            </a:rPr>
            <a:t>該部分應另行以分包方式</a:t>
          </a:r>
          <a:r>
            <a:rPr lang="zh-TW" altLang="zh-TW" sz="2800" b="1" kern="1200" dirty="0" smtClean="0">
              <a:solidFill>
                <a:srgbClr val="FF0066"/>
              </a:solidFill>
              <a:latin typeface="微軟正黑體" pitchFamily="34" charset="-120"/>
              <a:ea typeface="微軟正黑體" pitchFamily="34" charset="-120"/>
              <a:sym typeface="Wingdings"/>
            </a:rPr>
            <a:t>擇由防水專業營造業施作</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lvl="0" defTabSz="1066800">
            <a:lnSpc>
              <a:spcPts val="3600"/>
            </a:lnSpc>
            <a:spcBef>
              <a:spcPct val="0"/>
            </a:spcBef>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en-US" altLang="zh-TW" sz="2800" b="1" kern="1200" dirty="0" smtClean="0">
              <a:solidFill>
                <a:srgbClr val="0000FF"/>
              </a:solidFill>
              <a:latin typeface="微軟正黑體" pitchFamily="34" charset="-120"/>
              <a:ea typeface="微軟正黑體" pitchFamily="34" charset="-120"/>
              <a:sym typeface="Wingdings"/>
            </a:rPr>
            <a:t>2</a:t>
          </a:r>
          <a:r>
            <a:rPr lang="zh-TW" altLang="en-US"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FF0066"/>
              </a:solidFill>
              <a:latin typeface="微軟正黑體" pitchFamily="34" charset="-120"/>
              <a:ea typeface="微軟正黑體" pitchFamily="34" charset="-120"/>
              <a:sym typeface="Wingdings"/>
            </a:rPr>
            <a:t>分開標辦，</a:t>
          </a:r>
          <a:r>
            <a:rPr lang="zh-TW" altLang="en-US" sz="2800" b="1" kern="1200" dirty="0" smtClean="0">
              <a:solidFill>
                <a:srgbClr val="0000FF"/>
              </a:solidFill>
              <a:latin typeface="微軟正黑體" pitchFamily="34" charset="-120"/>
              <a:ea typeface="微軟正黑體" pitchFamily="34" charset="-120"/>
              <a:sym typeface="Wingdings"/>
            </a:rPr>
            <a:t>開放</a:t>
          </a:r>
          <a:r>
            <a:rPr lang="zh-TW" altLang="en-US" sz="2800" b="1" kern="1200" dirty="0" smtClean="0">
              <a:solidFill>
                <a:srgbClr val="FF0066"/>
              </a:solidFill>
              <a:latin typeface="微軟正黑體" pitchFamily="34" charset="-120"/>
              <a:ea typeface="微軟正黑體" pitchFamily="34" charset="-120"/>
              <a:sym typeface="Wingdings"/>
            </a:rPr>
            <a:t>防水專業營造業投標</a:t>
          </a:r>
          <a:r>
            <a:rPr lang="zh-TW" altLang="en-US" sz="2800" b="1" kern="1200" dirty="0" smtClean="0">
              <a:solidFill>
                <a:srgbClr val="0000FF"/>
              </a:solidFill>
              <a:latin typeface="微軟正黑體" pitchFamily="34" charset="-120"/>
              <a:ea typeface="微軟正黑體" pitchFamily="34" charset="-120"/>
              <a:sym typeface="Wingdings"/>
            </a:rPr>
            <a:t>。</a:t>
          </a:r>
          <a:endParaRPr lang="zh-TW" altLang="en-US" sz="2800" b="1" kern="1200" dirty="0">
            <a:solidFill>
              <a:srgbClr val="0000FF"/>
            </a:solidFill>
            <a:latin typeface="微軟正黑體" pitchFamily="34" charset="-120"/>
            <a:ea typeface="微軟正黑體" pitchFamily="34" charset="-120"/>
          </a:endParaRPr>
        </a:p>
      </dsp:txBody>
      <dsp:txXfrm>
        <a:off x="0" y="886750"/>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評選委員未迴避</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20692"/>
          <a:ext cx="9144000" cy="952117"/>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○機關辦理○採購案，決標後經採購稽核發現</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其中ㄧ評選委員，係投標廠商</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亦得標</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之董事</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820692"/>
        <a:ext cx="9144000" cy="952117"/>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7"/>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200"/>
            </a:lnSpc>
            <a:spcBef>
              <a:spcPct val="0"/>
            </a:spcBef>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採購評選委員會審議規則</a:t>
          </a:r>
          <a:r>
            <a:rPr lang="en-US" altLang="zh-TW" sz="2800" b="1" kern="1200" dirty="0" smtClean="0">
              <a:solidFill>
                <a:schemeClr val="tx1"/>
              </a:solidFill>
              <a:latin typeface="微軟正黑體" pitchFamily="34" charset="-120"/>
              <a:ea typeface="微軟正黑體" pitchFamily="34" charset="-120"/>
              <a:sym typeface="Wingdings"/>
            </a:rPr>
            <a:t>§14-1-2</a:t>
          </a:r>
          <a:r>
            <a:rPr lang="zh-TW" altLang="zh-TW" sz="2800" b="1" kern="1200" dirty="0" smtClean="0">
              <a:solidFill>
                <a:srgbClr val="0000FF"/>
              </a:solidFill>
              <a:latin typeface="微軟正黑體" pitchFamily="34" charset="-120"/>
              <a:ea typeface="微軟正黑體" pitchFamily="34" charset="-120"/>
              <a:sym typeface="Wingdings"/>
            </a:rPr>
            <a:t>：評選委員會</a:t>
          </a:r>
          <a:r>
            <a:rPr lang="zh-TW" altLang="zh-TW" sz="2800" b="1" kern="1200" dirty="0" smtClean="0">
              <a:solidFill>
                <a:srgbClr val="FF0066"/>
              </a:solidFill>
              <a:latin typeface="微軟正黑體" pitchFamily="34" charset="-120"/>
              <a:ea typeface="微軟正黑體" pitchFamily="34" charset="-120"/>
              <a:sym typeface="Wingdings"/>
            </a:rPr>
            <a:t>委員</a:t>
          </a:r>
          <a:r>
            <a:rPr lang="zh-TW" altLang="zh-TW" sz="2800" b="1" kern="1200" dirty="0" smtClean="0">
              <a:solidFill>
                <a:srgbClr val="0000FF"/>
              </a:solidFill>
              <a:latin typeface="微軟正黑體" pitchFamily="34" charset="-120"/>
              <a:ea typeface="微軟正黑體" pitchFamily="34" charset="-120"/>
              <a:sym typeface="Wingdings"/>
            </a:rPr>
            <a:t>有下列情形之一者，</a:t>
          </a:r>
          <a:r>
            <a:rPr lang="zh-TW" altLang="zh-TW" sz="2800" b="1" kern="1200" dirty="0" smtClean="0">
              <a:solidFill>
                <a:srgbClr val="FF0066"/>
              </a:solidFill>
              <a:latin typeface="微軟正黑體" pitchFamily="34" charset="-120"/>
              <a:ea typeface="微軟正黑體" pitchFamily="34" charset="-120"/>
              <a:sym typeface="Wingdings"/>
            </a:rPr>
            <a:t>應即辭職或予以解聘</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622300" lvl="0" indent="-266700" algn="l" defTabSz="1066800">
            <a:lnSpc>
              <a:spcPts val="2500"/>
            </a:lnSpc>
            <a:spcBef>
              <a:spcPct val="0"/>
            </a:spcBef>
          </a:pPr>
          <a:r>
            <a:rPr lang="en-US" altLang="zh-TW" sz="2400" b="1" kern="1200" dirty="0" smtClean="0">
              <a:solidFill>
                <a:srgbClr val="0000FF"/>
              </a:solidFill>
              <a:latin typeface="微軟正黑體" pitchFamily="34" charset="-120"/>
              <a:ea typeface="微軟正黑體" pitchFamily="34" charset="-120"/>
              <a:sym typeface="Wingdings"/>
            </a:rPr>
            <a:t>1.</a:t>
          </a:r>
          <a:r>
            <a:rPr lang="zh-TW" altLang="zh-TW" sz="2400" b="1" kern="1200" dirty="0" smtClean="0">
              <a:solidFill>
                <a:srgbClr val="0000FF"/>
              </a:solidFill>
              <a:latin typeface="微軟正黑體" pitchFamily="34" charset="-120"/>
              <a:ea typeface="微軟正黑體" pitchFamily="34" charset="-120"/>
              <a:sym typeface="Wingdings"/>
            </a:rPr>
            <a:t>就案件涉及本人、配偶、三親等以內血親或姻親，或同財共居親屬之利益。</a:t>
          </a:r>
        </a:p>
        <a:p>
          <a:pPr marL="622300" lvl="0" indent="-266700" algn="l" defTabSz="1066800">
            <a:lnSpc>
              <a:spcPts val="2500"/>
            </a:lnSpc>
            <a:spcBef>
              <a:spcPct val="0"/>
            </a:spcBef>
          </a:pPr>
          <a:r>
            <a:rPr lang="en-US" altLang="zh-TW" sz="2400" b="1" kern="1200" dirty="0" smtClean="0">
              <a:solidFill>
                <a:srgbClr val="0000FF"/>
              </a:solidFill>
              <a:latin typeface="微軟正黑體" pitchFamily="34" charset="-120"/>
              <a:ea typeface="微軟正黑體" pitchFamily="34" charset="-120"/>
              <a:sym typeface="Wingdings"/>
            </a:rPr>
            <a:t>2.</a:t>
          </a:r>
          <a:r>
            <a:rPr lang="zh-TW" altLang="zh-TW" sz="2400" b="1" kern="1200" dirty="0" smtClean="0">
              <a:solidFill>
                <a:srgbClr val="FF0066"/>
              </a:solidFill>
              <a:latin typeface="微軟正黑體" pitchFamily="34" charset="-120"/>
              <a:ea typeface="微軟正黑體" pitchFamily="34" charset="-120"/>
              <a:sym typeface="Wingdings"/>
            </a:rPr>
            <a:t>本人或其配偶與受評選之廠商或其負責人間現有或三年內曾有僱傭、委任或代理關係</a:t>
          </a:r>
          <a:r>
            <a:rPr lang="zh-TW" altLang="zh-TW" sz="2400" b="1" kern="1200" dirty="0" smtClean="0">
              <a:solidFill>
                <a:srgbClr val="0000FF"/>
              </a:solidFill>
              <a:latin typeface="微軟正黑體" pitchFamily="34" charset="-120"/>
              <a:ea typeface="微軟正黑體" pitchFamily="34" charset="-120"/>
              <a:sym typeface="Wingdings"/>
            </a:rPr>
            <a:t>。</a:t>
          </a:r>
        </a:p>
        <a:p>
          <a:pPr marL="622300" lvl="0" indent="-266700" algn="l" defTabSz="1066800">
            <a:lnSpc>
              <a:spcPts val="2500"/>
            </a:lnSpc>
            <a:spcBef>
              <a:spcPct val="0"/>
            </a:spcBef>
          </a:pPr>
          <a:r>
            <a:rPr lang="en-US" altLang="zh-TW" sz="2400" b="1" kern="1200" dirty="0" smtClean="0">
              <a:solidFill>
                <a:srgbClr val="0000FF"/>
              </a:solidFill>
              <a:latin typeface="微軟正黑體" pitchFamily="34" charset="-120"/>
              <a:ea typeface="微軟正黑體" pitchFamily="34" charset="-120"/>
              <a:sym typeface="Wingdings"/>
            </a:rPr>
            <a:t>3.</a:t>
          </a:r>
          <a:r>
            <a:rPr lang="zh-TW" altLang="zh-TW" sz="2400" b="1" kern="1200" dirty="0" smtClean="0">
              <a:solidFill>
                <a:srgbClr val="0000FF"/>
              </a:solidFill>
              <a:latin typeface="微軟正黑體" pitchFamily="34" charset="-120"/>
              <a:ea typeface="微軟正黑體" pitchFamily="34" charset="-120"/>
              <a:sym typeface="Wingdings"/>
            </a:rPr>
            <a:t>委員認為本人或機關認其有不能公正執行職務之虞。</a:t>
          </a:r>
        </a:p>
        <a:p>
          <a:pPr marL="622300" lvl="0" indent="-266700" algn="l" defTabSz="1066800">
            <a:lnSpc>
              <a:spcPts val="25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4.</a:t>
          </a:r>
          <a:r>
            <a:rPr lang="zh-TW" altLang="zh-TW" sz="2400" b="1" kern="1200" dirty="0" smtClean="0">
              <a:solidFill>
                <a:srgbClr val="0000FF"/>
              </a:solidFill>
              <a:latin typeface="微軟正黑體" pitchFamily="34" charset="-120"/>
              <a:ea typeface="微軟正黑體" pitchFamily="34" charset="-120"/>
              <a:sym typeface="Wingdings"/>
            </a:rPr>
            <a:t>有其他情形足使受評選之廠商認其有不能公正執行職務之虞，經受評選之廠商以書面敘明理由，向機關提出，經本委員會作成決定。</a:t>
          </a:r>
        </a:p>
        <a:p>
          <a:pPr marL="355600" lvl="0" indent="-355600" algn="l" defTabSz="1066800">
            <a:lnSpc>
              <a:spcPts val="3200"/>
            </a:lnSpc>
            <a:spcBef>
              <a:spcPct val="0"/>
            </a:spcBef>
            <a:spcAft>
              <a:spcPts val="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採購評選委員會審議規則</a:t>
          </a:r>
          <a:r>
            <a:rPr lang="en-US" altLang="zh-TW" sz="2800" b="1" kern="1200" dirty="0" smtClean="0">
              <a:solidFill>
                <a:schemeClr val="tx1"/>
              </a:solidFill>
              <a:latin typeface="微軟正黑體" pitchFamily="34" charset="-120"/>
              <a:ea typeface="微軟正黑體" pitchFamily="34" charset="-120"/>
              <a:sym typeface="Wingdings"/>
            </a:rPr>
            <a:t>§14</a:t>
          </a:r>
          <a:r>
            <a:rPr lang="zh-TW" altLang="en-US" sz="2800" b="1" kern="1200" dirty="0" smtClean="0">
              <a:solidFill>
                <a:schemeClr val="tx1"/>
              </a:solidFill>
              <a:latin typeface="微軟正黑體" pitchFamily="34" charset="-120"/>
              <a:ea typeface="微軟正黑體" pitchFamily="34" charset="-120"/>
              <a:sym typeface="Wingdings"/>
            </a:rPr>
            <a:t>之</a:t>
          </a:r>
          <a:r>
            <a:rPr lang="en-US" altLang="zh-TW" sz="2800" b="1" kern="1200" dirty="0" smtClean="0">
              <a:solidFill>
                <a:schemeClr val="tx1"/>
              </a:solidFill>
              <a:latin typeface="微軟正黑體" pitchFamily="34" charset="-120"/>
              <a:ea typeface="微軟正黑體" pitchFamily="34" charset="-120"/>
              <a:sym typeface="Wingdings"/>
            </a:rPr>
            <a:t>1-1-2</a:t>
          </a:r>
          <a:r>
            <a:rPr lang="zh-TW" altLang="zh-TW" sz="2800" b="1" kern="1200" dirty="0" smtClean="0">
              <a:solidFill>
                <a:srgbClr val="0000FF"/>
              </a:solidFill>
              <a:latin typeface="微軟正黑體" pitchFamily="34" charset="-120"/>
              <a:ea typeface="微軟正黑體" pitchFamily="34" charset="-120"/>
              <a:sym typeface="Wingdings"/>
            </a:rPr>
            <a:t>：評選委員會</a:t>
          </a:r>
          <a:r>
            <a:rPr lang="zh-TW" altLang="zh-TW" sz="2800" b="1" kern="1200" dirty="0" smtClean="0">
              <a:solidFill>
                <a:srgbClr val="FF0066"/>
              </a:solidFill>
              <a:latin typeface="微軟正黑體" pitchFamily="34" charset="-120"/>
              <a:ea typeface="微軟正黑體" pitchFamily="34" charset="-120"/>
              <a:sym typeface="Wingdings"/>
            </a:rPr>
            <a:t>委員</a:t>
          </a:r>
          <a:r>
            <a:rPr lang="zh-TW" altLang="zh-TW" sz="2800" b="1" kern="1200" dirty="0" smtClean="0">
              <a:solidFill>
                <a:srgbClr val="0000FF"/>
              </a:solidFill>
              <a:latin typeface="微軟正黑體" pitchFamily="34" charset="-120"/>
              <a:ea typeface="微軟正黑體" pitchFamily="34" charset="-120"/>
              <a:sym typeface="Wingdings"/>
            </a:rPr>
            <a:t>自接獲評選有關資料之時起，</a:t>
          </a:r>
          <a:r>
            <a:rPr lang="zh-TW" altLang="zh-TW" sz="2800" b="1" kern="1200" dirty="0" smtClean="0">
              <a:solidFill>
                <a:srgbClr val="FF0066"/>
              </a:solidFill>
              <a:latin typeface="微軟正黑體" pitchFamily="34" charset="-120"/>
              <a:ea typeface="微軟正黑體" pitchFamily="34" charset="-120"/>
              <a:sym typeface="Wingdings"/>
            </a:rPr>
            <a:t>不得就該採購案參加投標</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作為投標廠商之分包廠商或擔任工作成員</a:t>
          </a:r>
          <a:r>
            <a:rPr lang="zh-TW" altLang="zh-TW" sz="2800" b="1" kern="1200" dirty="0" smtClean="0">
              <a:solidFill>
                <a:srgbClr val="0000FF"/>
              </a:solidFill>
              <a:latin typeface="微軟正黑體" pitchFamily="34" charset="-120"/>
              <a:ea typeface="微軟正黑體" pitchFamily="34" charset="-120"/>
              <a:sym typeface="Wingdings"/>
            </a:rPr>
            <a:t>。其有違反者，機關應不決標予該廠商。</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200"/>
            </a:lnSpc>
            <a:spcBef>
              <a:spcPct val="0"/>
            </a:spcBef>
            <a:spcAft>
              <a:spcPts val="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機關</a:t>
          </a:r>
          <a:r>
            <a:rPr lang="zh-TW" altLang="en-US" sz="2800" b="1" kern="1200" dirty="0" smtClean="0">
              <a:solidFill>
                <a:srgbClr val="0000FF"/>
              </a:solidFill>
              <a:latin typeface="微軟正黑體" pitchFamily="34" charset="-120"/>
              <a:ea typeface="微軟正黑體" pitchFamily="34" charset="-120"/>
              <a:sym typeface="Wingdings"/>
            </a:rPr>
            <a:t>應依專家學者建議名單資料庫建置及除名作業要點</a:t>
          </a:r>
          <a:r>
            <a:rPr lang="en-US" altLang="zh-TW" sz="2800" b="1" kern="1200" dirty="0" smtClean="0">
              <a:solidFill>
                <a:srgbClr val="0000FF"/>
              </a:solidFill>
              <a:latin typeface="微軟正黑體" pitchFamily="34" charset="-120"/>
              <a:ea typeface="微軟正黑體" pitchFamily="34" charset="-120"/>
              <a:sym typeface="Wingdings"/>
            </a:rPr>
            <a:t>§7</a:t>
          </a:r>
          <a:r>
            <a:rPr lang="zh-TW" altLang="en-US" sz="2800" b="1" kern="1200" dirty="0" smtClean="0">
              <a:solidFill>
                <a:srgbClr val="0000FF"/>
              </a:solidFill>
              <a:latin typeface="微軟正黑體" pitchFamily="34" charset="-120"/>
              <a:ea typeface="微軟正黑體" pitchFamily="34" charset="-120"/>
              <a:sym typeface="Wingdings"/>
            </a:rPr>
            <a:t>規定，</a:t>
          </a:r>
          <a:r>
            <a:rPr lang="zh-TW" altLang="zh-TW" sz="2800" b="1" kern="1200" dirty="0" smtClean="0">
              <a:solidFill>
                <a:srgbClr val="0000FF"/>
              </a:solidFill>
              <a:latin typeface="微軟正黑體" pitchFamily="34" charset="-120"/>
              <a:ea typeface="微軟正黑體" pitchFamily="34" charset="-120"/>
              <a:sym typeface="Wingdings"/>
            </a:rPr>
            <a:t>檢具具體事證，</a:t>
          </a:r>
          <a:r>
            <a:rPr lang="zh-TW" altLang="zh-TW" sz="2800" b="1" kern="1200" dirty="0" smtClean="0">
              <a:solidFill>
                <a:srgbClr val="FF0066"/>
              </a:solidFill>
              <a:latin typeface="微軟正黑體" pitchFamily="34" charset="-120"/>
              <a:ea typeface="微軟正黑體" pitchFamily="34" charset="-120"/>
              <a:sym typeface="Wingdings"/>
            </a:rPr>
            <a:t>提送工程會予以除名</a:t>
          </a:r>
          <a:r>
            <a:rPr lang="zh-TW" altLang="en-US" sz="2800" b="1" kern="1200" dirty="0" smtClean="0">
              <a:solidFill>
                <a:srgbClr val="0000FF"/>
              </a:solidFill>
              <a:latin typeface="微軟正黑體" pitchFamily="34" charset="-120"/>
              <a:ea typeface="微軟正黑體" pitchFamily="34" charset="-120"/>
              <a:sym typeface="Wingdings"/>
            </a:rPr>
            <a:t>。</a:t>
          </a:r>
          <a:endParaRPr lang="zh-TW" altLang="zh-TW" sz="2400" b="1" kern="1200" dirty="0" smtClean="0">
            <a:solidFill>
              <a:srgbClr val="0000FF"/>
            </a:solidFill>
            <a:latin typeface="微軟正黑體" pitchFamily="34" charset="-120"/>
            <a:ea typeface="微軟正黑體" pitchFamily="34" charset="-120"/>
            <a:sym typeface="Wingdings"/>
          </a:endParaRPr>
        </a:p>
      </dsp:txBody>
      <dsp:txXfrm>
        <a:off x="0" y="904987"/>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受評廠商未出席簡報</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05786"/>
          <a:ext cx="9144000" cy="1327053"/>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○機關採最有利標決標方式辦理○財物採購，評選時某受評廠商未出席會議辦理簡報，然招標機關則要求評選委員，</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將未出席簡報之廠商於各評選項目評分為</a:t>
          </a:r>
          <a:r>
            <a:rPr lang="en-US"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0</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805786"/>
        <a:ext cx="9144000" cy="1327053"/>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修正後採購結果</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36718"/>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ts val="3200"/>
            </a:lnSpc>
            <a:spcBef>
              <a:spcPct val="0"/>
            </a:spcBef>
            <a:spcAft>
              <a:spcPts val="0"/>
            </a:spcAft>
          </a:pPr>
          <a:r>
            <a:rPr lang="zh-TW" altLang="zh-TW" sz="2800" b="1" kern="1200" dirty="0" smtClean="0">
              <a:solidFill>
                <a:schemeClr val="tx1"/>
              </a:solidFill>
              <a:latin typeface="微軟正黑體" pitchFamily="34" charset="-120"/>
              <a:ea typeface="微軟正黑體" pitchFamily="34" charset="-120"/>
            </a:rPr>
            <a:t>後續追蹤：</a:t>
          </a:r>
          <a:endParaRPr lang="en-US" altLang="zh-TW" sz="2800" b="1" kern="1200" dirty="0" smtClean="0">
            <a:solidFill>
              <a:schemeClr val="tx1"/>
            </a:solidFill>
            <a:latin typeface="微軟正黑體" pitchFamily="34" charset="-120"/>
            <a:ea typeface="微軟正黑體" pitchFamily="34" charset="-120"/>
          </a:endParaRPr>
        </a:p>
        <a:p>
          <a:pPr lvl="0" algn="l" defTabSz="1244600">
            <a:lnSpc>
              <a:spcPts val="3200"/>
            </a:lnSpc>
            <a:spcBef>
              <a:spcPct val="0"/>
            </a:spcBef>
            <a:spcAft>
              <a:spcPts val="0"/>
            </a:spcAft>
          </a:pPr>
          <a:r>
            <a:rPr lang="zh-TW" altLang="zh-TW" sz="2800" b="1" kern="1200" dirty="0" smtClean="0">
              <a:solidFill>
                <a:srgbClr val="0000FF"/>
              </a:solidFill>
              <a:latin typeface="微軟正黑體" pitchFamily="34" charset="-120"/>
              <a:ea typeface="微軟正黑體" pitchFamily="34" charset="-120"/>
            </a:rPr>
            <a:t>該機關</a:t>
          </a:r>
          <a:r>
            <a:rPr lang="en-US" altLang="zh-TW" sz="2800" b="1" kern="1200" dirty="0" smtClean="0">
              <a:solidFill>
                <a:srgbClr val="0000FF"/>
              </a:solidFill>
              <a:latin typeface="微軟正黑體" pitchFamily="34" charset="-120"/>
              <a:ea typeface="微軟正黑體" pitchFamily="34" charset="-120"/>
            </a:rPr>
            <a:t>98</a:t>
          </a:r>
          <a:r>
            <a:rPr lang="zh-TW" altLang="zh-TW" sz="2800" b="1" kern="1200" dirty="0" smtClean="0">
              <a:solidFill>
                <a:srgbClr val="0000FF"/>
              </a:solidFill>
              <a:latin typeface="微軟正黑體" pitchFamily="34" charset="-120"/>
              <a:ea typeface="微軟正黑體" pitchFamily="34" charset="-120"/>
            </a:rPr>
            <a:t>年度依稽核小組意見</a:t>
          </a:r>
          <a:r>
            <a:rPr lang="zh-TW" altLang="zh-TW" sz="2800" b="1" kern="1200" dirty="0" smtClean="0">
              <a:solidFill>
                <a:srgbClr val="FF0066"/>
              </a:solidFill>
              <a:latin typeface="微軟正黑體" pitchFamily="34" charset="-120"/>
              <a:ea typeface="微軟正黑體" pitchFamily="34" charset="-120"/>
            </a:rPr>
            <a:t>改採異質採購最低標</a:t>
          </a:r>
          <a:r>
            <a:rPr lang="zh-TW" altLang="zh-TW" sz="2800" b="1" kern="1200" dirty="0" smtClean="0">
              <a:solidFill>
                <a:srgbClr val="0000FF"/>
              </a:solidFill>
              <a:latin typeface="微軟正黑體" pitchFamily="34" charset="-120"/>
              <a:ea typeface="微軟正黑體" pitchFamily="34" charset="-120"/>
            </a:rPr>
            <a:t>，並將</a:t>
          </a:r>
          <a:r>
            <a:rPr lang="zh-TW" altLang="zh-TW" sz="2800" b="1" kern="1200" dirty="0" smtClean="0">
              <a:solidFill>
                <a:srgbClr val="FF0066"/>
              </a:solidFill>
              <a:latin typeface="微軟正黑體" pitchFamily="34" charset="-120"/>
              <a:ea typeface="微軟正黑體" pitchFamily="34" charset="-120"/>
            </a:rPr>
            <a:t>設備與紙張併納入採購案內</a:t>
          </a:r>
          <a:r>
            <a:rPr lang="zh-TW" altLang="zh-TW" sz="2800" b="1" kern="1200" dirty="0" smtClean="0">
              <a:solidFill>
                <a:srgbClr val="0000FF"/>
              </a:solidFill>
              <a:latin typeface="微軟正黑體" pitchFamily="34" charset="-120"/>
              <a:ea typeface="微軟正黑體" pitchFamily="34" charset="-120"/>
            </a:rPr>
            <a:t>。本次決標金額與前次比較：設備為</a:t>
          </a:r>
          <a:r>
            <a:rPr lang="en-US" altLang="zh-TW" sz="2800" b="1" kern="1200" dirty="0" smtClean="0">
              <a:solidFill>
                <a:srgbClr val="0000FF"/>
              </a:solidFill>
              <a:latin typeface="微軟正黑體" pitchFamily="34" charset="-120"/>
              <a:ea typeface="微軟正黑體" pitchFamily="34" charset="-120"/>
            </a:rPr>
            <a:t>41%</a:t>
          </a:r>
          <a:r>
            <a:rPr lang="zh-TW" altLang="zh-TW" sz="2800" b="1" kern="1200" dirty="0" smtClean="0">
              <a:solidFill>
                <a:srgbClr val="0000FF"/>
              </a:solidFill>
              <a:latin typeface="微軟正黑體" pitchFamily="34" charset="-120"/>
              <a:ea typeface="微軟正黑體" pitchFamily="34" charset="-120"/>
            </a:rPr>
            <a:t>；紙張為</a:t>
          </a:r>
          <a:r>
            <a:rPr lang="en-US" altLang="zh-TW" sz="2800" b="1" kern="1200" dirty="0" smtClean="0">
              <a:solidFill>
                <a:srgbClr val="0000FF"/>
              </a:solidFill>
              <a:latin typeface="微軟正黑體" pitchFamily="34" charset="-120"/>
              <a:ea typeface="微軟正黑體" pitchFamily="34" charset="-120"/>
            </a:rPr>
            <a:t>49.48%</a:t>
          </a:r>
          <a:r>
            <a:rPr lang="zh-TW" altLang="zh-TW" sz="2800" b="1" kern="1200" dirty="0" smtClean="0">
              <a:solidFill>
                <a:srgbClr val="0000FF"/>
              </a:solidFill>
              <a:latin typeface="微軟正黑體" pitchFamily="34" charset="-120"/>
              <a:ea typeface="微軟正黑體" pitchFamily="34" charset="-120"/>
            </a:rPr>
            <a:t>；經估算</a:t>
          </a:r>
          <a:r>
            <a:rPr lang="en-US" altLang="zh-TW" sz="2800" b="1" kern="1200" dirty="0" smtClean="0">
              <a:solidFill>
                <a:srgbClr val="0000FF"/>
              </a:solidFill>
              <a:latin typeface="微軟正黑體" pitchFamily="34" charset="-120"/>
              <a:ea typeface="微軟正黑體" pitchFamily="34" charset="-120"/>
            </a:rPr>
            <a:t>3</a:t>
          </a:r>
          <a:r>
            <a:rPr lang="zh-TW" altLang="zh-TW" sz="2800" b="1" kern="1200" dirty="0" smtClean="0">
              <a:solidFill>
                <a:srgbClr val="0000FF"/>
              </a:solidFill>
              <a:latin typeface="微軟正黑體" pitchFamily="34" charset="-120"/>
              <a:ea typeface="微軟正黑體" pitchFamily="34" charset="-120"/>
            </a:rPr>
            <a:t>年度需求</a:t>
          </a:r>
          <a:r>
            <a:rPr lang="zh-TW" altLang="zh-TW" sz="2800" b="1" kern="1200" dirty="0" smtClean="0">
              <a:solidFill>
                <a:srgbClr val="FF0066"/>
              </a:solidFill>
              <a:latin typeface="微軟正黑體" pitchFamily="34" charset="-120"/>
              <a:ea typeface="微軟正黑體" pitchFamily="34" charset="-120"/>
            </a:rPr>
            <a:t>約可減省</a:t>
          </a:r>
          <a:r>
            <a:rPr lang="en-US" altLang="zh-TW" sz="2800" b="1" kern="1200" dirty="0" smtClean="0">
              <a:solidFill>
                <a:srgbClr val="FF0066"/>
              </a:solidFill>
              <a:latin typeface="微軟正黑體" pitchFamily="34" charset="-120"/>
              <a:ea typeface="微軟正黑體" pitchFamily="34" charset="-120"/>
            </a:rPr>
            <a:t>8,000</a:t>
          </a:r>
          <a:r>
            <a:rPr lang="zh-TW" altLang="en-US" sz="2800" b="1" kern="1200" dirty="0" smtClean="0">
              <a:solidFill>
                <a:srgbClr val="FF0066"/>
              </a:solidFill>
              <a:latin typeface="微軟正黑體" pitchFamily="34" charset="-120"/>
              <a:ea typeface="微軟正黑體" pitchFamily="34" charset="-120"/>
            </a:rPr>
            <a:t>萬</a:t>
          </a:r>
          <a:r>
            <a:rPr lang="zh-TW" altLang="zh-TW" sz="2800" b="1" kern="1200" dirty="0" smtClean="0">
              <a:solidFill>
                <a:srgbClr val="FF0066"/>
              </a:solidFill>
              <a:latin typeface="微軟正黑體" pitchFamily="34" charset="-120"/>
              <a:ea typeface="微軟正黑體" pitchFamily="34" charset="-120"/>
            </a:rPr>
            <a:t>元</a:t>
          </a:r>
          <a:r>
            <a:rPr lang="zh-TW" altLang="zh-TW" sz="2800" b="1" kern="1200" dirty="0" smtClean="0">
              <a:solidFill>
                <a:srgbClr val="0000FF"/>
              </a:solidFill>
              <a:latin typeface="微軟正黑體" pitchFamily="34" charset="-120"/>
              <a:ea typeface="微軟正黑體" pitchFamily="34" charset="-120"/>
            </a:rPr>
            <a:t>。</a:t>
          </a:r>
          <a:endParaRPr lang="zh-TW" altLang="en-US" sz="2800" b="1" kern="1200" dirty="0">
            <a:solidFill>
              <a:srgbClr val="0000FF"/>
            </a:solidFill>
            <a:effectLst/>
            <a:latin typeface="微軟正黑體" pitchFamily="34" charset="-120"/>
            <a:ea typeface="微軟正黑體" pitchFamily="34" charset="-120"/>
          </a:endParaRPr>
        </a:p>
      </dsp:txBody>
      <dsp:txXfrm>
        <a:off x="0" y="836718"/>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7"/>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defTabSz="1066800">
            <a:lnSpc>
              <a:spcPts val="36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最有利標評選辦法</a:t>
          </a:r>
          <a:r>
            <a:rPr lang="en-US" altLang="zh-TW" sz="2800" b="1" kern="1200" dirty="0" smtClean="0">
              <a:solidFill>
                <a:schemeClr val="tx1"/>
              </a:solidFill>
              <a:latin typeface="微軟正黑體" pitchFamily="34" charset="-120"/>
              <a:ea typeface="微軟正黑體" pitchFamily="34" charset="-120"/>
              <a:sym typeface="Wingdings"/>
            </a:rPr>
            <a:t>§10</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評選最有利標，為利評選委員對廠商於各評選項目之表現為更深入之瞭解，得輔以廠商簡報及現場詢答。</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投標廠商未出席簡報及現場詢答者，不影響其投標文件之有效性</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algn="l" defTabSz="1066800">
            <a:lnSpc>
              <a:spcPts val="3600"/>
            </a:lnSpc>
            <a:spcBef>
              <a:spcPct val="0"/>
            </a:spcBef>
            <a:spcAft>
              <a:spcPts val="120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工作小組</a:t>
          </a:r>
          <a:r>
            <a:rPr lang="zh-TW" altLang="zh-TW" sz="2800" b="1" kern="1200" dirty="0" smtClean="0">
              <a:solidFill>
                <a:srgbClr val="0000FF"/>
              </a:solidFill>
              <a:latin typeface="微軟正黑體" pitchFamily="34" charset="-120"/>
              <a:ea typeface="微軟正黑體" pitchFamily="34" charset="-120"/>
              <a:sym typeface="Wingdings"/>
            </a:rPr>
            <a:t>於彙整出席委員評選結果製作評選總表時，倘有上開情事，</a:t>
          </a:r>
          <a:r>
            <a:rPr lang="zh-TW" altLang="zh-TW" sz="2800" b="1" kern="1200" dirty="0" smtClean="0">
              <a:solidFill>
                <a:srgbClr val="FF0066"/>
              </a:solidFill>
              <a:latin typeface="微軟正黑體" pitchFamily="34" charset="-120"/>
              <a:ea typeface="微軟正黑體" pitchFamily="34" charset="-120"/>
              <a:sym typeface="Wingdings"/>
            </a:rPr>
            <a:t>應提醒委員</a:t>
          </a:r>
          <a:r>
            <a:rPr lang="zh-TW" altLang="zh-TW" sz="2800" b="1" kern="1200" dirty="0" smtClean="0">
              <a:solidFill>
                <a:srgbClr val="0000FF"/>
              </a:solidFill>
              <a:latin typeface="微軟正黑體" pitchFamily="34" charset="-120"/>
              <a:ea typeface="微軟正黑體" pitchFamily="34" charset="-120"/>
              <a:sym typeface="Wingdings"/>
            </a:rPr>
            <a:t>依上開評選辦法規定辦理</a:t>
          </a:r>
          <a:r>
            <a:rPr lang="zh-TW" altLang="en-US"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FF0066"/>
              </a:solidFill>
              <a:latin typeface="微軟正黑體" pitchFamily="34" charset="-120"/>
              <a:ea typeface="微軟正黑體" pitchFamily="34" charset="-120"/>
              <a:sym typeface="Wingdings"/>
            </a:rPr>
            <a:t>應就其餘評選項目評分</a:t>
          </a:r>
          <a:r>
            <a:rPr lang="zh-TW" altLang="zh-TW" sz="2800" b="1" kern="1200" dirty="0" smtClean="0">
              <a:solidFill>
                <a:srgbClr val="0000FF"/>
              </a:solidFill>
              <a:latin typeface="微軟正黑體" pitchFamily="34" charset="-120"/>
              <a:ea typeface="微軟正黑體" pitchFamily="34" charset="-120"/>
              <a:sym typeface="Wingdings"/>
            </a:rPr>
            <a:t>。</a:t>
          </a:r>
          <a:endParaRPr lang="zh-TW" altLang="zh-TW" sz="2400" b="1" kern="1200" dirty="0" smtClean="0">
            <a:solidFill>
              <a:srgbClr val="0000FF"/>
            </a:solidFill>
            <a:latin typeface="微軟正黑體" pitchFamily="34" charset="-120"/>
            <a:ea typeface="微軟正黑體" pitchFamily="34" charset="-120"/>
            <a:sym typeface="Wingdings"/>
          </a:endParaRPr>
        </a:p>
      </dsp:txBody>
      <dsp:txXfrm>
        <a:off x="0" y="904987"/>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評選結果有明顯差異</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05786"/>
          <a:ext cx="9144000" cy="1327053"/>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	○</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學校「○財物採購」依最有利標決標辦理評選，並以序位法評定最有利標，</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不同評選委員之評選結果有明顯差異</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805786"/>
        <a:ext cx="9144000" cy="1327053"/>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7"/>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4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機關異質採購最有利標作業須知</a:t>
          </a:r>
          <a:r>
            <a:rPr lang="en-US" altLang="zh-TW" sz="2800" b="1" kern="1200" dirty="0" smtClean="0">
              <a:solidFill>
                <a:schemeClr val="tx1"/>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機關異質採購最低標作業須知</a:t>
          </a:r>
          <a:r>
            <a:rPr lang="en-US" altLang="zh-TW" sz="2800" b="1" kern="1200" dirty="0" smtClean="0">
              <a:solidFill>
                <a:schemeClr val="tx1"/>
              </a:solidFill>
              <a:latin typeface="微軟正黑體" pitchFamily="34" charset="-120"/>
              <a:ea typeface="微軟正黑體" pitchFamily="34" charset="-120"/>
              <a:sym typeface="Wingdings"/>
            </a:rPr>
            <a:t>)§7</a:t>
          </a:r>
          <a:r>
            <a:rPr lang="zh-TW" altLang="zh-TW" sz="2800" b="1" kern="1200" dirty="0" smtClean="0">
              <a:solidFill>
                <a:srgbClr val="0000FF"/>
              </a:solidFill>
              <a:latin typeface="微軟正黑體" pitchFamily="34" charset="-120"/>
              <a:ea typeface="微軟正黑體" pitchFamily="34" charset="-120"/>
              <a:sym typeface="Wingdings"/>
            </a:rPr>
            <a:t>：委員會或個別委員</a:t>
          </a:r>
          <a:r>
            <a:rPr lang="zh-TW" altLang="zh-TW" sz="2800" b="1" kern="1200" dirty="0" smtClean="0">
              <a:solidFill>
                <a:srgbClr val="FF0066"/>
              </a:solidFill>
              <a:latin typeface="微軟正黑體" pitchFamily="34" charset="-120"/>
              <a:ea typeface="微軟正黑體" pitchFamily="34" charset="-120"/>
              <a:sym typeface="Wingdings"/>
            </a:rPr>
            <a:t>評選</a:t>
          </a:r>
          <a:r>
            <a:rPr lang="en-US" altLang="zh-TW" sz="2800" b="1" kern="1200" dirty="0" smtClean="0">
              <a:solidFill>
                <a:srgbClr val="FF0066"/>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審查</a:t>
          </a:r>
          <a:r>
            <a:rPr lang="en-US" altLang="zh-TW" sz="2800" b="1" kern="1200" dirty="0" smtClean="0">
              <a:solidFill>
                <a:srgbClr val="FF0066"/>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結果與工作小組初審意見有異，或不同評選委員之評選</a:t>
          </a:r>
          <a:r>
            <a:rPr lang="en-US" altLang="zh-TW" sz="2800" b="1" kern="1200" dirty="0" smtClean="0">
              <a:solidFill>
                <a:srgbClr val="FF0066"/>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審查</a:t>
          </a:r>
          <a:r>
            <a:rPr lang="en-US" altLang="zh-TW" sz="2800" b="1" kern="1200" dirty="0" smtClean="0">
              <a:solidFill>
                <a:srgbClr val="FF0066"/>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結果有明顯差異者</a:t>
          </a:r>
          <a:r>
            <a:rPr lang="zh-TW" altLang="zh-TW" sz="2800" b="1" kern="1200" dirty="0" smtClean="0">
              <a:solidFill>
                <a:srgbClr val="0000FF"/>
              </a:solidFill>
              <a:latin typeface="微軟正黑體" pitchFamily="34" charset="-120"/>
              <a:ea typeface="微軟正黑體" pitchFamily="34" charset="-120"/>
              <a:sym typeface="Wingdings"/>
            </a:rPr>
            <a:t>，應</a:t>
          </a:r>
          <a:r>
            <a:rPr lang="zh-TW" altLang="zh-TW" sz="2800" b="1" kern="1200" dirty="0" smtClean="0">
              <a:solidFill>
                <a:srgbClr val="FF0066"/>
              </a:solidFill>
              <a:latin typeface="微軟正黑體" pitchFamily="34" charset="-120"/>
              <a:ea typeface="微軟正黑體" pitchFamily="34" charset="-120"/>
              <a:sym typeface="Wingdings"/>
            </a:rPr>
            <a:t>提交召集人處理</a:t>
          </a:r>
          <a:r>
            <a:rPr lang="zh-TW" altLang="zh-TW" sz="2800" b="1" kern="1200" dirty="0" smtClean="0">
              <a:solidFill>
                <a:srgbClr val="0000FF"/>
              </a:solidFill>
              <a:latin typeface="微軟正黑體" pitchFamily="34" charset="-120"/>
              <a:ea typeface="微軟正黑體" pitchFamily="34" charset="-120"/>
              <a:sym typeface="Wingdings"/>
            </a:rPr>
            <a:t>，並</a:t>
          </a:r>
          <a:r>
            <a:rPr lang="zh-TW" altLang="zh-TW" sz="2800" b="1" kern="1200" dirty="0" smtClean="0">
              <a:solidFill>
                <a:srgbClr val="FF0066"/>
              </a:solidFill>
              <a:latin typeface="微軟正黑體" pitchFamily="34" charset="-120"/>
              <a:ea typeface="微軟正黑體" pitchFamily="34" charset="-120"/>
              <a:sym typeface="Wingdings"/>
            </a:rPr>
            <a:t>列入會議紀錄</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4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採購評選委員會審議規則</a:t>
          </a:r>
          <a:r>
            <a:rPr lang="en-US" altLang="zh-TW" sz="2800" b="1" kern="1200" dirty="0" smtClean="0">
              <a:solidFill>
                <a:schemeClr val="tx1"/>
              </a:solidFill>
              <a:latin typeface="微軟正黑體" pitchFamily="34" charset="-120"/>
              <a:ea typeface="微軟正黑體" pitchFamily="34" charset="-120"/>
              <a:sym typeface="Wingdings"/>
            </a:rPr>
            <a:t>§6</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不同委員之評選結果有明顯差異</a:t>
          </a:r>
          <a:r>
            <a:rPr lang="zh-TW" altLang="zh-TW" sz="2800" b="1" kern="1200" dirty="0" smtClean="0">
              <a:solidFill>
                <a:srgbClr val="0000FF"/>
              </a:solidFill>
              <a:latin typeface="微軟正黑體" pitchFamily="34" charset="-120"/>
              <a:ea typeface="微軟正黑體" pitchFamily="34" charset="-120"/>
              <a:sym typeface="Wingdings"/>
            </a:rPr>
            <a:t>時，召集人應提交本委員會議決或依本委員會決議辦理複評。複評結果仍有明顯差異時，由本委員會決議之。</a:t>
          </a:r>
          <a:r>
            <a:rPr lang="zh-TW" altLang="zh-TW" sz="2800" b="1" kern="1200" dirty="0" smtClean="0">
              <a:solidFill>
                <a:srgbClr val="FF0066"/>
              </a:solidFill>
              <a:latin typeface="微軟正黑體" pitchFamily="34" charset="-120"/>
              <a:ea typeface="微軟正黑體" pitchFamily="34" charset="-120"/>
              <a:sym typeface="Wingdings"/>
            </a:rPr>
            <a:t>議決或決議方式</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1.</a:t>
          </a:r>
          <a:r>
            <a:rPr lang="zh-TW" altLang="zh-TW" sz="2800" b="1" kern="1200" dirty="0" smtClean="0">
              <a:solidFill>
                <a:srgbClr val="FF0066"/>
              </a:solidFill>
              <a:latin typeface="微軟正黑體" pitchFamily="34" charset="-120"/>
              <a:ea typeface="微軟正黑體" pitchFamily="34" charset="-120"/>
              <a:sym typeface="Wingdings"/>
            </a:rPr>
            <a:t>維持原評選結果</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2.</a:t>
          </a:r>
          <a:r>
            <a:rPr lang="zh-TW" altLang="zh-TW" sz="2800" b="1" kern="1200" dirty="0" smtClean="0">
              <a:solidFill>
                <a:srgbClr val="FF0066"/>
              </a:solidFill>
              <a:latin typeface="微軟正黑體" pitchFamily="34" charset="-120"/>
              <a:ea typeface="微軟正黑體" pitchFamily="34" charset="-120"/>
              <a:sym typeface="Wingdings"/>
            </a:rPr>
            <a:t>除去個別委員評選結果，重計評選結果</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3.</a:t>
          </a:r>
          <a:r>
            <a:rPr lang="zh-TW" altLang="zh-TW" sz="2800" b="1" kern="1200" dirty="0" smtClean="0">
              <a:solidFill>
                <a:srgbClr val="FF0066"/>
              </a:solidFill>
              <a:latin typeface="微軟正黑體" pitchFamily="34" charset="-120"/>
              <a:ea typeface="微軟正黑體" pitchFamily="34" charset="-120"/>
              <a:sym typeface="Wingdings"/>
            </a:rPr>
            <a:t>廢棄原評選結果，重行提出評選結果</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4.</a:t>
          </a:r>
          <a:r>
            <a:rPr lang="zh-TW" altLang="zh-TW" sz="2800" b="1" kern="1200" dirty="0" smtClean="0">
              <a:solidFill>
                <a:srgbClr val="FF0066"/>
              </a:solidFill>
              <a:latin typeface="微軟正黑體" pitchFamily="34" charset="-120"/>
              <a:ea typeface="微軟正黑體" pitchFamily="34" charset="-120"/>
              <a:sym typeface="Wingdings"/>
            </a:rPr>
            <a:t>無法評定最有利標</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400"/>
            </a:lnSpc>
            <a:spcBef>
              <a:spcPct val="0"/>
            </a:spcBef>
            <a:spcAft>
              <a:spcPts val="60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zh-TW" altLang="en-US" sz="2800" b="1" kern="1200" dirty="0" smtClean="0">
              <a:solidFill>
                <a:srgbClr val="0000FF"/>
              </a:solidFill>
              <a:latin typeface="標楷體"/>
              <a:ea typeface="標楷體"/>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工作小組</a:t>
          </a:r>
          <a:r>
            <a:rPr lang="zh-TW" altLang="zh-TW" sz="2800" b="1" kern="1200" dirty="0" smtClean="0">
              <a:solidFill>
                <a:srgbClr val="0000FF"/>
              </a:solidFill>
              <a:latin typeface="微軟正黑體" pitchFamily="34" charset="-120"/>
              <a:ea typeface="微軟正黑體" pitchFamily="34" charset="-120"/>
              <a:sym typeface="Wingdings"/>
            </a:rPr>
            <a:t>於彙整出席委員評選結果製作評選總表</a:t>
          </a:r>
          <a:r>
            <a:rPr lang="zh-TW" altLang="en-US" sz="2800" b="1" kern="1200" dirty="0" smtClean="0">
              <a:solidFill>
                <a:srgbClr val="0000FF"/>
              </a:solidFill>
              <a:latin typeface="微軟正黑體" pitchFamily="34" charset="-120"/>
              <a:ea typeface="微軟正黑體" pitchFamily="34" charset="-120"/>
              <a:sym typeface="Wingdings"/>
            </a:rPr>
            <a:t>後</a:t>
          </a:r>
          <a:r>
            <a:rPr lang="zh-TW" altLang="zh-TW" sz="2800" b="1" kern="1200" dirty="0" smtClean="0">
              <a:solidFill>
                <a:srgbClr val="0000FF"/>
              </a:solidFill>
              <a:latin typeface="微軟正黑體" pitchFamily="34" charset="-120"/>
              <a:ea typeface="微軟正黑體" pitchFamily="34" charset="-120"/>
              <a:sym typeface="Wingdings"/>
            </a:rPr>
            <a:t>，倘有上開情事，</a:t>
          </a:r>
          <a:r>
            <a:rPr lang="zh-TW" altLang="zh-TW" sz="2800" b="1" kern="1200" dirty="0" smtClean="0">
              <a:solidFill>
                <a:srgbClr val="FF0066"/>
              </a:solidFill>
              <a:latin typeface="微軟正黑體" pitchFamily="34" charset="-120"/>
              <a:ea typeface="微軟正黑體" pitchFamily="34" charset="-120"/>
              <a:sym typeface="Wingdings"/>
            </a:rPr>
            <a:t>應提醒召集人</a:t>
          </a:r>
          <a:r>
            <a:rPr lang="zh-TW" altLang="zh-TW" sz="2800" b="1" kern="1200" dirty="0" smtClean="0">
              <a:solidFill>
                <a:srgbClr val="0000FF"/>
              </a:solidFill>
              <a:latin typeface="微軟正黑體" pitchFamily="34" charset="-120"/>
              <a:ea typeface="微軟正黑體" pitchFamily="34" charset="-120"/>
              <a:sym typeface="Wingdings"/>
            </a:rPr>
            <a:t>依上開評選辦法規定處理。</a:t>
          </a:r>
          <a:endParaRPr lang="zh-TW" altLang="zh-TW" sz="2400" b="1" kern="1200" dirty="0" smtClean="0">
            <a:solidFill>
              <a:srgbClr val="0000FF"/>
            </a:solidFill>
            <a:latin typeface="微軟正黑體" pitchFamily="34" charset="-120"/>
            <a:ea typeface="微軟正黑體" pitchFamily="34" charset="-120"/>
            <a:sym typeface="Wingdings"/>
          </a:endParaRPr>
        </a:p>
      </dsp:txBody>
      <dsp:txXfrm>
        <a:off x="0" y="904987"/>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7"/>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444500" lvl="0" indent="-444500" algn="l" defTabSz="1244600">
            <a:lnSpc>
              <a:spcPts val="3200"/>
            </a:lnSpc>
            <a:spcBef>
              <a:spcPct val="0"/>
            </a:spcBef>
            <a:spcAft>
              <a:spcPts val="60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zh-TW" altLang="en-US"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評選委員會評選結果是否有明顯差異，</a:t>
          </a:r>
          <a:r>
            <a:rPr lang="zh-TW" altLang="en-US" sz="2800" b="1" kern="1200" dirty="0" smtClean="0">
              <a:solidFill>
                <a:srgbClr val="FF0066"/>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最有利標作業手冊</a:t>
          </a:r>
          <a:r>
            <a:rPr lang="zh-TW" altLang="en-US" sz="2800" b="1" kern="1200" dirty="0" smtClean="0">
              <a:solidFill>
                <a:srgbClr val="FF0066"/>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列舉可能態樣如下</a:t>
          </a:r>
          <a:r>
            <a:rPr lang="zh-TW" altLang="zh-TW" sz="2800" b="1" kern="1200" dirty="0" smtClean="0">
              <a:solidFill>
                <a:srgbClr val="0000FF"/>
              </a:solidFill>
              <a:latin typeface="微軟正黑體" pitchFamily="34" charset="-120"/>
              <a:ea typeface="微軟正黑體" pitchFamily="34" charset="-120"/>
              <a:sym typeface="Wingdings"/>
            </a:rPr>
            <a:t>：</a:t>
          </a:r>
        </a:p>
        <a:p>
          <a:pPr marL="723900" lvl="0" indent="-279400" algn="l" defTabSz="1244600">
            <a:lnSpc>
              <a:spcPts val="32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1</a:t>
          </a:r>
          <a:r>
            <a:rPr lang="en-US" altLang="zh-TW" sz="2400" b="1" kern="1200" dirty="0" smtClean="0">
              <a:solidFill>
                <a:srgbClr val="FF0066"/>
              </a:solidFill>
              <a:latin typeface="微軟正黑體" pitchFamily="34" charset="-120"/>
              <a:ea typeface="微軟正黑體" pitchFamily="34" charset="-120"/>
              <a:sym typeface="Wingdings"/>
            </a:rPr>
            <a:t>.</a:t>
          </a:r>
          <a:r>
            <a:rPr lang="zh-TW" altLang="zh-TW" sz="2400" b="1" kern="1200" dirty="0" smtClean="0">
              <a:solidFill>
                <a:srgbClr val="FF0066"/>
              </a:solidFill>
              <a:latin typeface="微軟正黑體" pitchFamily="34" charset="-120"/>
              <a:ea typeface="微軟正黑體" pitchFamily="34" charset="-120"/>
              <a:sym typeface="Wingdings"/>
            </a:rPr>
            <a:t>個別評選委員對廠商之評選結果，明顯異於其他委員</a:t>
          </a:r>
          <a:r>
            <a:rPr lang="zh-TW" altLang="zh-TW" sz="2400" b="1" kern="1200" dirty="0" smtClean="0">
              <a:solidFill>
                <a:srgbClr val="0000FF"/>
              </a:solidFill>
              <a:latin typeface="微軟正黑體" pitchFamily="34" charset="-120"/>
              <a:ea typeface="微軟正黑體" pitchFamily="34" charset="-120"/>
              <a:sym typeface="Wingdings"/>
            </a:rPr>
            <a:t>。例如某廠商之評選結果，多數委員評定其序位為前</a:t>
          </a:r>
          <a:r>
            <a:rPr lang="en-US" altLang="zh-TW" sz="2400" b="1" kern="1200" dirty="0" smtClean="0">
              <a:solidFill>
                <a:srgbClr val="0000FF"/>
              </a:solidFill>
              <a:latin typeface="微軟正黑體" pitchFamily="34" charset="-120"/>
              <a:ea typeface="微軟正黑體" pitchFamily="34" charset="-120"/>
              <a:sym typeface="Wingdings"/>
            </a:rPr>
            <a:t>1</a:t>
          </a:r>
          <a:r>
            <a:rPr lang="zh-TW" altLang="zh-TW" sz="2400" b="1" kern="1200" dirty="0" smtClean="0">
              <a:solidFill>
                <a:srgbClr val="0000FF"/>
              </a:solidFill>
              <a:latin typeface="微軟正黑體" pitchFamily="34" charset="-120"/>
              <a:ea typeface="微軟正黑體" pitchFamily="34" charset="-120"/>
              <a:sym typeface="Wingdings"/>
            </a:rPr>
            <a:t>、</a:t>
          </a:r>
          <a:r>
            <a:rPr lang="en-US" altLang="zh-TW" sz="2400" b="1" kern="1200" dirty="0" smtClean="0">
              <a:solidFill>
                <a:srgbClr val="0000FF"/>
              </a:solidFill>
              <a:latin typeface="微軟正黑體" pitchFamily="34" charset="-120"/>
              <a:ea typeface="微軟正黑體" pitchFamily="34" charset="-120"/>
              <a:sym typeface="Wingdings"/>
            </a:rPr>
            <a:t>2</a:t>
          </a:r>
          <a:r>
            <a:rPr lang="zh-TW" altLang="zh-TW" sz="2400" b="1" kern="1200" dirty="0" smtClean="0">
              <a:solidFill>
                <a:srgbClr val="0000FF"/>
              </a:solidFill>
              <a:latin typeface="微軟正黑體" pitchFamily="34" charset="-120"/>
              <a:ea typeface="微軟正黑體" pitchFamily="34" charset="-120"/>
              <a:sym typeface="Wingdings"/>
            </a:rPr>
            <a:t>名，卻有個別委員評定其為最後</a:t>
          </a:r>
          <a:r>
            <a:rPr lang="en-US" altLang="zh-TW" sz="2400" b="1" kern="1200" dirty="0" smtClean="0">
              <a:solidFill>
                <a:srgbClr val="0000FF"/>
              </a:solidFill>
              <a:latin typeface="微軟正黑體" pitchFamily="34" charset="-120"/>
              <a:ea typeface="微軟正黑體" pitchFamily="34" charset="-120"/>
              <a:sym typeface="Wingdings"/>
            </a:rPr>
            <a:t>1</a:t>
          </a:r>
          <a:r>
            <a:rPr lang="zh-TW" altLang="zh-TW" sz="2400" b="1" kern="1200" dirty="0" smtClean="0">
              <a:solidFill>
                <a:srgbClr val="0000FF"/>
              </a:solidFill>
              <a:latin typeface="微軟正黑體" pitchFamily="34" charset="-120"/>
              <a:ea typeface="微軟正黑體" pitchFamily="34" charset="-120"/>
              <a:sym typeface="Wingdings"/>
            </a:rPr>
            <a:t>名；某廠商之評選結果，多數委員評定其分數為</a:t>
          </a:r>
          <a:r>
            <a:rPr lang="en-US" altLang="zh-TW" sz="2400" b="1" kern="1200" dirty="0" smtClean="0">
              <a:solidFill>
                <a:srgbClr val="0000FF"/>
              </a:solidFill>
              <a:latin typeface="微軟正黑體" pitchFamily="34" charset="-120"/>
              <a:ea typeface="微軟正黑體" pitchFamily="34" charset="-120"/>
              <a:sym typeface="Wingdings"/>
            </a:rPr>
            <a:t>80</a:t>
          </a:r>
          <a:r>
            <a:rPr lang="zh-TW" altLang="zh-TW" sz="2400" b="1" kern="1200" dirty="0" smtClean="0">
              <a:solidFill>
                <a:srgbClr val="0000FF"/>
              </a:solidFill>
              <a:latin typeface="微軟正黑體" pitchFamily="34" charset="-120"/>
              <a:ea typeface="微軟正黑體" pitchFamily="34" charset="-120"/>
              <a:sym typeface="Wingdings"/>
            </a:rPr>
            <a:t>分以上，卻有個別委員評定其分數低於</a:t>
          </a:r>
          <a:r>
            <a:rPr lang="en-US" altLang="zh-TW" sz="2400" b="1" kern="1200" dirty="0" smtClean="0">
              <a:solidFill>
                <a:srgbClr val="0000FF"/>
              </a:solidFill>
              <a:latin typeface="微軟正黑體" pitchFamily="34" charset="-120"/>
              <a:ea typeface="微軟正黑體" pitchFamily="34" charset="-120"/>
              <a:sym typeface="Wingdings"/>
            </a:rPr>
            <a:t>70</a:t>
          </a:r>
          <a:r>
            <a:rPr lang="zh-TW" altLang="zh-TW" sz="2400" b="1" kern="1200" dirty="0" smtClean="0">
              <a:solidFill>
                <a:srgbClr val="0000FF"/>
              </a:solidFill>
              <a:latin typeface="微軟正黑體" pitchFamily="34" charset="-120"/>
              <a:ea typeface="微軟正黑體" pitchFamily="34" charset="-120"/>
              <a:sym typeface="Wingdings"/>
            </a:rPr>
            <a:t>分。</a:t>
          </a:r>
        </a:p>
        <a:p>
          <a:pPr marL="723900" lvl="0" indent="-279400" algn="l" defTabSz="1244600">
            <a:lnSpc>
              <a:spcPts val="32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2.</a:t>
          </a:r>
          <a:r>
            <a:rPr lang="zh-TW" altLang="zh-TW" sz="2400" b="1" kern="1200" dirty="0" smtClean="0">
              <a:solidFill>
                <a:srgbClr val="FF0066"/>
              </a:solidFill>
              <a:latin typeface="微軟正黑體" pitchFamily="34" charset="-120"/>
              <a:ea typeface="微軟正黑體" pitchFamily="34" charset="-120"/>
              <a:sym typeface="Wingdings"/>
            </a:rPr>
            <a:t>個別評選委員對廠商於個別評選項目之評選結果，明顯異於其他委員</a:t>
          </a:r>
          <a:r>
            <a:rPr lang="zh-TW" altLang="zh-TW" sz="2400" b="1" kern="1200" dirty="0" smtClean="0">
              <a:solidFill>
                <a:srgbClr val="0000FF"/>
              </a:solidFill>
              <a:latin typeface="微軟正黑體" pitchFamily="34" charset="-120"/>
              <a:ea typeface="微軟正黑體" pitchFamily="34" charset="-120"/>
              <a:sym typeface="Wingdings"/>
            </a:rPr>
            <a:t>。例如某廠商於某評選項目（配分</a:t>
          </a:r>
          <a:r>
            <a:rPr lang="en-US" altLang="zh-TW" sz="2400" b="1" kern="1200" dirty="0" smtClean="0">
              <a:solidFill>
                <a:srgbClr val="0000FF"/>
              </a:solidFill>
              <a:latin typeface="微軟正黑體" pitchFamily="34" charset="-120"/>
              <a:ea typeface="微軟正黑體" pitchFamily="34" charset="-120"/>
              <a:sym typeface="Wingdings"/>
            </a:rPr>
            <a:t>30</a:t>
          </a:r>
          <a:r>
            <a:rPr lang="zh-TW" altLang="zh-TW" sz="2400" b="1" kern="1200" dirty="0" smtClean="0">
              <a:solidFill>
                <a:srgbClr val="0000FF"/>
              </a:solidFill>
              <a:latin typeface="微軟正黑體" pitchFamily="34" charset="-120"/>
              <a:ea typeface="微軟正黑體" pitchFamily="34" charset="-120"/>
              <a:sym typeface="Wingdings"/>
            </a:rPr>
            <a:t>分）之評選結果，多數委員評定其分數為</a:t>
          </a:r>
          <a:r>
            <a:rPr lang="en-US" altLang="zh-TW" sz="2400" b="1" kern="1200" dirty="0" smtClean="0">
              <a:solidFill>
                <a:srgbClr val="0000FF"/>
              </a:solidFill>
              <a:latin typeface="微軟正黑體" pitchFamily="34" charset="-120"/>
              <a:ea typeface="微軟正黑體" pitchFamily="34" charset="-120"/>
              <a:sym typeface="Wingdings"/>
            </a:rPr>
            <a:t>24</a:t>
          </a:r>
          <a:r>
            <a:rPr lang="zh-TW" altLang="zh-TW" sz="2400" b="1" kern="1200" dirty="0" smtClean="0">
              <a:solidFill>
                <a:srgbClr val="0000FF"/>
              </a:solidFill>
              <a:latin typeface="微軟正黑體" pitchFamily="34" charset="-120"/>
              <a:ea typeface="微軟正黑體" pitchFamily="34" charset="-120"/>
              <a:sym typeface="Wingdings"/>
            </a:rPr>
            <a:t>分以上，卻有個別委員評定其分數為</a:t>
          </a:r>
          <a:r>
            <a:rPr lang="en-US" altLang="zh-TW" sz="2400" b="1" kern="1200" dirty="0" smtClean="0">
              <a:solidFill>
                <a:srgbClr val="0000FF"/>
              </a:solidFill>
              <a:latin typeface="微軟正黑體" pitchFamily="34" charset="-120"/>
              <a:ea typeface="微軟正黑體" pitchFamily="34" charset="-120"/>
              <a:sym typeface="Wingdings"/>
            </a:rPr>
            <a:t>10</a:t>
          </a:r>
          <a:r>
            <a:rPr lang="zh-TW" altLang="zh-TW" sz="2400" b="1" kern="1200" dirty="0" smtClean="0">
              <a:solidFill>
                <a:srgbClr val="0000FF"/>
              </a:solidFill>
              <a:latin typeface="微軟正黑體" pitchFamily="34" charset="-120"/>
              <a:ea typeface="微軟正黑體" pitchFamily="34" charset="-120"/>
              <a:sym typeface="Wingdings"/>
            </a:rPr>
            <a:t>分。</a:t>
          </a:r>
        </a:p>
        <a:p>
          <a:pPr marL="723900" lvl="0" indent="-279400" algn="l" defTabSz="1244600">
            <a:lnSpc>
              <a:spcPts val="32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3.</a:t>
          </a:r>
          <a:r>
            <a:rPr lang="zh-TW" altLang="zh-TW" sz="2400" b="1" kern="1200" dirty="0" smtClean="0">
              <a:solidFill>
                <a:srgbClr val="0000FF"/>
              </a:solidFill>
              <a:latin typeface="微軟正黑體" pitchFamily="34" charset="-120"/>
              <a:ea typeface="微軟正黑體" pitchFamily="34" charset="-120"/>
              <a:sym typeface="Wingdings"/>
            </a:rPr>
            <a:t>評選委員會或個別委員</a:t>
          </a:r>
          <a:r>
            <a:rPr lang="zh-TW" altLang="zh-TW" sz="2400" b="1" kern="1200" dirty="0" smtClean="0">
              <a:solidFill>
                <a:srgbClr val="FF0066"/>
              </a:solidFill>
              <a:latin typeface="微軟正黑體" pitchFamily="34" charset="-120"/>
              <a:ea typeface="微軟正黑體" pitchFamily="34" charset="-120"/>
              <a:sym typeface="Wingdings"/>
            </a:rPr>
            <a:t>評選結果與工作小組初審意見有異</a:t>
          </a:r>
          <a:r>
            <a:rPr lang="zh-TW" altLang="zh-TW" sz="2400" b="1" kern="1200" dirty="0" smtClean="0">
              <a:solidFill>
                <a:srgbClr val="0000FF"/>
              </a:solidFill>
              <a:latin typeface="微軟正黑體" pitchFamily="34" charset="-120"/>
              <a:ea typeface="微軟正黑體" pitchFamily="34" charset="-120"/>
              <a:sym typeface="Wingdings"/>
            </a:rPr>
            <a:t>。例如工作小組所擬具初審意見，顯示某廠商於某評選項目表現明顯較其他廠商差，評選委員卻評為高分。</a:t>
          </a:r>
          <a:endParaRPr lang="en-US" altLang="zh-TW" sz="2400" b="1" kern="1200" dirty="0" smtClean="0">
            <a:solidFill>
              <a:srgbClr val="0000FF"/>
            </a:solidFill>
            <a:latin typeface="微軟正黑體" pitchFamily="34" charset="-120"/>
            <a:ea typeface="微軟正黑體" pitchFamily="34" charset="-120"/>
            <a:sym typeface="Wingdings"/>
          </a:endParaRPr>
        </a:p>
      </dsp:txBody>
      <dsp:txXfrm>
        <a:off x="0" y="904987"/>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評選結果與初審意見有異</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05786"/>
          <a:ext cx="9144000" cy="1327053"/>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轉包 </a:t>
          </a:r>
          <a:r>
            <a:rPr lang="en-US"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VS </a:t>
          </a: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包</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(1/2)</a:t>
          </a:r>
          <a:r>
            <a:rPr lang="zh-TW" altLang="en-US"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05786"/>
          <a:ext cx="9144000" cy="1327053"/>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廠商得標後依契約辦理履約事項，惟廠商交貨時，機關未留意</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原契約中應自行履行之「全部」，由其他廠商代為</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履行</a:t>
          </a:r>
          <a:r>
            <a:rPr lang="zh-TW" altLang="en-US" sz="2800" b="1" kern="1200" dirty="0" smtClean="0">
              <a:solidFill>
                <a:srgbClr val="0000FF"/>
              </a:solidFill>
              <a:effectLst/>
              <a:latin typeface="標楷體"/>
              <a:ea typeface="標楷體"/>
              <a:cs typeface="Times New Roman" pitchFamily="18" charset="0"/>
              <a:sym typeface="Wingdings"/>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經採購稽核時始察覺有異。</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805786"/>
        <a:ext cx="9144000" cy="1327053"/>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轉包 </a:t>
          </a:r>
          <a:r>
            <a:rPr lang="en-US"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VS </a:t>
          </a: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包</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(2/2)</a:t>
          </a:r>
          <a:r>
            <a:rPr lang="zh-TW" altLang="en-US"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05786"/>
          <a:ext cx="9144000" cy="1327053"/>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廠商投標資格未依標案性質訂定</a:t>
          </a:r>
          <a:r>
            <a:rPr lang="zh-TW" altLang="en-US" sz="2800" b="1" kern="1200" dirty="0" smtClean="0">
              <a:solidFill>
                <a:srgbClr val="0000FF"/>
              </a:solidFill>
              <a:effectLst/>
              <a:latin typeface="標楷體"/>
              <a:ea typeface="標楷體"/>
              <a:cs typeface="Times New Roman" pitchFamily="18" charset="0"/>
              <a:sym typeface="Wingdings"/>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得標</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後</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依約執行時</a:t>
          </a:r>
          <a:r>
            <a:rPr lang="zh-TW" altLang="en-US" sz="2800" b="1" kern="1200" dirty="0" smtClean="0">
              <a:solidFill>
                <a:srgbClr val="0000FF"/>
              </a:solidFill>
              <a:effectLst/>
              <a:latin typeface="標楷體"/>
              <a:ea typeface="標楷體"/>
              <a:cs typeface="Times New Roman" pitchFamily="18" charset="0"/>
              <a:sym typeface="Wingdings"/>
            </a:rPr>
            <a:t>，</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因未具履約能力</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，爰將原契約中應自行履行之「全部」</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，由</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其他</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廠商</a:t>
          </a:r>
          <a:r>
            <a:rPr lang="en-US" altLang="zh-TW" sz="24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sym typeface="Wingdings"/>
            </a:rPr>
            <a:t>如金屬結構及建築組件製造業</a:t>
          </a:r>
          <a:r>
            <a:rPr lang="en-US" altLang="zh-TW" sz="24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代</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為</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履行</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805786"/>
        <a:ext cx="9144000" cy="1327053"/>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2"/>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0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採購法</a:t>
          </a:r>
          <a:r>
            <a:rPr lang="en-US" altLang="zh-TW" sz="2800" b="1" kern="1200" dirty="0" smtClean="0">
              <a:solidFill>
                <a:schemeClr val="tx1"/>
              </a:solidFill>
              <a:latin typeface="微軟正黑體" pitchFamily="34" charset="-120"/>
              <a:ea typeface="微軟正黑體" pitchFamily="34" charset="-120"/>
              <a:sym typeface="Wingdings"/>
            </a:rPr>
            <a:t>§65</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轉包，指將原契約中應自行履行之全部或其主要部分，由其他廠商代為履行</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，其需經一定履約過程，非以現成財物供應者，準用</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 </a:t>
          </a:r>
        </a:p>
        <a:p>
          <a:pPr marL="355600" lvl="0" indent="-355600" algn="l" defTabSz="1066800">
            <a:lnSpc>
              <a:spcPts val="30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採購法</a:t>
          </a:r>
          <a:r>
            <a:rPr lang="en-US" altLang="zh-TW" sz="2800" b="1" kern="1200" dirty="0" smtClean="0">
              <a:solidFill>
                <a:schemeClr val="tx1"/>
              </a:solidFill>
              <a:latin typeface="微軟正黑體" pitchFamily="34" charset="-120"/>
              <a:ea typeface="微軟正黑體" pitchFamily="34" charset="-120"/>
              <a:sym typeface="Wingdings"/>
            </a:rPr>
            <a:t>§67</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稱分包者，謂非轉包而將契約之部分由其他廠商代為履行</a:t>
          </a:r>
          <a:r>
            <a:rPr lang="zh-TW" altLang="zh-TW" sz="2800" b="1" kern="1200" dirty="0" smtClean="0">
              <a:solidFill>
                <a:srgbClr val="0000FF"/>
              </a:solidFill>
              <a:latin typeface="微軟正黑體" pitchFamily="34" charset="-120"/>
              <a:ea typeface="微軟正黑體" pitchFamily="34" charset="-120"/>
              <a:sym typeface="Wingdings"/>
            </a:rPr>
            <a:t>。 </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分包廠商就其分包部分，與得標廠商連帶負瑕疵擔保責任。</a:t>
          </a:r>
        </a:p>
        <a:p>
          <a:pPr marL="355600" lvl="0" indent="-355600" algn="l" defTabSz="1066800">
            <a:lnSpc>
              <a:spcPts val="3000"/>
            </a:lnSpc>
            <a:spcBef>
              <a:spcPct val="0"/>
            </a:spcBef>
            <a:spcAft>
              <a:spcPts val="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採購法施行細則</a:t>
          </a:r>
          <a:r>
            <a:rPr lang="en-US" altLang="zh-TW" sz="2800" b="1" kern="1200" dirty="0" smtClean="0">
              <a:solidFill>
                <a:schemeClr val="tx1"/>
              </a:solidFill>
              <a:latin typeface="微軟正黑體" pitchFamily="34" charset="-120"/>
              <a:ea typeface="微軟正黑體" pitchFamily="34" charset="-120"/>
              <a:sym typeface="Wingdings"/>
            </a:rPr>
            <a:t>§87</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 </a:t>
          </a:r>
          <a:r>
            <a:rPr lang="zh-TW" altLang="zh-TW" sz="2800" b="1" kern="1200" dirty="0" smtClean="0">
              <a:solidFill>
                <a:srgbClr val="0000FF"/>
              </a:solidFill>
              <a:latin typeface="微軟正黑體" pitchFamily="34" charset="-120"/>
              <a:ea typeface="微軟正黑體" pitchFamily="34" charset="-120"/>
              <a:sym typeface="Wingdings"/>
            </a:rPr>
            <a:t>所稱</a:t>
          </a:r>
          <a:r>
            <a:rPr lang="zh-TW" altLang="zh-TW" sz="2800" b="1" kern="1200" dirty="0" smtClean="0">
              <a:solidFill>
                <a:srgbClr val="FF0066"/>
              </a:solidFill>
              <a:latin typeface="微軟正黑體" pitchFamily="34" charset="-120"/>
              <a:ea typeface="微軟正黑體" pitchFamily="34" charset="-120"/>
              <a:sym typeface="Wingdings"/>
            </a:rPr>
            <a:t>主要部分</a:t>
          </a:r>
          <a:r>
            <a:rPr lang="zh-TW" altLang="zh-TW" sz="2800" b="1" kern="1200" dirty="0" smtClean="0">
              <a:solidFill>
                <a:srgbClr val="0000FF"/>
              </a:solidFill>
              <a:latin typeface="微軟正黑體" pitchFamily="34" charset="-120"/>
              <a:ea typeface="微軟正黑體" pitchFamily="34" charset="-120"/>
              <a:sym typeface="Wingdings"/>
            </a:rPr>
            <a:t>，指下列情形之一：</a:t>
          </a:r>
          <a:endParaRPr lang="en-US" altLang="zh-TW" sz="2800" b="1" kern="1200" dirty="0" smtClean="0">
            <a:solidFill>
              <a:srgbClr val="0000FF"/>
            </a:solidFill>
            <a:latin typeface="微軟正黑體" pitchFamily="34" charset="-120"/>
            <a:ea typeface="微軟正黑體" pitchFamily="34" charset="-120"/>
            <a:sym typeface="Wingdings"/>
          </a:endParaRPr>
        </a:p>
        <a:p>
          <a:pPr marL="622300" lvl="0" indent="-266700" algn="l" defTabSz="1066800">
            <a:lnSpc>
              <a:spcPts val="2800"/>
            </a:lnSpc>
            <a:spcBef>
              <a:spcPct val="0"/>
            </a:spcBef>
            <a:spcAft>
              <a:spcPts val="0"/>
            </a:spcAft>
          </a:pPr>
          <a:r>
            <a:rPr lang="en-US" altLang="zh-TW" sz="2400" b="1" kern="1200" dirty="0" smtClean="0">
              <a:solidFill>
                <a:srgbClr val="0000FF"/>
              </a:solidFill>
              <a:latin typeface="微軟正黑體" pitchFamily="34" charset="-120"/>
              <a:ea typeface="微軟正黑體" pitchFamily="34" charset="-120"/>
              <a:sym typeface="Wingdings"/>
            </a:rPr>
            <a:t>1.</a:t>
          </a:r>
          <a:r>
            <a:rPr lang="zh-TW" altLang="zh-TW" sz="2400" b="1" kern="1200" dirty="0" smtClean="0">
              <a:solidFill>
                <a:srgbClr val="FF0066"/>
              </a:solidFill>
              <a:latin typeface="微軟正黑體" pitchFamily="34" charset="-120"/>
              <a:ea typeface="微軟正黑體" pitchFamily="34" charset="-120"/>
              <a:sym typeface="Wingdings"/>
            </a:rPr>
            <a:t>招標文件標示</a:t>
          </a:r>
          <a:r>
            <a:rPr lang="zh-TW" altLang="zh-TW" sz="2400" b="1" kern="1200" dirty="0" smtClean="0">
              <a:solidFill>
                <a:srgbClr val="0000FF"/>
              </a:solidFill>
              <a:latin typeface="微軟正黑體" pitchFamily="34" charset="-120"/>
              <a:ea typeface="微軟正黑體" pitchFamily="34" charset="-120"/>
              <a:sym typeface="Wingdings"/>
            </a:rPr>
            <a:t>為主要部分者。</a:t>
          </a:r>
          <a:endParaRPr lang="en-US" altLang="zh-TW" sz="2400" b="1" kern="1200" dirty="0" smtClean="0">
            <a:solidFill>
              <a:srgbClr val="0000FF"/>
            </a:solidFill>
            <a:latin typeface="微軟正黑體" pitchFamily="34" charset="-120"/>
            <a:ea typeface="微軟正黑體" pitchFamily="34" charset="-120"/>
            <a:sym typeface="Wingdings"/>
          </a:endParaRPr>
        </a:p>
        <a:p>
          <a:pPr marL="622300" lvl="0" indent="-266700" algn="l" defTabSz="1066800">
            <a:lnSpc>
              <a:spcPts val="28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2.</a:t>
          </a:r>
          <a:r>
            <a:rPr lang="zh-TW" altLang="zh-TW" sz="2400" b="1" kern="1200" dirty="0" smtClean="0">
              <a:solidFill>
                <a:srgbClr val="FF0066"/>
              </a:solidFill>
              <a:latin typeface="微軟正黑體" pitchFamily="34" charset="-120"/>
              <a:ea typeface="微軟正黑體" pitchFamily="34" charset="-120"/>
              <a:sym typeface="Wingdings"/>
            </a:rPr>
            <a:t>招標文件標示或依其他法規規定應由得標廠商自行履行之部分</a:t>
          </a:r>
          <a:r>
            <a:rPr lang="zh-TW" altLang="zh-TW" sz="2400" b="1" kern="1200" dirty="0" smtClean="0">
              <a:solidFill>
                <a:srgbClr val="0000FF"/>
              </a:solidFill>
              <a:latin typeface="微軟正黑體" pitchFamily="34" charset="-120"/>
              <a:ea typeface="微軟正黑體" pitchFamily="34" charset="-120"/>
              <a:sym typeface="Wingdings"/>
            </a:rPr>
            <a:t>。</a:t>
          </a:r>
          <a:endParaRPr lang="en-US" altLang="zh-TW" sz="24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000"/>
            </a:lnSpc>
            <a:spcBef>
              <a:spcPct val="0"/>
            </a:spcBef>
            <a:spcAft>
              <a:spcPts val="600"/>
            </a:spcAft>
            <a:tabLst>
              <a:tab pos="444500" algn="l"/>
            </a:tabLs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工程會</a:t>
          </a:r>
          <a:r>
            <a:rPr lang="en-US" altLang="zh-TW" sz="2800" b="1" kern="1200" dirty="0" smtClean="0">
              <a:solidFill>
                <a:schemeClr val="tx1"/>
              </a:solidFill>
              <a:latin typeface="微軟正黑體" pitchFamily="34" charset="-120"/>
              <a:ea typeface="微軟正黑體" pitchFamily="34" charset="-120"/>
              <a:sym typeface="Wingdings"/>
            </a:rPr>
            <a:t>89.3.23</a:t>
          </a:r>
          <a:r>
            <a:rPr lang="zh-TW" altLang="zh-TW" sz="2800" b="1" kern="1200" dirty="0" smtClean="0">
              <a:solidFill>
                <a:schemeClr val="tx1"/>
              </a:solidFill>
              <a:latin typeface="微軟正黑體" pitchFamily="34" charset="-120"/>
              <a:ea typeface="微軟正黑體" pitchFamily="34" charset="-120"/>
              <a:sym typeface="Wingdings"/>
            </a:rPr>
            <a:t>工程企字第</a:t>
          </a:r>
          <a:r>
            <a:rPr lang="en-US" altLang="zh-TW" sz="2800" b="1" kern="1200" dirty="0" smtClean="0">
              <a:solidFill>
                <a:schemeClr val="tx1"/>
              </a:solidFill>
              <a:latin typeface="微軟正黑體" pitchFamily="34" charset="-120"/>
              <a:ea typeface="微軟正黑體" pitchFamily="34" charset="-120"/>
              <a:sym typeface="Wingdings"/>
            </a:rPr>
            <a:t>89006979</a:t>
          </a:r>
          <a:r>
            <a:rPr lang="zh-TW" altLang="zh-TW" sz="2800" b="1" kern="1200" dirty="0" smtClean="0">
              <a:solidFill>
                <a:schemeClr val="tx1"/>
              </a:solidFill>
              <a:latin typeface="微軟正黑體" pitchFamily="34" charset="-120"/>
              <a:ea typeface="微軟正黑體" pitchFamily="34" charset="-120"/>
              <a:sym typeface="Wingdings"/>
            </a:rPr>
            <a:t>號函</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投標須知未填主要部分</a:t>
          </a:r>
          <a:r>
            <a:rPr lang="zh-TW" altLang="zh-TW" sz="2800" b="1" kern="1200" dirty="0" smtClean="0">
              <a:solidFill>
                <a:srgbClr val="0000FF"/>
              </a:solidFill>
              <a:latin typeface="微軟正黑體" pitchFamily="34" charset="-120"/>
              <a:ea typeface="微軟正黑體" pitchFamily="34" charset="-120"/>
              <a:sym typeface="Wingdings"/>
            </a:rPr>
            <a:t>，則得標廠商有無轉包，應視該廠商</a:t>
          </a:r>
          <a:r>
            <a:rPr lang="zh-TW" altLang="zh-TW" sz="2800" b="1" kern="1200" dirty="0" smtClean="0">
              <a:solidFill>
                <a:srgbClr val="FF0066"/>
              </a:solidFill>
              <a:latin typeface="微軟正黑體" pitchFamily="34" charset="-120"/>
              <a:ea typeface="微軟正黑體" pitchFamily="34" charset="-120"/>
              <a:sym typeface="Wingdings"/>
            </a:rPr>
            <a:t>有無將原契約中應自行履行之「全部」</a:t>
          </a:r>
          <a:r>
            <a:rPr lang="zh-TW" altLang="zh-TW" sz="2800" b="1" kern="1200" dirty="0" smtClean="0">
              <a:solidFill>
                <a:srgbClr val="0000FF"/>
              </a:solidFill>
              <a:latin typeface="微軟正黑體" pitchFamily="34" charset="-120"/>
              <a:ea typeface="微軟正黑體" pitchFamily="34" charset="-120"/>
              <a:sym typeface="Wingdings"/>
            </a:rPr>
            <a:t>，或依招標文件標示或依其他法規規定應由得標廠商自行履行之部分，</a:t>
          </a:r>
          <a:r>
            <a:rPr lang="zh-TW" altLang="zh-TW" sz="2800" b="1" kern="1200" dirty="0" smtClean="0">
              <a:solidFill>
                <a:srgbClr val="FF0066"/>
              </a:solidFill>
              <a:latin typeface="微軟正黑體" pitchFamily="34" charset="-120"/>
              <a:ea typeface="微軟正黑體" pitchFamily="34" charset="-120"/>
              <a:sym typeface="Wingdings"/>
            </a:rPr>
            <a:t>由其他廠商代為履行而定</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(99.11.30</a:t>
          </a:r>
          <a:r>
            <a:rPr lang="zh-TW" altLang="en-US" sz="2800" b="1" kern="1200" dirty="0" smtClean="0">
              <a:solidFill>
                <a:srgbClr val="0000FF"/>
              </a:solidFill>
              <a:latin typeface="微軟正黑體" pitchFamily="34" charset="-120"/>
              <a:ea typeface="微軟正黑體" pitchFamily="34" charset="-120"/>
              <a:sym typeface="Wingdings"/>
            </a:rPr>
            <a:t>修</a:t>
          </a:r>
          <a:r>
            <a:rPr lang="en-US" altLang="zh-TW" sz="2800" b="1" kern="1200" dirty="0" smtClean="0">
              <a:solidFill>
                <a:srgbClr val="0000FF"/>
              </a:solidFill>
              <a:latin typeface="微軟正黑體" pitchFamily="34" charset="-120"/>
              <a:ea typeface="微軟正黑體" pitchFamily="34" charset="-120"/>
              <a:sym typeface="Wingdings"/>
            </a:rPr>
            <a:t>)</a:t>
          </a:r>
          <a:endParaRPr lang="zh-TW" altLang="zh-TW" sz="2800" b="1" kern="1200" dirty="0" smtClean="0">
            <a:solidFill>
              <a:srgbClr val="0000FF"/>
            </a:solidFill>
            <a:latin typeface="微軟正黑體" pitchFamily="34" charset="-120"/>
            <a:ea typeface="微軟正黑體" pitchFamily="34" charset="-120"/>
            <a:sym typeface="Wingdings"/>
          </a:endParaRPr>
        </a:p>
      </dsp:txBody>
      <dsp:txXfrm>
        <a:off x="0" y="904982"/>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7"/>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defTabSz="1066800">
            <a:lnSpc>
              <a:spcPts val="36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工程會</a:t>
          </a:r>
          <a:r>
            <a:rPr lang="en-US" altLang="zh-TW" sz="2800" b="1" kern="1200" dirty="0" smtClean="0">
              <a:solidFill>
                <a:schemeClr val="tx1"/>
              </a:solidFill>
              <a:latin typeface="微軟正黑體" pitchFamily="34" charset="-120"/>
              <a:ea typeface="微軟正黑體" pitchFamily="34" charset="-120"/>
              <a:sym typeface="Wingdings"/>
            </a:rPr>
            <a:t>102.5.23</a:t>
          </a:r>
          <a:r>
            <a:rPr lang="zh-TW" altLang="zh-TW" sz="2800" b="1" kern="1200" dirty="0" smtClean="0">
              <a:solidFill>
                <a:schemeClr val="tx1"/>
              </a:solidFill>
              <a:latin typeface="微軟正黑體" pitchFamily="34" charset="-120"/>
              <a:ea typeface="微軟正黑體" pitchFamily="34" charset="-120"/>
              <a:sym typeface="Wingdings"/>
            </a:rPr>
            <a:t>工程管字第</a:t>
          </a:r>
          <a:r>
            <a:rPr lang="en-US" altLang="zh-TW" sz="2800" b="1" kern="1200" dirty="0" smtClean="0">
              <a:solidFill>
                <a:schemeClr val="tx1"/>
              </a:solidFill>
              <a:latin typeface="微軟正黑體" pitchFamily="34" charset="-120"/>
              <a:ea typeface="微軟正黑體" pitchFamily="34" charset="-120"/>
              <a:sym typeface="Wingdings"/>
            </a:rPr>
            <a:t>10200183660</a:t>
          </a:r>
          <a:r>
            <a:rPr lang="zh-TW" altLang="zh-TW" sz="2800" b="1" kern="1200" dirty="0" smtClean="0">
              <a:solidFill>
                <a:schemeClr val="tx1"/>
              </a:solidFill>
              <a:latin typeface="微軟正黑體" pitchFamily="34" charset="-120"/>
              <a:ea typeface="微軟正黑體" pitchFamily="34" charset="-120"/>
              <a:sym typeface="Wingdings"/>
            </a:rPr>
            <a:t>號函</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機關如辦理</a:t>
          </a:r>
          <a:r>
            <a:rPr lang="zh-TW" altLang="zh-TW" sz="2800" b="1" kern="1200" dirty="0" smtClean="0">
              <a:solidFill>
                <a:srgbClr val="FF0066"/>
              </a:solidFill>
              <a:latin typeface="微軟正黑體" pitchFamily="34" charset="-120"/>
              <a:ea typeface="微軟正黑體" pitchFamily="34" charset="-120"/>
              <a:sym typeface="Wingdings"/>
            </a:rPr>
            <a:t>特殊或巨額之工程採購</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，妥適訂定投標廠商之特定資格，</a:t>
          </a:r>
          <a:r>
            <a:rPr lang="zh-TW" altLang="zh-TW" sz="2800" b="1" kern="1200" dirty="0" smtClean="0">
              <a:solidFill>
                <a:srgbClr val="FF0066"/>
              </a:solidFill>
              <a:latin typeface="微軟正黑體" pitchFamily="34" charset="-120"/>
              <a:ea typeface="微軟正黑體" pitchFamily="34" charset="-120"/>
              <a:sym typeface="Wingdings"/>
            </a:rPr>
            <a:t>由具有相當經驗或實績之廠商參與投標</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未符巨額或特殊條件之工程採購</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，請於訂定投標廠商基本資格時，依採購案件之特性及實際需要優先考量依</a:t>
          </a:r>
          <a:r>
            <a:rPr lang="zh-TW" altLang="en-US" sz="2800" b="1" kern="1200" dirty="0" smtClean="0">
              <a:solidFill>
                <a:srgbClr val="0000FF"/>
              </a:solidFill>
              <a:latin typeface="微軟正黑體" pitchFamily="34" charset="-120"/>
              <a:ea typeface="微軟正黑體" pitchFamily="34" charset="-120"/>
              <a:sym typeface="Wingdings"/>
            </a:rPr>
            <a:t>上開</a:t>
          </a:r>
          <a:r>
            <a:rPr lang="zh-TW" altLang="zh-TW" sz="2800" b="1" kern="1200" dirty="0" smtClean="0">
              <a:solidFill>
                <a:srgbClr val="0000FF"/>
              </a:solidFill>
              <a:latin typeface="微軟正黑體" pitchFamily="34" charset="-120"/>
              <a:ea typeface="微軟正黑體" pitchFamily="34" charset="-120"/>
              <a:sym typeface="Wingdings"/>
            </a:rPr>
            <a:t>標準</a:t>
          </a:r>
          <a:r>
            <a:rPr lang="en-US" altLang="zh-TW" sz="2800" b="1" kern="1200" dirty="0" smtClean="0">
              <a:solidFill>
                <a:srgbClr val="0000FF"/>
              </a:solidFill>
              <a:latin typeface="微軟正黑體" pitchFamily="34" charset="-120"/>
              <a:ea typeface="微軟正黑體" pitchFamily="34" charset="-120"/>
              <a:sym typeface="Wingdings"/>
            </a:rPr>
            <a:t>§4-1-1</a:t>
          </a:r>
          <a:r>
            <a:rPr lang="zh-TW" altLang="zh-TW" sz="2800" b="1" kern="1200" dirty="0" smtClean="0">
              <a:solidFill>
                <a:srgbClr val="0000FF"/>
              </a:solidFill>
              <a:latin typeface="微軟正黑體" pitchFamily="34" charset="-120"/>
              <a:ea typeface="微軟正黑體" pitchFamily="34" charset="-120"/>
              <a:sym typeface="Wingdings"/>
            </a:rPr>
            <a:t>款規定訂定資格條件，</a:t>
          </a:r>
          <a:r>
            <a:rPr lang="zh-TW" altLang="zh-TW" sz="2800" b="1" kern="1200" dirty="0" smtClean="0">
              <a:solidFill>
                <a:srgbClr val="FF0066"/>
              </a:solidFill>
              <a:latin typeface="微軟正黑體" pitchFamily="34" charset="-120"/>
              <a:ea typeface="微軟正黑體" pitchFamily="34" charset="-120"/>
              <a:sym typeface="Wingdings"/>
            </a:rPr>
            <a:t>要求廠商應附具具有製造、供應或承做能力之證明</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algn="l" defTabSz="1066800">
            <a:lnSpc>
              <a:spcPts val="3600"/>
            </a:lnSpc>
            <a:spcBef>
              <a:spcPct val="0"/>
            </a:spcBef>
            <a:spcAft>
              <a:spcPts val="120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zh-TW" altLang="en-US" sz="2800" b="1" kern="1200" dirty="0" smtClean="0">
              <a:solidFill>
                <a:srgbClr val="0000FF"/>
              </a:solidFill>
              <a:latin typeface="微軟正黑體" pitchFamily="34" charset="-120"/>
              <a:ea typeface="微軟正黑體" pitchFamily="34" charset="-120"/>
              <a:sym typeface="Wingdings"/>
            </a:rPr>
            <a:t>：機關辦理採購，研擬投標廠商資格時</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0000FF"/>
              </a:solidFill>
              <a:latin typeface="微軟正黑體" pitchFamily="34" charset="-120"/>
              <a:ea typeface="微軟正黑體" pitchFamily="34" charset="-120"/>
              <a:sym typeface="Wingdings"/>
            </a:rPr>
            <a:t>應依採購法</a:t>
          </a:r>
          <a:r>
            <a:rPr lang="en-US" altLang="zh-TW" sz="2800" b="1" kern="1200" dirty="0" smtClean="0">
              <a:solidFill>
                <a:srgbClr val="0000FF"/>
              </a:solidFill>
              <a:latin typeface="微軟正黑體" pitchFamily="34" charset="-120"/>
              <a:ea typeface="微軟正黑體" pitchFamily="34" charset="-120"/>
              <a:sym typeface="Wingdings"/>
            </a:rPr>
            <a:t>§36</a:t>
          </a:r>
          <a:r>
            <a:rPr lang="zh-TW" altLang="en-US"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37</a:t>
          </a:r>
          <a:r>
            <a:rPr lang="zh-TW" altLang="en-US" sz="2800" b="1" kern="1200" dirty="0" smtClean="0">
              <a:solidFill>
                <a:srgbClr val="0000FF"/>
              </a:solidFill>
              <a:latin typeface="微軟正黑體" pitchFamily="34" charset="-120"/>
              <a:ea typeface="微軟正黑體" pitchFamily="34" charset="-120"/>
              <a:sym typeface="Wingdings"/>
            </a:rPr>
            <a:t>規定，</a:t>
          </a:r>
          <a:r>
            <a:rPr lang="zh-TW" altLang="en-US" sz="2800" b="1" kern="1200" dirty="0" smtClean="0">
              <a:solidFill>
                <a:srgbClr val="FF0066"/>
              </a:solidFill>
              <a:latin typeface="微軟正黑體" pitchFamily="34" charset="-120"/>
              <a:ea typeface="微軟正黑體" pitchFamily="34" charset="-120"/>
              <a:sym typeface="Wingdings"/>
            </a:rPr>
            <a:t>按標的實際需要，規定投標廠商之基本或特定資格</a:t>
          </a:r>
          <a:r>
            <a:rPr lang="zh-TW" altLang="zh-TW" sz="28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rgbClr val="FF0066"/>
              </a:solidFill>
              <a:latin typeface="微軟正黑體" pitchFamily="34" charset="-120"/>
              <a:ea typeface="微軟正黑體" pitchFamily="34" charset="-120"/>
              <a:sym typeface="Wingdings"/>
            </a:rPr>
            <a:t>尤應避免非具履約能力之廠商得標，致發生轉包</a:t>
          </a:r>
          <a:r>
            <a:rPr lang="zh-TW" altLang="en-US" sz="2800" b="1" kern="1200" dirty="0" smtClean="0">
              <a:solidFill>
                <a:srgbClr val="0000FF"/>
              </a:solidFill>
              <a:latin typeface="微軟正黑體" pitchFamily="34" charset="-120"/>
              <a:ea typeface="微軟正黑體" pitchFamily="34" charset="-120"/>
              <a:sym typeface="Wingdings"/>
            </a:rPr>
            <a:t>情事，即使機關未於招標文件載明</a:t>
          </a:r>
          <a:r>
            <a:rPr lang="zh-TW" altLang="zh-TW" sz="2800" b="1" kern="1200" dirty="0" smtClean="0">
              <a:solidFill>
                <a:srgbClr val="0000FF"/>
              </a:solidFill>
              <a:latin typeface="微軟正黑體" pitchFamily="34" charset="-120"/>
              <a:ea typeface="微軟正黑體" pitchFamily="34" charset="-120"/>
              <a:sym typeface="Wingdings"/>
            </a:rPr>
            <a:t>主要部分，</a:t>
          </a:r>
          <a:r>
            <a:rPr lang="zh-TW" altLang="en-US" sz="2800" b="1" kern="1200" dirty="0" smtClean="0">
              <a:solidFill>
                <a:srgbClr val="0000FF"/>
              </a:solidFill>
              <a:latin typeface="微軟正黑體" pitchFamily="34" charset="-120"/>
              <a:ea typeface="微軟正黑體" pitchFamily="34" charset="-120"/>
              <a:sym typeface="Wingdings"/>
            </a:rPr>
            <a:t>履約執行時仍應留意承商之轉包及分包情事</a:t>
          </a:r>
          <a:r>
            <a:rPr lang="zh-TW" altLang="zh-TW" sz="2800" b="1" kern="1200" dirty="0" smtClean="0">
              <a:solidFill>
                <a:srgbClr val="0000FF"/>
              </a:solidFill>
              <a:latin typeface="微軟正黑體" pitchFamily="34" charset="-120"/>
              <a:ea typeface="微軟正黑體" pitchFamily="34" charset="-120"/>
              <a:sym typeface="Wingdings"/>
            </a:rPr>
            <a:t>。</a:t>
          </a:r>
        </a:p>
      </dsp:txBody>
      <dsp:txXfrm>
        <a:off x="0" y="904987"/>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驗收時專任工程人員未到場</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05765"/>
          <a:ext cx="9144000" cy="895043"/>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驗收時廠商之</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sym typeface="Wingdings"/>
            </a:rPr>
            <a:t>專任工程人員未到現場說明，且未於驗收紀錄上簽章</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endParaRPr lang="zh-TW" altLang="en-US" sz="2800" b="1" kern="1200" dirty="0">
            <a:solidFill>
              <a:srgbClr val="0000FF"/>
            </a:solidFill>
            <a:effectLst/>
            <a:latin typeface="微軟正黑體" pitchFamily="34" charset="-120"/>
            <a:ea typeface="微軟正黑體" pitchFamily="34" charset="-120"/>
            <a:cs typeface="Times New Roman" pitchFamily="18" charset="0"/>
          </a:endParaRPr>
        </a:p>
      </dsp:txBody>
      <dsp:txXfrm>
        <a:off x="0" y="805765"/>
        <a:ext cx="9144000" cy="895043"/>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ts val="4400"/>
            </a:lnSpc>
            <a:spcBef>
              <a:spcPct val="0"/>
            </a:spcBef>
            <a:spcAft>
              <a:spcPts val="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限制性招標之妥適性</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5943051" y="832959"/>
          <a:ext cx="3165469"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55600" lvl="0" indent="-355600" algn="l" defTabSz="1244600">
            <a:lnSpc>
              <a:spcPct val="90000"/>
            </a:lnSpc>
            <a:spcBef>
              <a:spcPct val="0"/>
            </a:spcBef>
            <a:spcAft>
              <a:spcPts val="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○機關辦理</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原有電梯設施之維修工作</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採購案，以指定原設施廠牌之廠商進行維護，爰依</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採購法</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rPr>
            <a:t>§</a:t>
          </a:r>
          <a:r>
            <a:rPr lang="en-US" altLang="en-US" sz="2800" b="1" kern="1200" dirty="0" smtClean="0">
              <a:solidFill>
                <a:srgbClr val="FF0066"/>
              </a:solidFill>
              <a:effectLst/>
              <a:latin typeface="微軟正黑體" pitchFamily="34" charset="-120"/>
              <a:ea typeface="微軟正黑體" pitchFamily="34" charset="-120"/>
              <a:cs typeface="Times New Roman" pitchFamily="18" charset="0"/>
            </a:rPr>
            <a:t>22-1-</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rPr>
            <a:t>4</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規定，採</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限制性招標</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方式辦理。</a:t>
          </a:r>
          <a:endParaRPr lang="zh-TW" altLang="en-US" sz="2800" b="1" kern="1200" dirty="0">
            <a:solidFill>
              <a:srgbClr val="0000FF"/>
            </a:solidFill>
            <a:effectLst/>
            <a:latin typeface="微軟正黑體" pitchFamily="34" charset="-120"/>
            <a:ea typeface="微軟正黑體" pitchFamily="34" charset="-120"/>
          </a:endParaRPr>
        </a:p>
      </dsp:txBody>
      <dsp:txXfrm>
        <a:off x="5943051" y="832959"/>
        <a:ext cx="3165469"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904982"/>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defTabSz="1066800">
            <a:lnSpc>
              <a:spcPts val="32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營造業法</a:t>
          </a:r>
          <a:r>
            <a:rPr lang="en-US" altLang="zh-TW" sz="2800" b="1" kern="1200" dirty="0" smtClean="0">
              <a:solidFill>
                <a:schemeClr val="tx1"/>
              </a:solidFill>
              <a:latin typeface="微軟正黑體" pitchFamily="34" charset="-120"/>
              <a:ea typeface="微軟正黑體" pitchFamily="34" charset="-120"/>
              <a:sym typeface="Wingdings"/>
            </a:rPr>
            <a:t>§41</a:t>
          </a:r>
          <a:r>
            <a:rPr lang="zh-TW" altLang="zh-TW" sz="2800" b="1" kern="1200" dirty="0" smtClean="0">
              <a:solidFill>
                <a:srgbClr val="0000FF"/>
              </a:solidFill>
              <a:latin typeface="微軟正黑體" pitchFamily="34" charset="-120"/>
              <a:ea typeface="微軟正黑體" pitchFamily="34" charset="-120"/>
              <a:sym typeface="Wingdings"/>
            </a:rPr>
            <a:t>：工程主管或主辦機關於勘驗、查驗或驗收工程時，</a:t>
          </a:r>
          <a:r>
            <a:rPr lang="zh-TW" altLang="zh-TW" sz="2800" b="1" kern="1200" dirty="0" smtClean="0">
              <a:solidFill>
                <a:srgbClr val="FF0066"/>
              </a:solidFill>
              <a:latin typeface="微軟正黑體" pitchFamily="34" charset="-120"/>
              <a:ea typeface="微軟正黑體" pitchFamily="34" charset="-120"/>
              <a:sym typeface="Wingdings"/>
            </a:rPr>
            <a:t>專任工程人員及工地主任應在現場說明</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於勘驗、查驗或驗收文件上簽名或蓋章</a:t>
          </a:r>
          <a:r>
            <a:rPr lang="zh-TW" altLang="zh-TW" sz="2800" b="1" kern="1200" dirty="0" smtClean="0">
              <a:solidFill>
                <a:srgbClr val="0000FF"/>
              </a:solidFill>
              <a:latin typeface="微軟正黑體" pitchFamily="34" charset="-120"/>
              <a:ea typeface="微軟正黑體" pitchFamily="34" charset="-120"/>
              <a:sym typeface="Wingdings"/>
            </a:rPr>
            <a:t>。未依前項規定辦理者，</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FF0066"/>
              </a:solidFill>
              <a:latin typeface="微軟正黑體" pitchFamily="34" charset="-120"/>
              <a:ea typeface="微軟正黑體" pitchFamily="34" charset="-120"/>
              <a:sym typeface="Wingdings"/>
            </a:rPr>
            <a:t>應不予勘驗、查驗或驗收</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2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營造業法</a:t>
          </a:r>
          <a:r>
            <a:rPr lang="en-US" altLang="zh-TW" sz="2800" b="1" kern="1200" dirty="0" smtClean="0">
              <a:solidFill>
                <a:schemeClr val="tx1"/>
              </a:solidFill>
              <a:latin typeface="微軟正黑體" pitchFamily="34" charset="-120"/>
              <a:ea typeface="微軟正黑體" pitchFamily="34" charset="-120"/>
              <a:sym typeface="Wingdings"/>
            </a:rPr>
            <a:t>§61</a:t>
          </a:r>
          <a:r>
            <a:rPr lang="zh-TW" altLang="zh-TW" sz="2800" b="1" kern="1200" dirty="0" smtClean="0">
              <a:solidFill>
                <a:srgbClr val="0000FF"/>
              </a:solidFill>
              <a:latin typeface="微軟正黑體" pitchFamily="34" charset="-120"/>
              <a:ea typeface="微軟正黑體" pitchFamily="34" charset="-120"/>
              <a:sym typeface="Wingdings"/>
            </a:rPr>
            <a:t>：專任工程人員違反</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第</a:t>
          </a:r>
          <a:r>
            <a:rPr lang="en-US" altLang="zh-TW" sz="2800" b="1" kern="1200" dirty="0" smtClean="0">
              <a:solidFill>
                <a:srgbClr val="0000FF"/>
              </a:solidFill>
              <a:latin typeface="微軟正黑體" pitchFamily="34" charset="-120"/>
              <a:ea typeface="微軟正黑體" pitchFamily="34" charset="-120"/>
              <a:sym typeface="Wingdings"/>
            </a:rPr>
            <a:t>41</a:t>
          </a:r>
          <a:r>
            <a:rPr lang="zh-TW" altLang="zh-TW" sz="2800" b="1" kern="1200" dirty="0" smtClean="0">
              <a:solidFill>
                <a:srgbClr val="0000FF"/>
              </a:solidFill>
              <a:latin typeface="微軟正黑體" pitchFamily="34" charset="-120"/>
              <a:ea typeface="微軟正黑體" pitchFamily="34" charset="-120"/>
              <a:sym typeface="Wingdings"/>
            </a:rPr>
            <a:t>條第</a:t>
          </a:r>
          <a:r>
            <a:rPr lang="en-US" altLang="zh-TW" sz="2800" b="1" kern="1200" dirty="0" smtClean="0">
              <a:solidFill>
                <a:srgbClr val="0000FF"/>
              </a:solidFill>
              <a:latin typeface="微軟正黑體" pitchFamily="34" charset="-120"/>
              <a:ea typeface="微軟正黑體" pitchFamily="34" charset="-120"/>
              <a:sym typeface="Wingdings"/>
            </a:rPr>
            <a:t>1</a:t>
          </a:r>
          <a:r>
            <a:rPr lang="zh-TW" altLang="zh-TW" sz="2800" b="1" kern="1200" dirty="0" smtClean="0">
              <a:solidFill>
                <a:srgbClr val="0000FF"/>
              </a:solidFill>
              <a:latin typeface="微軟正黑體" pitchFamily="34" charset="-120"/>
              <a:ea typeface="微軟正黑體" pitchFamily="34" charset="-120"/>
              <a:sym typeface="Wingdings"/>
            </a:rPr>
            <a:t>項規定</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，按其情節輕重，</a:t>
          </a:r>
          <a:r>
            <a:rPr lang="zh-TW" altLang="zh-TW" sz="2800" b="1" kern="1200" dirty="0" smtClean="0">
              <a:solidFill>
                <a:srgbClr val="FF0066"/>
              </a:solidFill>
              <a:latin typeface="微軟正黑體" pitchFamily="34" charset="-120"/>
              <a:ea typeface="微軟正黑體" pitchFamily="34" charset="-120"/>
              <a:sym typeface="Wingdings"/>
            </a:rPr>
            <a:t>予以警告或</a:t>
          </a:r>
          <a:r>
            <a:rPr lang="en-US" altLang="zh-TW" sz="2800" b="1" kern="1200" dirty="0" smtClean="0">
              <a:solidFill>
                <a:srgbClr val="FF0066"/>
              </a:solidFill>
              <a:latin typeface="微軟正黑體" pitchFamily="34" charset="-120"/>
              <a:ea typeface="微軟正黑體" pitchFamily="34" charset="-120"/>
              <a:sym typeface="Wingdings"/>
            </a:rPr>
            <a:t>2</a:t>
          </a:r>
          <a:r>
            <a:rPr lang="zh-TW" altLang="zh-TW" sz="2800" b="1" kern="1200" dirty="0" smtClean="0">
              <a:solidFill>
                <a:srgbClr val="FF0066"/>
              </a:solidFill>
              <a:latin typeface="微軟正黑體" pitchFamily="34" charset="-120"/>
              <a:ea typeface="微軟正黑體" pitchFamily="34" charset="-120"/>
              <a:sym typeface="Wingdings"/>
            </a:rPr>
            <a:t>個月以上</a:t>
          </a:r>
          <a:r>
            <a:rPr lang="en-US" altLang="zh-TW" sz="2800" b="1" kern="1200" dirty="0" smtClean="0">
              <a:solidFill>
                <a:srgbClr val="FF0066"/>
              </a:solidFill>
              <a:latin typeface="微軟正黑體" pitchFamily="34" charset="-120"/>
              <a:ea typeface="微軟正黑體" pitchFamily="34" charset="-120"/>
              <a:sym typeface="Wingdings"/>
            </a:rPr>
            <a:t>2</a:t>
          </a:r>
          <a:r>
            <a:rPr lang="zh-TW" altLang="zh-TW" sz="2800" b="1" kern="1200" dirty="0" smtClean="0">
              <a:solidFill>
                <a:srgbClr val="FF0066"/>
              </a:solidFill>
              <a:latin typeface="微軟正黑體" pitchFamily="34" charset="-120"/>
              <a:ea typeface="微軟正黑體" pitchFamily="34" charset="-120"/>
              <a:sym typeface="Wingdings"/>
            </a:rPr>
            <a:t>年以下停止執行營造業業務之處分</a:t>
          </a:r>
          <a:r>
            <a:rPr lang="zh-TW" altLang="zh-TW" sz="2800" b="1" kern="1200" dirty="0" smtClean="0">
              <a:solidFill>
                <a:srgbClr val="0000FF"/>
              </a:solidFill>
              <a:latin typeface="微軟正黑體" pitchFamily="34" charset="-120"/>
              <a:ea typeface="微軟正黑體" pitchFamily="34" charset="-120"/>
              <a:sym typeface="Wingdings"/>
            </a:rPr>
            <a:t>；</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a:t>
          </a:r>
          <a:endParaRPr lang="en-US" altLang="zh-TW" sz="2800" b="1" kern="1200" dirty="0" smtClean="0">
            <a:solidFill>
              <a:srgbClr val="0000FF"/>
            </a:solidFill>
            <a:latin typeface="微軟正黑體" pitchFamily="34" charset="-120"/>
            <a:ea typeface="微軟正黑體" pitchFamily="34" charset="-120"/>
            <a:sym typeface="Wingdings"/>
          </a:endParaRPr>
        </a:p>
        <a:p>
          <a:pPr marL="355600" lvl="0" indent="-355600" algn="l" defTabSz="1066800">
            <a:lnSpc>
              <a:spcPts val="3200"/>
            </a:lnSpc>
            <a:spcBef>
              <a:spcPct val="0"/>
            </a:spcBef>
            <a:spcAft>
              <a:spcPts val="1200"/>
            </a:spcAft>
          </a:pPr>
          <a:r>
            <a:rPr lang="zh-TW"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sym typeface="Wingdings"/>
            </a:rPr>
            <a:t>工程會</a:t>
          </a:r>
          <a:r>
            <a:rPr lang="en-US" altLang="zh-TW" sz="2800" b="1" kern="1200" dirty="0" smtClean="0">
              <a:solidFill>
                <a:schemeClr val="tx1"/>
              </a:solidFill>
              <a:latin typeface="微軟正黑體" pitchFamily="34" charset="-120"/>
              <a:ea typeface="微軟正黑體" pitchFamily="34" charset="-120"/>
              <a:sym typeface="Wingdings"/>
            </a:rPr>
            <a:t>100.9.14</a:t>
          </a:r>
          <a:r>
            <a:rPr lang="zh-TW" altLang="zh-TW" sz="2800" b="1" kern="1200" dirty="0" smtClean="0">
              <a:solidFill>
                <a:schemeClr val="tx1"/>
              </a:solidFill>
              <a:latin typeface="微軟正黑體" pitchFamily="34" charset="-120"/>
              <a:ea typeface="微軟正黑體" pitchFamily="34" charset="-120"/>
              <a:sym typeface="Wingdings"/>
            </a:rPr>
            <a:t>工程企字第</a:t>
          </a:r>
          <a:r>
            <a:rPr lang="en-US" altLang="zh-TW" sz="2800" b="1" kern="1200" dirty="0" smtClean="0">
              <a:solidFill>
                <a:schemeClr val="tx1"/>
              </a:solidFill>
              <a:latin typeface="微軟正黑體" pitchFamily="34" charset="-120"/>
              <a:ea typeface="微軟正黑體" pitchFamily="34" charset="-120"/>
              <a:sym typeface="Wingdings"/>
            </a:rPr>
            <a:t>10000341540</a:t>
          </a:r>
          <a:r>
            <a:rPr lang="zh-TW" altLang="zh-TW" sz="2800" b="1" kern="1200" dirty="0" smtClean="0">
              <a:solidFill>
                <a:schemeClr val="tx1"/>
              </a:solidFill>
              <a:latin typeface="微軟正黑體" pitchFamily="34" charset="-120"/>
              <a:ea typeface="微軟正黑體" pitchFamily="34" charset="-120"/>
              <a:sym typeface="Wingdings"/>
            </a:rPr>
            <a:t>號</a:t>
          </a:r>
          <a:r>
            <a:rPr lang="zh-TW" altLang="zh-TW" sz="2800" b="1" kern="1200" dirty="0" smtClean="0">
              <a:solidFill>
                <a:srgbClr val="0000FF"/>
              </a:solidFill>
              <a:latin typeface="微軟正黑體" pitchFamily="34" charset="-120"/>
              <a:ea typeface="微軟正黑體" pitchFamily="34" charset="-120"/>
              <a:sym typeface="Wingdings"/>
            </a:rPr>
            <a:t>：承包廠商專任工程人員未到場是否可繼續驗收疑義。</a:t>
          </a:r>
          <a:r>
            <a:rPr lang="en-US" altLang="zh-TW" sz="28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按採購法施行細則</a:t>
          </a:r>
          <a:r>
            <a:rPr lang="en-US" altLang="zh-TW" sz="2800" b="1" kern="1200" dirty="0" smtClean="0">
              <a:solidFill>
                <a:srgbClr val="0000FF"/>
              </a:solidFill>
              <a:latin typeface="微軟正黑體" pitchFamily="34" charset="-120"/>
              <a:ea typeface="微軟正黑體" pitchFamily="34" charset="-120"/>
              <a:sym typeface="Wingdings"/>
            </a:rPr>
            <a:t>§96</a:t>
          </a:r>
          <a:r>
            <a:rPr lang="zh-TW" altLang="zh-TW" sz="2800" b="1" kern="1200" dirty="0" smtClean="0">
              <a:solidFill>
                <a:srgbClr val="0000FF"/>
              </a:solidFill>
              <a:latin typeface="微軟正黑體" pitchFamily="34" charset="-120"/>
              <a:ea typeface="微軟正黑體" pitchFamily="34" charset="-120"/>
              <a:sym typeface="Wingdings"/>
            </a:rPr>
            <a:t>，係對各種採購之普通法規定；而</a:t>
          </a:r>
          <a:r>
            <a:rPr lang="zh-TW" altLang="zh-TW" sz="2800" b="1" kern="1200" dirty="0" smtClean="0">
              <a:solidFill>
                <a:srgbClr val="FF0066"/>
              </a:solidFill>
              <a:latin typeface="微軟正黑體" pitchFamily="34" charset="-120"/>
              <a:ea typeface="微軟正黑體" pitchFamily="34" charset="-120"/>
              <a:sym typeface="Wingdings"/>
            </a:rPr>
            <a:t>營造業法</a:t>
          </a:r>
          <a:r>
            <a:rPr lang="en-US" altLang="zh-TW" sz="2800" b="1" kern="1200" dirty="0" smtClean="0">
              <a:solidFill>
                <a:srgbClr val="FF0066"/>
              </a:solidFill>
              <a:latin typeface="微軟正黑體" pitchFamily="34" charset="-120"/>
              <a:ea typeface="微軟正黑體" pitchFamily="34" charset="-120"/>
              <a:sym typeface="Wingdings"/>
            </a:rPr>
            <a:t>§41</a:t>
          </a:r>
          <a:r>
            <a:rPr lang="zh-TW" altLang="zh-TW" sz="2800" b="1" kern="1200" dirty="0" smtClean="0">
              <a:solidFill>
                <a:srgbClr val="FF0066"/>
              </a:solidFill>
              <a:latin typeface="微軟正黑體" pitchFamily="34" charset="-120"/>
              <a:ea typeface="微軟正黑體" pitchFamily="34" charset="-120"/>
              <a:sym typeface="Wingdings"/>
            </a:rPr>
            <a:t>，係對營繕工程之特別法規定</a:t>
          </a:r>
          <a:r>
            <a:rPr lang="zh-TW" altLang="zh-TW" sz="2800" b="1" kern="1200" dirty="0" smtClean="0">
              <a:solidFill>
                <a:srgbClr val="0000FF"/>
              </a:solidFill>
              <a:latin typeface="微軟正黑體" pitchFamily="34" charset="-120"/>
              <a:ea typeface="微軟正黑體" pitchFamily="34" charset="-120"/>
              <a:sym typeface="Wingdings"/>
            </a:rPr>
            <a:t>，如二者規定不同時，</a:t>
          </a:r>
          <a:r>
            <a:rPr lang="zh-TW" altLang="zh-TW" sz="2800" b="1" kern="1200" dirty="0" smtClean="0">
              <a:solidFill>
                <a:srgbClr val="FF0066"/>
              </a:solidFill>
              <a:latin typeface="微軟正黑體" pitchFamily="34" charset="-120"/>
              <a:ea typeface="微軟正黑體" pitchFamily="34" charset="-120"/>
              <a:sym typeface="Wingdings"/>
            </a:rPr>
            <a:t>特別法優先適用</a:t>
          </a:r>
          <a:r>
            <a:rPr lang="zh-TW" altLang="zh-TW" sz="2800" b="1" kern="1200" dirty="0" smtClean="0">
              <a:solidFill>
                <a:srgbClr val="0000FF"/>
              </a:solidFill>
              <a:latin typeface="微軟正黑體" pitchFamily="34" charset="-120"/>
              <a:ea typeface="微軟正黑體" pitchFamily="34" charset="-120"/>
              <a:sym typeface="Wingdings"/>
            </a:rPr>
            <a:t>。</a:t>
          </a:r>
        </a:p>
        <a:p>
          <a:pPr marL="355600" lvl="0" indent="-355600" algn="l" defTabSz="1066800">
            <a:lnSpc>
              <a:spcPts val="3200"/>
            </a:lnSpc>
            <a:spcBef>
              <a:spcPct val="0"/>
            </a:spcBef>
            <a:spcAft>
              <a:spcPts val="1200"/>
            </a:spcAft>
          </a:pPr>
          <a:r>
            <a:rPr lang="zh-TW" altLang="zh-TW"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sym typeface="Wingdings"/>
            </a:rPr>
            <a:t>建議</a:t>
          </a:r>
          <a:r>
            <a:rPr lang="zh-TW" altLang="en-US" sz="2800" b="1" kern="1200" dirty="0" smtClean="0">
              <a:solidFill>
                <a:srgbClr val="0000FF"/>
              </a:solidFill>
              <a:latin typeface="微軟正黑體" pitchFamily="34" charset="-120"/>
              <a:ea typeface="微軟正黑體" pitchFamily="34" charset="-120"/>
              <a:sym typeface="Wingdings"/>
            </a:rPr>
            <a:t>：依上開函示，則</a:t>
          </a:r>
          <a:r>
            <a:rPr lang="zh-TW" altLang="en-US" sz="2800" b="1" kern="1200" dirty="0" smtClean="0">
              <a:solidFill>
                <a:srgbClr val="FF0066"/>
              </a:solidFill>
              <a:latin typeface="微軟正黑體" pitchFamily="34" charset="-120"/>
              <a:ea typeface="微軟正黑體" pitchFamily="34" charset="-120"/>
              <a:sym typeface="Wingdings"/>
            </a:rPr>
            <a:t>應按</a:t>
          </a:r>
          <a:r>
            <a:rPr lang="zh-TW" altLang="zh-TW" sz="2800" b="1" kern="1200" dirty="0" smtClean="0">
              <a:solidFill>
                <a:srgbClr val="FF0066"/>
              </a:solidFill>
              <a:latin typeface="微軟正黑體" pitchFamily="34" charset="-120"/>
              <a:ea typeface="微軟正黑體" pitchFamily="34" charset="-120"/>
              <a:sym typeface="Wingdings"/>
            </a:rPr>
            <a:t>營造業法</a:t>
          </a:r>
          <a:r>
            <a:rPr lang="zh-TW" altLang="en-US" sz="2800" b="1" kern="1200" dirty="0" smtClean="0">
              <a:solidFill>
                <a:srgbClr val="FF0066"/>
              </a:solidFill>
              <a:latin typeface="微軟正黑體" pitchFamily="34" charset="-120"/>
              <a:ea typeface="微軟正黑體" pitchFamily="34" charset="-120"/>
              <a:sym typeface="Wingdings"/>
            </a:rPr>
            <a:t>規定辦理相關後續</a:t>
          </a:r>
          <a:r>
            <a:rPr lang="zh-TW" altLang="en-US" sz="2800" b="1" kern="1200" dirty="0" smtClean="0">
              <a:solidFill>
                <a:srgbClr val="0000FF"/>
              </a:solidFill>
              <a:latin typeface="微軟正黑體" panose="020B0604030504040204" pitchFamily="34" charset="-120"/>
              <a:ea typeface="微軟正黑體" panose="020B0604030504040204" pitchFamily="34" charset="-120"/>
              <a:sym typeface="Wingdings"/>
            </a:rPr>
            <a:t>。</a:t>
          </a:r>
          <a:endParaRPr lang="zh-TW" altLang="zh-TW" sz="2800" b="1" kern="1200" dirty="0" smtClean="0">
            <a:solidFill>
              <a:srgbClr val="0000FF"/>
            </a:solidFill>
            <a:latin typeface="微軟正黑體" pitchFamily="34" charset="-120"/>
            <a:ea typeface="微軟正黑體" pitchFamily="34" charset="-120"/>
            <a:sym typeface="Wingdings"/>
          </a:endParaRPr>
        </a:p>
      </dsp:txBody>
      <dsp:txXfrm>
        <a:off x="0" y="904982"/>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747460"/>
          <a:ext cx="9144000" cy="6110539"/>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400"/>
            </a:lnSpc>
            <a:spcBef>
              <a:spcPct val="0"/>
            </a:spcBef>
            <a:spcAft>
              <a:spcPts val="12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en-US" sz="2800" b="1" kern="1200" dirty="0" smtClean="0">
              <a:solidFill>
                <a:srgbClr val="0000FF"/>
              </a:solidFill>
              <a:latin typeface="微軟正黑體" pitchFamily="34" charset="-120"/>
              <a:ea typeface="微軟正黑體" pitchFamily="34" charset="-120"/>
            </a:rPr>
            <a:t>建議</a:t>
          </a:r>
          <a:r>
            <a:rPr lang="en-US" altLang="zh-TW" sz="2800" b="1" kern="1200" dirty="0" smtClean="0">
              <a:solidFill>
                <a:srgbClr val="0000FF"/>
              </a:solidFill>
              <a:latin typeface="微軟正黑體" pitchFamily="34" charset="-120"/>
              <a:ea typeface="微軟正黑體" pitchFamily="34" charset="-120"/>
            </a:rPr>
            <a:t>1</a:t>
          </a:r>
          <a:r>
            <a:rPr lang="zh-TW" altLang="en-US" sz="2800" b="1" kern="1200" dirty="0" smtClean="0">
              <a:solidFill>
                <a:srgbClr val="0000FF"/>
              </a:solidFill>
              <a:latin typeface="微軟正黑體" pitchFamily="34" charset="-120"/>
              <a:ea typeface="微軟正黑體" pitchFamily="34" charset="-120"/>
            </a:rPr>
            <a:t>：</a:t>
          </a:r>
          <a:r>
            <a:rPr lang="zh-TW" altLang="zh-TW" sz="2800" b="1" kern="1200" dirty="0" smtClean="0">
              <a:solidFill>
                <a:srgbClr val="0000FF"/>
              </a:solidFill>
              <a:latin typeface="微軟正黑體" pitchFamily="34" charset="-120"/>
              <a:ea typeface="微軟正黑體" pitchFamily="34" charset="-120"/>
            </a:rPr>
            <a:t>依公平交易委員會對於電梯事業之銷售及維修保養行為案件之處理原則（</a:t>
          </a:r>
          <a:r>
            <a:rPr lang="en-US" altLang="zh-TW" sz="2800" b="1" kern="1200" dirty="0" smtClean="0">
              <a:solidFill>
                <a:srgbClr val="0000FF"/>
              </a:solidFill>
              <a:latin typeface="微軟正黑體" pitchFamily="34" charset="-120"/>
              <a:ea typeface="微軟正黑體" pitchFamily="34" charset="-120"/>
            </a:rPr>
            <a:t>101.3.5</a:t>
          </a:r>
          <a:r>
            <a:rPr lang="zh-TW" altLang="zh-TW" sz="2800" b="1" kern="1200" dirty="0" smtClean="0">
              <a:solidFill>
                <a:srgbClr val="0000FF"/>
              </a:solidFill>
              <a:latin typeface="微軟正黑體" pitchFamily="34" charset="-120"/>
              <a:ea typeface="微軟正黑體" pitchFamily="34" charset="-120"/>
            </a:rPr>
            <a:t>公製字第</a:t>
          </a:r>
          <a:r>
            <a:rPr lang="en-US" altLang="zh-TW" sz="2800" b="1" kern="1200" dirty="0" smtClean="0">
              <a:solidFill>
                <a:srgbClr val="0000FF"/>
              </a:solidFill>
              <a:latin typeface="微軟正黑體" pitchFamily="34" charset="-120"/>
              <a:ea typeface="微軟正黑體" pitchFamily="34" charset="-120"/>
            </a:rPr>
            <a:t>10113601131</a:t>
          </a:r>
          <a:r>
            <a:rPr lang="zh-TW" altLang="zh-TW" sz="2800" b="1" kern="1200" dirty="0" smtClean="0">
              <a:solidFill>
                <a:srgbClr val="0000FF"/>
              </a:solidFill>
              <a:latin typeface="微軟正黑體" pitchFamily="34" charset="-120"/>
              <a:ea typeface="微軟正黑體" pitchFamily="34" charset="-120"/>
            </a:rPr>
            <a:t>號令發布）</a:t>
          </a:r>
          <a:r>
            <a:rPr lang="en-US" altLang="zh-TW" sz="2800" b="1" kern="1200" dirty="0" smtClean="0">
              <a:solidFill>
                <a:srgbClr val="0000FF"/>
              </a:solidFill>
              <a:latin typeface="微軟正黑體" pitchFamily="34" charset="-120"/>
              <a:ea typeface="微軟正黑體" pitchFamily="34" charset="-120"/>
            </a:rPr>
            <a:t>§5</a:t>
          </a:r>
          <a:r>
            <a:rPr lang="zh-TW" altLang="zh-TW" sz="2800" b="1" kern="1200" dirty="0" smtClean="0">
              <a:solidFill>
                <a:srgbClr val="0000FF"/>
              </a:solidFill>
              <a:latin typeface="微軟正黑體" pitchFamily="34" charset="-120"/>
              <a:ea typeface="微軟正黑體" pitchFamily="34" charset="-120"/>
            </a:rPr>
            <a:t>，</a:t>
          </a:r>
          <a:r>
            <a:rPr lang="zh-TW" altLang="zh-TW" sz="2800" b="1" kern="1200" dirty="0" smtClean="0">
              <a:solidFill>
                <a:srgbClr val="FF0066"/>
              </a:solidFill>
              <a:latin typeface="微軟正黑體" pitchFamily="34" charset="-120"/>
              <a:ea typeface="微軟正黑體" pitchFamily="34" charset="-120"/>
            </a:rPr>
            <a:t>電梯製造或銷售廠商不得對零配件供應或維修保養廠商有無正當理由為差別取價或差別待遇</a:t>
          </a:r>
          <a:r>
            <a:rPr lang="zh-TW" altLang="zh-TW" sz="2800" b="1" kern="1200" dirty="0" smtClean="0">
              <a:solidFill>
                <a:srgbClr val="0000FF"/>
              </a:solidFill>
              <a:latin typeface="微軟正黑體" pitchFamily="34" charset="-120"/>
              <a:ea typeface="微軟正黑體" pitchFamily="34" charset="-120"/>
            </a:rPr>
            <a:t>、以故意延遲或拒絕提供維修保養之零配件，為增加廠商競爭及公開透明原則，宜上網公告。</a:t>
          </a:r>
          <a:endParaRPr lang="en-US" altLang="zh-TW" sz="2800" b="1" kern="1200" dirty="0" smtClean="0">
            <a:solidFill>
              <a:srgbClr val="0000FF"/>
            </a:solidFill>
            <a:latin typeface="微軟正黑體" pitchFamily="34" charset="-120"/>
            <a:ea typeface="微軟正黑體" pitchFamily="34" charset="-120"/>
          </a:endParaRPr>
        </a:p>
        <a:p>
          <a:pPr marL="355600" lvl="0" indent="-355600" algn="l" defTabSz="1244600">
            <a:lnSpc>
              <a:spcPts val="3400"/>
            </a:lnSpc>
            <a:spcBef>
              <a:spcPct val="0"/>
            </a:spcBef>
            <a:spcAft>
              <a:spcPts val="12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建議</a:t>
          </a:r>
          <a:r>
            <a:rPr lang="en-US" altLang="zh-TW" sz="2800" b="1" kern="1200" dirty="0" smtClean="0">
              <a:solidFill>
                <a:srgbClr val="0000FF"/>
              </a:solidFill>
              <a:latin typeface="微軟正黑體" pitchFamily="34" charset="-120"/>
              <a:ea typeface="微軟正黑體" pitchFamily="34" charset="-120"/>
            </a:rPr>
            <a:t>2</a:t>
          </a:r>
          <a:r>
            <a:rPr lang="zh-TW" altLang="zh-TW" sz="2800" b="1" kern="1200" dirty="0" smtClean="0">
              <a:solidFill>
                <a:srgbClr val="0000FF"/>
              </a:solidFill>
              <a:latin typeface="微軟正黑體" pitchFamily="34" charset="-120"/>
              <a:ea typeface="微軟正黑體" pitchFamily="34" charset="-120"/>
            </a:rPr>
            <a:t>：依</a:t>
          </a:r>
          <a:r>
            <a:rPr lang="zh-TW" altLang="zh-TW" sz="2800" b="1" kern="1200" dirty="0" smtClean="0">
              <a:solidFill>
                <a:srgbClr val="FF0066"/>
              </a:solidFill>
              <a:latin typeface="微軟正黑體" pitchFamily="34" charset="-120"/>
              <a:ea typeface="微軟正黑體" pitchFamily="34" charset="-120"/>
            </a:rPr>
            <a:t>採購契約要項</a:t>
          </a:r>
          <a:r>
            <a:rPr lang="en-US" altLang="zh-TW" sz="2800" b="1" kern="1200" dirty="0" smtClean="0">
              <a:solidFill>
                <a:srgbClr val="FF0066"/>
              </a:solidFill>
              <a:latin typeface="微軟正黑體" pitchFamily="34" charset="-120"/>
              <a:ea typeface="微軟正黑體" pitchFamily="34" charset="-120"/>
            </a:rPr>
            <a:t>§54</a:t>
          </a:r>
          <a:r>
            <a:rPr lang="zh-TW" altLang="zh-TW" sz="2800" b="1" kern="1200" dirty="0" smtClean="0">
              <a:solidFill>
                <a:srgbClr val="FF0066"/>
              </a:solidFill>
              <a:latin typeface="微軟正黑體" pitchFamily="34" charset="-120"/>
              <a:ea typeface="微軟正黑體" pitchFamily="34" charset="-120"/>
            </a:rPr>
            <a:t>點</a:t>
          </a:r>
          <a:r>
            <a:rPr lang="zh-TW" altLang="zh-TW" sz="2800" b="1" kern="1200" dirty="0" smtClean="0">
              <a:solidFill>
                <a:srgbClr val="0000FF"/>
              </a:solidFill>
              <a:latin typeface="微軟正黑體" pitchFamily="34" charset="-120"/>
              <a:ea typeface="微軟正黑體" pitchFamily="34" charset="-120"/>
            </a:rPr>
            <a:t>規定，第一年使用期間之維修服務，以附於採購標的合併招標決標為原則</a:t>
          </a:r>
          <a:r>
            <a:rPr lang="zh-TW" altLang="en-US" sz="2800" b="1" kern="1200" dirty="0" smtClean="0">
              <a:solidFill>
                <a:srgbClr val="0000FF"/>
              </a:solidFill>
              <a:latin typeface="微軟正黑體" pitchFamily="34" charset="-120"/>
              <a:ea typeface="微軟正黑體" pitchFamily="34" charset="-120"/>
            </a:rPr>
            <a:t>，</a:t>
          </a:r>
          <a:r>
            <a:rPr lang="zh-TW" altLang="zh-TW" sz="2800" b="1" kern="1200" dirty="0" smtClean="0">
              <a:solidFill>
                <a:srgbClr val="0000FF"/>
              </a:solidFill>
              <a:latin typeface="微軟正黑體" pitchFamily="34" charset="-120"/>
              <a:ea typeface="微軟正黑體" pitchFamily="34" charset="-120"/>
            </a:rPr>
            <a:t>有於使用期間長期洽原供應廠商提供維修服務之必要者，得於</a:t>
          </a:r>
          <a:r>
            <a:rPr lang="zh-TW" altLang="zh-TW" sz="2800" b="1" kern="1200" dirty="0" smtClean="0">
              <a:solidFill>
                <a:srgbClr val="FF0066"/>
              </a:solidFill>
              <a:latin typeface="微軟正黑體" pitchFamily="34" charset="-120"/>
              <a:ea typeface="微軟正黑體" pitchFamily="34" charset="-120"/>
            </a:rPr>
            <a:t>契約訂明廠商每年提供此一服務之費用上限及廠商不得拒絕提供維修服務。</a:t>
          </a:r>
          <a:endParaRPr lang="en-US" altLang="zh-TW" sz="2800" b="1" kern="1200" dirty="0" smtClean="0">
            <a:solidFill>
              <a:srgbClr val="FF0066"/>
            </a:solidFill>
            <a:latin typeface="微軟正黑體" pitchFamily="34" charset="-120"/>
            <a:ea typeface="微軟正黑體" pitchFamily="34" charset="-120"/>
          </a:endParaRPr>
        </a:p>
        <a:p>
          <a:pPr marL="355600" lvl="0" indent="-355600" defTabSz="1244600">
            <a:lnSpc>
              <a:spcPts val="3400"/>
            </a:lnSpc>
            <a:spcBef>
              <a:spcPct val="0"/>
            </a:spcBef>
            <a:spcAft>
              <a:spcPts val="12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建議</a:t>
          </a:r>
          <a:r>
            <a:rPr lang="en-US" altLang="zh-TW" sz="2800" b="1" kern="1200" dirty="0" smtClean="0">
              <a:solidFill>
                <a:srgbClr val="0000FF"/>
              </a:solidFill>
              <a:latin typeface="微軟正黑體" pitchFamily="34" charset="-120"/>
              <a:ea typeface="微軟正黑體" pitchFamily="34" charset="-120"/>
            </a:rPr>
            <a:t>3</a:t>
          </a:r>
          <a:r>
            <a:rPr lang="zh-TW" altLang="zh-TW" sz="2800" b="1" kern="1200" dirty="0" smtClean="0">
              <a:solidFill>
                <a:srgbClr val="0000FF"/>
              </a:solidFill>
              <a:latin typeface="微軟正黑體" pitchFamily="34" charset="-120"/>
              <a:ea typeface="微軟正黑體" pitchFamily="34" charset="-120"/>
            </a:rPr>
            <a:t>：</a:t>
          </a:r>
          <a:r>
            <a:rPr lang="zh-TW" altLang="en-US" sz="2800" b="1" kern="1200" dirty="0" smtClean="0">
              <a:solidFill>
                <a:srgbClr val="0000FF"/>
              </a:solidFill>
              <a:latin typeface="微軟正黑體" pitchFamily="34" charset="-120"/>
              <a:ea typeface="微軟正黑體" pitchFamily="34" charset="-120"/>
            </a:rPr>
            <a:t>於原有建置電梯設施採購案中</a:t>
          </a:r>
          <a:r>
            <a:rPr lang="zh-TW" altLang="en-US" sz="2800" b="1" kern="1200" dirty="0" smtClean="0">
              <a:solidFill>
                <a:srgbClr val="FF0066"/>
              </a:solidFill>
              <a:latin typeface="微軟正黑體" pitchFamily="34" charset="-120"/>
              <a:ea typeface="微軟正黑體" pitchFamily="34" charset="-120"/>
            </a:rPr>
            <a:t>依採購法</a:t>
          </a:r>
          <a:r>
            <a:rPr lang="en-US" altLang="en-US" sz="2800" b="1" kern="1200" dirty="0" smtClean="0">
              <a:solidFill>
                <a:srgbClr val="FF0066"/>
              </a:solidFill>
              <a:latin typeface="微軟正黑體" pitchFamily="34" charset="-120"/>
              <a:ea typeface="微軟正黑體" pitchFamily="34" charset="-120"/>
            </a:rPr>
            <a:t>§22-1-7</a:t>
          </a:r>
          <a:r>
            <a:rPr lang="zh-TW" altLang="en-US" sz="2800" b="1" kern="1200" dirty="0" smtClean="0">
              <a:solidFill>
                <a:srgbClr val="FF0066"/>
              </a:solidFill>
              <a:latin typeface="微軟正黑體" pitchFamily="34" charset="-120"/>
              <a:ea typeface="微軟正黑體" pitchFamily="34" charset="-120"/>
            </a:rPr>
            <a:t>納入後續</a:t>
          </a:r>
          <a:r>
            <a:rPr lang="zh-TW" altLang="zh-TW" sz="2800" b="1" kern="1200" dirty="0" smtClean="0">
              <a:solidFill>
                <a:srgbClr val="FF0066"/>
              </a:solidFill>
              <a:latin typeface="微軟正黑體" pitchFamily="34" charset="-120"/>
              <a:ea typeface="微軟正黑體" pitchFamily="34" charset="-120"/>
            </a:rPr>
            <a:t>維修服務</a:t>
          </a:r>
          <a:r>
            <a:rPr lang="zh-TW" altLang="zh-TW" sz="2800" b="1" kern="1200" dirty="0" smtClean="0">
              <a:solidFill>
                <a:srgbClr val="0000FF"/>
              </a:solidFill>
              <a:latin typeface="微軟正黑體" pitchFamily="34" charset="-120"/>
              <a:ea typeface="微軟正黑體" pitchFamily="34" charset="-120"/>
            </a:rPr>
            <a:t>。</a:t>
          </a:r>
          <a:endParaRPr lang="zh-TW" altLang="en-US" sz="2800" b="1" kern="1200" dirty="0">
            <a:solidFill>
              <a:srgbClr val="0000FF"/>
            </a:solidFill>
            <a:latin typeface="微軟正黑體" pitchFamily="34" charset="-120"/>
            <a:ea typeface="微軟正黑體" pitchFamily="34" charset="-120"/>
          </a:endParaRPr>
        </a:p>
      </dsp:txBody>
      <dsp:txXfrm>
        <a:off x="0" y="747460"/>
        <a:ext cx="9144000" cy="6110539"/>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ts val="4400"/>
            </a:lnSpc>
            <a:spcBef>
              <a:spcPct val="0"/>
            </a:spcBef>
            <a:spcAft>
              <a:spcPts val="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分批採購 </a:t>
          </a:r>
          <a:r>
            <a:rPr lang="en-US"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VS </a:t>
          </a: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分別辦理</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3851910" y="832959"/>
          <a:ext cx="5260543"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標案名稱：</a:t>
          </a:r>
          <a:r>
            <a:rPr lang="en-US" altLang="en-US" sz="2400" b="1" kern="1200" dirty="0" smtClean="0">
              <a:solidFill>
                <a:srgbClr val="0000FF"/>
              </a:solidFill>
              <a:effectLst/>
              <a:latin typeface="微軟正黑體" pitchFamily="34" charset="-120"/>
              <a:ea typeface="微軟正黑體" pitchFamily="34" charset="-120"/>
              <a:cs typeface="Times New Roman" pitchFamily="18" charset="0"/>
            </a:rPr>
            <a:t>98</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學年度新生制服採購案 </a:t>
          </a: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預算金額：</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84</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萬元</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採購金額亦同</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a:t>
          </a:r>
          <a:endParaRPr lang="zh-TW" altLang="en-US" sz="2400" b="1" kern="1200" dirty="0" smtClean="0">
            <a:solidFill>
              <a:srgbClr val="FF0066"/>
            </a:solidFill>
            <a:effectLst/>
            <a:latin typeface="微軟正黑體" pitchFamily="34" charset="-120"/>
            <a:ea typeface="微軟正黑體" pitchFamily="34" charset="-120"/>
            <a:cs typeface="Times New Roman" pitchFamily="18" charset="0"/>
          </a:endParaRP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招標方式：公開取得報價單或企劃書</a:t>
          </a: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公 告 日：</a:t>
          </a:r>
          <a:r>
            <a:rPr lang="en-US" altLang="en-US" sz="2400" b="1" kern="1200" dirty="0" smtClean="0">
              <a:solidFill>
                <a:srgbClr val="0000FF"/>
              </a:solidFill>
              <a:effectLst/>
              <a:latin typeface="微軟正黑體" pitchFamily="34" charset="-120"/>
              <a:ea typeface="微軟正黑體" pitchFamily="34" charset="-120"/>
              <a:cs typeface="Times New Roman" pitchFamily="18" charset="0"/>
            </a:rPr>
            <a:t>98/05/21 </a:t>
          </a:r>
          <a:endParaRPr lang="zh-TW" altLang="en-US" sz="2400" b="1" kern="1200" dirty="0" smtClean="0">
            <a:solidFill>
              <a:srgbClr val="0000FF"/>
            </a:solidFill>
            <a:effectLst/>
            <a:latin typeface="微軟正黑體" pitchFamily="34" charset="-120"/>
            <a:ea typeface="微軟正黑體" pitchFamily="34" charset="-120"/>
            <a:cs typeface="Times New Roman" pitchFamily="18" charset="0"/>
          </a:endParaRPr>
        </a:p>
        <a:p>
          <a:pPr lvl="0" algn="ctr" defTabSz="1066800">
            <a:lnSpc>
              <a:spcPts val="2800"/>
            </a:lnSpc>
            <a:spcBef>
              <a:spcPct val="0"/>
            </a:spcBef>
            <a:spcAft>
              <a:spcPts val="0"/>
            </a:spcAft>
          </a:pPr>
          <a:endParaRPr lang="en-US" altLang="zh-TW" sz="2400" b="1" kern="1200" dirty="0" smtClean="0">
            <a:solidFill>
              <a:srgbClr val="0000FF"/>
            </a:solidFill>
            <a:effectLst/>
            <a:latin typeface="微軟正黑體" pitchFamily="34" charset="-120"/>
            <a:ea typeface="微軟正黑體" pitchFamily="34" charset="-120"/>
            <a:cs typeface="Times New Roman" pitchFamily="18" charset="0"/>
          </a:endParaRP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標案名稱：</a:t>
          </a:r>
          <a:r>
            <a:rPr lang="en-US" altLang="en-US" sz="2400" b="1" kern="1200" dirty="0" smtClean="0">
              <a:solidFill>
                <a:srgbClr val="0000FF"/>
              </a:solidFill>
              <a:effectLst/>
              <a:latin typeface="微軟正黑體" pitchFamily="34" charset="-120"/>
              <a:ea typeface="微軟正黑體" pitchFamily="34" charset="-120"/>
              <a:cs typeface="Times New Roman" pitchFamily="18" charset="0"/>
            </a:rPr>
            <a:t>98</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學年度新生運動服 </a:t>
          </a: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預算金額：</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48</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萬</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4</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千元</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採購金額亦同</a:t>
          </a:r>
          <a:r>
            <a:rPr lang="en-US" altLang="en-US" sz="2400" b="1" kern="1200" dirty="0" smtClean="0">
              <a:solidFill>
                <a:srgbClr val="FF0066"/>
              </a:solidFill>
              <a:effectLst/>
              <a:latin typeface="微軟正黑體" pitchFamily="34" charset="-120"/>
              <a:ea typeface="微軟正黑體" pitchFamily="34" charset="-120"/>
              <a:cs typeface="Times New Roman" pitchFamily="18" charset="0"/>
            </a:rPr>
            <a:t>)</a:t>
          </a:r>
          <a:endParaRPr lang="zh-TW" altLang="en-US" sz="2400" b="1" kern="1200" dirty="0" smtClean="0">
            <a:solidFill>
              <a:srgbClr val="FF0066"/>
            </a:solidFill>
            <a:effectLst/>
            <a:latin typeface="微軟正黑體" pitchFamily="34" charset="-120"/>
            <a:ea typeface="微軟正黑體" pitchFamily="34" charset="-120"/>
            <a:cs typeface="Times New Roman" pitchFamily="18" charset="0"/>
          </a:endParaRP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招標方式：公開取得報價單或企劃書</a:t>
          </a:r>
        </a:p>
        <a:p>
          <a:pPr lvl="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公 告 日：</a:t>
          </a:r>
          <a:r>
            <a:rPr lang="en-US" altLang="en-US" sz="2400" b="1" kern="1200" dirty="0" smtClean="0">
              <a:solidFill>
                <a:srgbClr val="0000FF"/>
              </a:solidFill>
              <a:effectLst/>
              <a:latin typeface="微軟正黑體" pitchFamily="34" charset="-120"/>
              <a:ea typeface="微軟正黑體" pitchFamily="34" charset="-120"/>
              <a:cs typeface="Times New Roman" pitchFamily="18" charset="0"/>
            </a:rPr>
            <a:t>98/05/21</a:t>
          </a:r>
          <a:endParaRPr lang="zh-TW" altLang="en-US" sz="2400" b="1" kern="1200" dirty="0" smtClean="0">
            <a:solidFill>
              <a:srgbClr val="0000FF"/>
            </a:solidFill>
            <a:effectLst/>
            <a:latin typeface="微軟正黑體" pitchFamily="34" charset="-120"/>
            <a:ea typeface="微軟正黑體" pitchFamily="34" charset="-120"/>
            <a:cs typeface="Times New Roman" pitchFamily="18" charset="0"/>
          </a:endParaRPr>
        </a:p>
        <a:p>
          <a:pPr lvl="0" algn="ctr" defTabSz="1066800">
            <a:lnSpc>
              <a:spcPts val="2800"/>
            </a:lnSpc>
            <a:spcBef>
              <a:spcPct val="0"/>
            </a:spcBef>
            <a:spcAft>
              <a:spcPts val="0"/>
            </a:spcAft>
          </a:pPr>
          <a:endParaRPr lang="en-US" altLang="zh-TW" sz="2400" b="1" kern="1200" dirty="0" smtClean="0">
            <a:solidFill>
              <a:srgbClr val="0000FF"/>
            </a:solidFill>
            <a:effectLst/>
            <a:latin typeface="微軟正黑體" pitchFamily="34" charset="-120"/>
            <a:ea typeface="微軟正黑體" pitchFamily="34" charset="-120"/>
            <a:cs typeface="Times New Roman" pitchFamily="18" charset="0"/>
          </a:endParaRPr>
        </a:p>
        <a:p>
          <a:pPr marL="355600" lvl="0" indent="-355600" algn="l" defTabSz="1066800">
            <a:lnSpc>
              <a:spcPts val="2800"/>
            </a:lnSpc>
            <a:spcBef>
              <a:spcPct val="0"/>
            </a:spcBef>
            <a:spcAft>
              <a:spcPts val="0"/>
            </a:spcAft>
          </a:pP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上揭係屬</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同一性質之採購標的，相同需求條件、相同行業廠商之專業資格</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，未符政府採購法施行細則</a:t>
          </a:r>
          <a:r>
            <a:rPr lang="en-US" altLang="en-US" sz="2400" b="1" kern="1200" dirty="0" smtClean="0">
              <a:solidFill>
                <a:srgbClr val="0000FF"/>
              </a:solidFill>
              <a:effectLst/>
              <a:latin typeface="微軟正黑體" pitchFamily="34" charset="-120"/>
              <a:ea typeface="微軟正黑體" pitchFamily="34" charset="-120"/>
              <a:cs typeface="Times New Roman" pitchFamily="18" charset="0"/>
            </a:rPr>
            <a:t>§13</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分別之情形，致使</a:t>
          </a:r>
          <a:r>
            <a:rPr lang="zh-TW" altLang="en-US" sz="2400" b="1" kern="1200" dirty="0" smtClean="0">
              <a:solidFill>
                <a:srgbClr val="FF0066"/>
              </a:solidFill>
              <a:effectLst/>
              <a:latin typeface="微軟正黑體" pitchFamily="34" charset="-120"/>
              <a:ea typeface="微軟正黑體" pitchFamily="34" charset="-120"/>
              <a:cs typeface="Times New Roman" pitchFamily="18" charset="0"/>
            </a:rPr>
            <a:t>原達公告金額之採購，拆分二個採購案後均未達公告金額</a:t>
          </a:r>
          <a:r>
            <a:rPr lang="zh-TW" altLang="en-US" sz="2400" b="1" kern="1200" dirty="0" smtClean="0">
              <a:solidFill>
                <a:srgbClr val="0000FF"/>
              </a:solidFill>
              <a:effectLst/>
              <a:latin typeface="微軟正黑體" pitchFamily="34" charset="-120"/>
              <a:ea typeface="微軟正黑體" pitchFamily="34" charset="-120"/>
              <a:cs typeface="Times New Roman" pitchFamily="18" charset="0"/>
            </a:rPr>
            <a:t>。</a:t>
          </a:r>
          <a:endParaRPr lang="zh-TW" altLang="en-US" sz="2400" b="1" kern="1200" dirty="0">
            <a:solidFill>
              <a:srgbClr val="0000FF"/>
            </a:solidFill>
            <a:effectLst/>
            <a:latin typeface="微軟正黑體" pitchFamily="34" charset="-120"/>
            <a:ea typeface="微軟正黑體" pitchFamily="34" charset="-120"/>
          </a:endParaRPr>
        </a:p>
      </dsp:txBody>
      <dsp:txXfrm>
        <a:off x="3851910" y="832959"/>
        <a:ext cx="5260543"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(1/2)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2559"/>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6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chemeClr val="tx1">
                  <a:lumMod val="95000"/>
                  <a:lumOff val="5000"/>
                </a:schemeClr>
              </a:solidFill>
              <a:latin typeface="微軟正黑體" pitchFamily="34" charset="-120"/>
              <a:ea typeface="微軟正黑體" pitchFamily="34" charset="-120"/>
            </a:rPr>
            <a:t>採購法</a:t>
          </a:r>
          <a:r>
            <a:rPr lang="en-US" altLang="en-US" sz="2800" b="1" kern="1200" dirty="0" smtClean="0">
              <a:solidFill>
                <a:schemeClr val="tx1">
                  <a:lumMod val="95000"/>
                  <a:lumOff val="5000"/>
                </a:schemeClr>
              </a:solidFill>
              <a:latin typeface="微軟正黑體" pitchFamily="34" charset="-120"/>
              <a:ea typeface="微軟正黑體" pitchFamily="34" charset="-120"/>
            </a:rPr>
            <a:t>§14</a:t>
          </a:r>
          <a:r>
            <a:rPr lang="zh-TW" altLang="en-US" sz="2800" b="1" kern="1200" dirty="0" smtClean="0">
              <a:solidFill>
                <a:srgbClr val="0000FF"/>
              </a:solidFill>
              <a:latin typeface="微軟正黑體" pitchFamily="34" charset="-120"/>
              <a:ea typeface="微軟正黑體" pitchFamily="34" charset="-120"/>
            </a:rPr>
            <a:t>：</a:t>
          </a:r>
          <a:r>
            <a:rPr lang="zh-TW" altLang="en-US" sz="2800" b="1" kern="1200" dirty="0" smtClean="0">
              <a:solidFill>
                <a:srgbClr val="FF0066"/>
              </a:solidFill>
              <a:latin typeface="微軟正黑體" pitchFamily="34" charset="-120"/>
              <a:ea typeface="微軟正黑體" pitchFamily="34" charset="-120"/>
            </a:rPr>
            <a:t>機關不得意圖規避本法之適用，分批辦理公告金額以上之採購</a:t>
          </a:r>
          <a:r>
            <a:rPr lang="zh-TW" altLang="en-US" sz="2800" b="1" kern="1200" dirty="0" smtClean="0">
              <a:solidFill>
                <a:srgbClr val="0000FF"/>
              </a:solidFill>
              <a:latin typeface="微軟正黑體" pitchFamily="34" charset="-120"/>
              <a:ea typeface="微軟正黑體" pitchFamily="34" charset="-120"/>
            </a:rPr>
            <a:t>。其有分批辦理之必要，並</a:t>
          </a:r>
          <a:r>
            <a:rPr lang="zh-TW" altLang="en-US" sz="2800" b="1" kern="1200" dirty="0" smtClean="0">
              <a:solidFill>
                <a:srgbClr val="FF0066"/>
              </a:solidFill>
              <a:latin typeface="微軟正黑體" pitchFamily="34" charset="-120"/>
              <a:ea typeface="微軟正黑體" pitchFamily="34" charset="-120"/>
            </a:rPr>
            <a:t>經上級機關核准者，應依其總金額核計採購金額</a:t>
          </a:r>
          <a:r>
            <a:rPr lang="zh-TW" altLang="en-US" sz="2800" b="1" kern="1200" dirty="0" smtClean="0">
              <a:solidFill>
                <a:srgbClr val="0000FF"/>
              </a:solidFill>
              <a:latin typeface="微軟正黑體" pitchFamily="34" charset="-120"/>
              <a:ea typeface="微軟正黑體" pitchFamily="34" charset="-120"/>
            </a:rPr>
            <a:t>，分別按公告金額或查核金額以上之規定辦理。</a:t>
          </a:r>
          <a:endParaRPr lang="en-US" altLang="zh-TW" sz="2800" b="1" kern="1200" dirty="0" smtClean="0">
            <a:solidFill>
              <a:srgbClr val="0000FF"/>
            </a:solidFill>
            <a:latin typeface="微軟正黑體" pitchFamily="34" charset="-120"/>
            <a:ea typeface="微軟正黑體" pitchFamily="34" charset="-120"/>
          </a:endParaRPr>
        </a:p>
        <a:p>
          <a:pPr marL="355600" lvl="0" indent="-355600" algn="l" defTabSz="1066800">
            <a:lnSpc>
              <a:spcPts val="36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chemeClr val="tx1">
                  <a:lumMod val="95000"/>
                  <a:lumOff val="5000"/>
                </a:schemeClr>
              </a:solidFill>
              <a:latin typeface="微軟正黑體" pitchFamily="34" charset="-120"/>
              <a:ea typeface="微軟正黑體" pitchFamily="34" charset="-120"/>
            </a:rPr>
            <a:t>中央機關未達公告金額採購招標辦法</a:t>
          </a:r>
          <a:r>
            <a:rPr lang="en-US" altLang="en-US" sz="2800" b="1" kern="1200" dirty="0" smtClean="0">
              <a:solidFill>
                <a:schemeClr val="tx1">
                  <a:lumMod val="95000"/>
                  <a:lumOff val="5000"/>
                </a:schemeClr>
              </a:solidFill>
              <a:latin typeface="微軟正黑體" pitchFamily="34" charset="-120"/>
              <a:ea typeface="微軟正黑體" pitchFamily="34" charset="-120"/>
            </a:rPr>
            <a:t>§13</a:t>
          </a:r>
          <a:r>
            <a:rPr lang="zh-TW" altLang="en-US" sz="2800" b="1" kern="1200" dirty="0" smtClean="0">
              <a:solidFill>
                <a:srgbClr val="0000FF"/>
              </a:solidFill>
              <a:latin typeface="微軟正黑體" pitchFamily="34" charset="-120"/>
              <a:ea typeface="微軟正黑體" pitchFamily="34" charset="-120"/>
            </a:rPr>
            <a:t>：機關不得意圖規避本辦法之適用，分批辦理</a:t>
          </a:r>
          <a:r>
            <a:rPr lang="zh-TW" altLang="en-US" sz="2800" b="1" kern="1200" dirty="0" smtClean="0">
              <a:solidFill>
                <a:srgbClr val="FF0066"/>
              </a:solidFill>
              <a:latin typeface="微軟正黑體" pitchFamily="34" charset="-120"/>
              <a:ea typeface="微軟正黑體" pitchFamily="34" charset="-120"/>
            </a:rPr>
            <a:t>未達公告金額但逾公告金額十分之一之採購</a:t>
          </a:r>
          <a:r>
            <a:rPr lang="zh-TW" altLang="en-US" sz="2800" b="1" kern="1200" dirty="0" smtClean="0">
              <a:solidFill>
                <a:srgbClr val="0000FF"/>
              </a:solidFill>
              <a:latin typeface="微軟正黑體" pitchFamily="34" charset="-120"/>
              <a:ea typeface="微軟正黑體" pitchFamily="34" charset="-120"/>
            </a:rPr>
            <a:t>。</a:t>
          </a:r>
          <a:endParaRPr lang="en-US" altLang="zh-TW" sz="2800" b="1" kern="1200" dirty="0" smtClean="0">
            <a:solidFill>
              <a:srgbClr val="0000FF"/>
            </a:solidFill>
            <a:latin typeface="微軟正黑體" pitchFamily="34" charset="-120"/>
            <a:ea typeface="微軟正黑體" pitchFamily="34" charset="-120"/>
          </a:endParaRPr>
        </a:p>
        <a:p>
          <a:pPr marL="355600" lvl="0" indent="-355600" algn="l" defTabSz="1066800">
            <a:lnSpc>
              <a:spcPts val="3600"/>
            </a:lnSpc>
            <a:spcBef>
              <a:spcPct val="0"/>
            </a:spcBef>
            <a:spcAft>
              <a:spcPts val="6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en-US" sz="2800" b="1" kern="1200" dirty="0" smtClean="0">
              <a:solidFill>
                <a:schemeClr val="tx1">
                  <a:lumMod val="95000"/>
                  <a:lumOff val="5000"/>
                </a:schemeClr>
              </a:solidFill>
              <a:latin typeface="微軟正黑體" pitchFamily="34" charset="-120"/>
              <a:ea typeface="微軟正黑體" pitchFamily="34" charset="-120"/>
            </a:rPr>
            <a:t>採購法施行細則</a:t>
          </a:r>
          <a:r>
            <a:rPr lang="en-US" altLang="en-US" sz="2800" b="1" kern="1200" dirty="0" smtClean="0">
              <a:solidFill>
                <a:schemeClr val="tx1">
                  <a:lumMod val="95000"/>
                  <a:lumOff val="5000"/>
                </a:schemeClr>
              </a:solidFill>
              <a:latin typeface="微軟正黑體" pitchFamily="34" charset="-120"/>
              <a:ea typeface="微軟正黑體" pitchFamily="34" charset="-120"/>
            </a:rPr>
            <a:t>§13</a:t>
          </a:r>
          <a:r>
            <a:rPr lang="zh-TW" altLang="en-US" sz="2800" b="1" kern="1200" dirty="0" smtClean="0">
              <a:solidFill>
                <a:srgbClr val="0000FF"/>
              </a:solidFill>
              <a:latin typeface="微軟正黑體" pitchFamily="34" charset="-120"/>
              <a:ea typeface="微軟正黑體" pitchFamily="34" charset="-120"/>
            </a:rPr>
            <a:t>：本法</a:t>
          </a:r>
          <a:r>
            <a:rPr lang="en-US" altLang="en-US" sz="2800" b="1" kern="1200" dirty="0" smtClean="0">
              <a:solidFill>
                <a:srgbClr val="0000FF"/>
              </a:solidFill>
              <a:latin typeface="微軟正黑體" pitchFamily="34" charset="-120"/>
              <a:ea typeface="微軟正黑體" pitchFamily="34" charset="-120"/>
            </a:rPr>
            <a:t>§14</a:t>
          </a:r>
          <a:r>
            <a:rPr lang="zh-TW" altLang="en-US" sz="2800" b="1" kern="1200" dirty="0" smtClean="0">
              <a:solidFill>
                <a:srgbClr val="0000FF"/>
              </a:solidFill>
              <a:latin typeface="微軟正黑體" pitchFamily="34" charset="-120"/>
              <a:ea typeface="微軟正黑體" pitchFamily="34" charset="-120"/>
            </a:rPr>
            <a:t>所定意圖規避本法適用之分批，不包括依</a:t>
          </a:r>
          <a:r>
            <a:rPr lang="zh-TW" altLang="en-US" sz="2800" b="1" kern="1200" dirty="0" smtClean="0">
              <a:solidFill>
                <a:srgbClr val="FF0066"/>
              </a:solidFill>
              <a:latin typeface="微軟正黑體" pitchFamily="34" charset="-120"/>
              <a:ea typeface="微軟正黑體" pitchFamily="34" charset="-120"/>
            </a:rPr>
            <a:t>不同標的</a:t>
          </a:r>
          <a:r>
            <a:rPr lang="zh-TW" altLang="en-US" sz="2800" b="1" kern="1200" dirty="0" smtClean="0">
              <a:solidFill>
                <a:srgbClr val="0000FF"/>
              </a:solidFill>
              <a:latin typeface="微軟正黑體" pitchFamily="34" charset="-120"/>
              <a:ea typeface="微軟正黑體" pitchFamily="34" charset="-120"/>
            </a:rPr>
            <a:t>、</a:t>
          </a:r>
          <a:r>
            <a:rPr lang="zh-TW" altLang="en-US" sz="2800" b="1" kern="1200" dirty="0" smtClean="0">
              <a:solidFill>
                <a:srgbClr val="FF0066"/>
              </a:solidFill>
              <a:latin typeface="微軟正黑體" pitchFamily="34" charset="-120"/>
              <a:ea typeface="微軟正黑體" pitchFamily="34" charset="-120"/>
            </a:rPr>
            <a:t>不同施工或供應地區</a:t>
          </a:r>
          <a:r>
            <a:rPr lang="zh-TW" altLang="en-US" sz="2800" b="1" kern="1200" dirty="0" smtClean="0">
              <a:solidFill>
                <a:srgbClr val="0000FF"/>
              </a:solidFill>
              <a:latin typeface="微軟正黑體" pitchFamily="34" charset="-120"/>
              <a:ea typeface="微軟正黑體" pitchFamily="34" charset="-120"/>
            </a:rPr>
            <a:t>、</a:t>
          </a:r>
          <a:r>
            <a:rPr lang="zh-TW" altLang="en-US" sz="2800" b="1" kern="1200" dirty="0" smtClean="0">
              <a:solidFill>
                <a:srgbClr val="FF0066"/>
              </a:solidFill>
              <a:latin typeface="微軟正黑體" pitchFamily="34" charset="-120"/>
              <a:ea typeface="微軟正黑體" pitchFamily="34" charset="-120"/>
            </a:rPr>
            <a:t>不同需求條件</a:t>
          </a:r>
          <a:r>
            <a:rPr lang="zh-TW" altLang="en-US" sz="2800" b="1" kern="1200" dirty="0" smtClean="0">
              <a:solidFill>
                <a:srgbClr val="0000FF"/>
              </a:solidFill>
              <a:latin typeface="微軟正黑體" pitchFamily="34" charset="-120"/>
              <a:ea typeface="微軟正黑體" pitchFamily="34" charset="-120"/>
            </a:rPr>
            <a:t>或</a:t>
          </a:r>
          <a:r>
            <a:rPr lang="zh-TW" altLang="en-US" sz="2800" b="1" kern="1200" dirty="0" smtClean="0">
              <a:solidFill>
                <a:srgbClr val="FF0066"/>
              </a:solidFill>
              <a:latin typeface="微軟正黑體" pitchFamily="34" charset="-120"/>
              <a:ea typeface="微軟正黑體" pitchFamily="34" charset="-120"/>
            </a:rPr>
            <a:t>不同行業廠商之專業項目</a:t>
          </a:r>
          <a:r>
            <a:rPr lang="zh-TW" altLang="en-US" sz="2800" b="1" kern="1200" dirty="0" smtClean="0">
              <a:solidFill>
                <a:srgbClr val="0000FF"/>
              </a:solidFill>
              <a:latin typeface="微軟正黑體" pitchFamily="34" charset="-120"/>
              <a:ea typeface="微軟正黑體" pitchFamily="34" charset="-120"/>
            </a:rPr>
            <a:t>所</a:t>
          </a:r>
          <a:r>
            <a:rPr lang="zh-TW" altLang="en-US" sz="2800" b="1" kern="1200" dirty="0" smtClean="0">
              <a:solidFill>
                <a:srgbClr val="FF0066"/>
              </a:solidFill>
              <a:latin typeface="微軟正黑體" pitchFamily="34" charset="-120"/>
              <a:ea typeface="微軟正黑體" pitchFamily="34" charset="-120"/>
            </a:rPr>
            <a:t>分別辦理</a:t>
          </a:r>
          <a:r>
            <a:rPr lang="zh-TW" altLang="en-US" sz="2800" b="1" kern="1200" dirty="0" smtClean="0">
              <a:solidFill>
                <a:srgbClr val="0000FF"/>
              </a:solidFill>
              <a:latin typeface="微軟正黑體" pitchFamily="34" charset="-120"/>
              <a:ea typeface="微軟正黑體" pitchFamily="34" charset="-120"/>
            </a:rPr>
            <a:t>者。</a:t>
          </a:r>
          <a:endParaRPr lang="en-US" altLang="zh-TW" sz="2800" b="1" kern="1200" dirty="0" smtClean="0">
            <a:solidFill>
              <a:srgbClr val="0000FF"/>
            </a:solidFill>
            <a:latin typeface="微軟正黑體" pitchFamily="34" charset="-120"/>
            <a:ea typeface="微軟正黑體" pitchFamily="34" charset="-120"/>
          </a:endParaRPr>
        </a:p>
        <a:p>
          <a:pPr marL="355600" lvl="0" indent="0" algn="l" defTabSz="1066800">
            <a:lnSpc>
              <a:spcPts val="3600"/>
            </a:lnSpc>
            <a:spcBef>
              <a:spcPct val="0"/>
            </a:spcBef>
            <a:spcAft>
              <a:spcPts val="1200"/>
            </a:spcAft>
          </a:pPr>
          <a:r>
            <a:rPr lang="zh-TW" altLang="en-US" sz="2800" b="1" kern="1200" dirty="0" smtClean="0">
              <a:solidFill>
                <a:srgbClr val="0000FF"/>
              </a:solidFill>
              <a:latin typeface="微軟正黑體" pitchFamily="34" charset="-120"/>
              <a:ea typeface="微軟正黑體" pitchFamily="34" charset="-120"/>
            </a:rPr>
            <a:t>機關分批辦理公告金額以上之採購，</a:t>
          </a:r>
          <a:r>
            <a:rPr lang="zh-TW" altLang="en-US" sz="2800" b="1" kern="1200" dirty="0" smtClean="0">
              <a:solidFill>
                <a:srgbClr val="FF0066"/>
              </a:solidFill>
              <a:latin typeface="微軟正黑體" pitchFamily="34" charset="-120"/>
              <a:ea typeface="微軟正黑體" pitchFamily="34" charset="-120"/>
            </a:rPr>
            <a:t>法定預算書已標示分批辦理者，得免報經上級機關核准</a:t>
          </a:r>
          <a:r>
            <a:rPr lang="zh-TW" altLang="en-US" sz="2800" b="1" kern="1200" dirty="0" smtClean="0">
              <a:solidFill>
                <a:srgbClr val="0000FF"/>
              </a:solidFill>
              <a:latin typeface="微軟正黑體" pitchFamily="34" charset="-120"/>
              <a:ea typeface="微軟正黑體" pitchFamily="34" charset="-120"/>
            </a:rPr>
            <a:t>。</a:t>
          </a:r>
          <a:endParaRPr lang="zh-TW" altLang="en-US" sz="2800" b="1" kern="1200" dirty="0">
            <a:solidFill>
              <a:srgbClr val="0000FF"/>
            </a:solidFill>
            <a:latin typeface="微軟正黑體" pitchFamily="34" charset="-120"/>
            <a:ea typeface="微軟正黑體" pitchFamily="34" charset="-120"/>
          </a:endParaRPr>
        </a:p>
      </dsp:txBody>
      <dsp:txXfrm>
        <a:off x="0" y="882559"/>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r>
            <a:rPr lang="en-US" altLang="zh-TW" sz="2800" b="1" kern="1200" dirty="0" smtClean="0">
              <a:effectLst>
                <a:outerShdw blurRad="38100" dist="38100" dir="2700000" algn="tl">
                  <a:srgbClr val="000000">
                    <a:alpha val="43137"/>
                  </a:srgbClr>
                </a:outerShdw>
              </a:effectLst>
              <a:latin typeface="微軟正黑體" pitchFamily="34" charset="-120"/>
              <a:ea typeface="微軟正黑體" pitchFamily="34" charset="-120"/>
            </a:rPr>
            <a:t>(2/2)</a:t>
          </a:r>
          <a:endParaRPr lang="zh-TW" altLang="en-US" sz="2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2559"/>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defTabSz="1066800">
            <a:lnSpc>
              <a:spcPts val="3600"/>
            </a:lnSpc>
            <a:spcBef>
              <a:spcPct val="0"/>
            </a:spcBef>
            <a:spcAft>
              <a:spcPts val="12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chemeClr val="tx1"/>
              </a:solidFill>
              <a:latin typeface="微軟正黑體" pitchFamily="34" charset="-120"/>
              <a:ea typeface="微軟正黑體" pitchFamily="34" charset="-120"/>
            </a:rPr>
            <a:t>工程會</a:t>
          </a:r>
          <a:r>
            <a:rPr lang="en-US" altLang="zh-TW" sz="2800" b="1" kern="1200" dirty="0" smtClean="0">
              <a:solidFill>
                <a:schemeClr val="tx1"/>
              </a:solidFill>
              <a:latin typeface="微軟正黑體" pitchFamily="34" charset="-120"/>
              <a:ea typeface="微軟正黑體" pitchFamily="34" charset="-120"/>
            </a:rPr>
            <a:t>88.6.21</a:t>
          </a:r>
          <a:r>
            <a:rPr lang="zh-TW" altLang="zh-TW" sz="2800" b="1" kern="1200" dirty="0" smtClean="0">
              <a:solidFill>
                <a:schemeClr val="tx1"/>
              </a:solidFill>
              <a:latin typeface="微軟正黑體" pitchFamily="34" charset="-120"/>
              <a:ea typeface="微軟正黑體" pitchFamily="34" charset="-120"/>
            </a:rPr>
            <a:t>工程企字第</a:t>
          </a:r>
          <a:r>
            <a:rPr lang="en-US" altLang="zh-TW" sz="2800" b="1" kern="1200" dirty="0" smtClean="0">
              <a:solidFill>
                <a:schemeClr val="tx1"/>
              </a:solidFill>
              <a:latin typeface="微軟正黑體" pitchFamily="34" charset="-120"/>
              <a:ea typeface="微軟正黑體" pitchFamily="34" charset="-120"/>
            </a:rPr>
            <a:t>8808368</a:t>
          </a:r>
          <a:r>
            <a:rPr lang="zh-TW" altLang="zh-TW" sz="2800" b="1" kern="1200" dirty="0" smtClean="0">
              <a:solidFill>
                <a:schemeClr val="tx1"/>
              </a:solidFill>
              <a:latin typeface="微軟正黑體" pitchFamily="34" charset="-120"/>
              <a:ea typeface="微軟正黑體" pitchFamily="34" charset="-120"/>
            </a:rPr>
            <a:t>號函</a:t>
          </a:r>
          <a:r>
            <a:rPr lang="zh-TW" altLang="zh-TW" sz="2800" b="1" kern="1200" dirty="0" smtClean="0">
              <a:solidFill>
                <a:srgbClr val="0000FF"/>
              </a:solidFill>
              <a:latin typeface="微軟正黑體" pitchFamily="34" charset="-120"/>
              <a:ea typeface="微軟正黑體" pitchFamily="34" charset="-120"/>
            </a:rPr>
            <a:t>：</a:t>
          </a:r>
          <a:r>
            <a:rPr lang="en-US" altLang="zh-TW" sz="2800" b="1" kern="1200" dirty="0" smtClean="0">
              <a:solidFill>
                <a:srgbClr val="0000FF"/>
              </a:solidFill>
              <a:latin typeface="微軟正黑體" pitchFamily="34" charset="-120"/>
              <a:ea typeface="微軟正黑體" pitchFamily="34" charset="-120"/>
            </a:rPr>
            <a:t>...</a:t>
          </a:r>
          <a:r>
            <a:rPr lang="zh-TW" altLang="zh-TW" sz="2800" b="1" kern="1200" dirty="0" smtClean="0">
              <a:solidFill>
                <a:srgbClr val="0000FF"/>
              </a:solidFill>
              <a:latin typeface="微軟正黑體" pitchFamily="34" charset="-120"/>
              <a:ea typeface="微軟正黑體" pitchFamily="34" charset="-120"/>
            </a:rPr>
            <a:t>本法施行細則</a:t>
          </a:r>
          <a:r>
            <a:rPr lang="en-US" altLang="zh-TW" sz="2800" b="1" kern="1200" dirty="0" smtClean="0">
              <a:solidFill>
                <a:srgbClr val="0000FF"/>
              </a:solidFill>
              <a:latin typeface="微軟正黑體" pitchFamily="34" charset="-120"/>
              <a:ea typeface="微軟正黑體" pitchFamily="34" charset="-120"/>
            </a:rPr>
            <a:t>§13</a:t>
          </a:r>
          <a:r>
            <a:rPr lang="zh-TW" altLang="zh-TW" sz="2800" b="1" kern="1200" dirty="0" smtClean="0">
              <a:solidFill>
                <a:srgbClr val="0000FF"/>
              </a:solidFill>
              <a:latin typeface="微軟正黑體" pitchFamily="34" charset="-120"/>
              <a:ea typeface="微軟正黑體" pitchFamily="34" charset="-120"/>
            </a:rPr>
            <a:t>對屬不同標的、不同施工或供應地區、不同需求條件或不同行業廠商之專業項目需</a:t>
          </a:r>
          <a:r>
            <a:rPr lang="zh-TW" altLang="zh-TW" sz="2800" b="1" kern="1200" dirty="0" smtClean="0">
              <a:solidFill>
                <a:srgbClr val="FF0066"/>
              </a:solidFill>
              <a:latin typeface="微軟正黑體" pitchFamily="34" charset="-120"/>
              <a:ea typeface="微軟正黑體" pitchFamily="34" charset="-120"/>
            </a:rPr>
            <a:t>分別辦理者，已訂有不受本法</a:t>
          </a:r>
          <a:r>
            <a:rPr lang="en-US" altLang="zh-TW" sz="2800" b="1" kern="1200" dirty="0" smtClean="0">
              <a:solidFill>
                <a:srgbClr val="FF0066"/>
              </a:solidFill>
              <a:latin typeface="微軟正黑體" pitchFamily="34" charset="-120"/>
              <a:ea typeface="微軟正黑體" pitchFamily="34" charset="-120"/>
            </a:rPr>
            <a:t>§14</a:t>
          </a:r>
          <a:r>
            <a:rPr lang="zh-TW" altLang="zh-TW" sz="2800" b="1" kern="1200" dirty="0" smtClean="0">
              <a:solidFill>
                <a:srgbClr val="FF0066"/>
              </a:solidFill>
              <a:latin typeface="微軟正黑體" pitchFamily="34" charset="-120"/>
              <a:ea typeface="微軟正黑體" pitchFamily="34" charset="-120"/>
            </a:rPr>
            <a:t>限制之規定</a:t>
          </a:r>
          <a:r>
            <a:rPr lang="zh-TW" altLang="zh-TW" sz="2800" b="1" kern="1200" dirty="0" smtClean="0">
              <a:solidFill>
                <a:srgbClr val="0000FF"/>
              </a:solidFill>
              <a:latin typeface="微軟正黑體" pitchFamily="34" charset="-120"/>
              <a:ea typeface="微軟正黑體" pitchFamily="34" charset="-120"/>
            </a:rPr>
            <a:t>。</a:t>
          </a:r>
        </a:p>
        <a:p>
          <a:pPr marL="355600" lvl="0" indent="-355600" defTabSz="1066800">
            <a:lnSpc>
              <a:spcPts val="3600"/>
            </a:lnSpc>
            <a:spcBef>
              <a:spcPct val="0"/>
            </a:spcBef>
            <a:spcAft>
              <a:spcPts val="12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建議</a:t>
          </a:r>
          <a:r>
            <a:rPr lang="zh-TW" altLang="en-US" sz="2800" b="1" kern="1200" dirty="0" smtClean="0">
              <a:solidFill>
                <a:srgbClr val="0000FF"/>
              </a:solidFill>
              <a:latin typeface="標楷體"/>
              <a:ea typeface="標楷體"/>
            </a:rPr>
            <a:t>：</a:t>
          </a:r>
          <a:r>
            <a:rPr lang="zh-TW" altLang="zh-TW" sz="2800" b="1" kern="1200" dirty="0" smtClean="0">
              <a:solidFill>
                <a:srgbClr val="0000FF"/>
              </a:solidFill>
              <a:latin typeface="微軟正黑體" pitchFamily="34" charset="-120"/>
              <a:ea typeface="微軟正黑體" pitchFamily="34" charset="-120"/>
            </a:rPr>
            <a:t>先行確認預算來源，如依法定預算書之分支項目之預算額度內有分批辦理必要時，請先依細則第</a:t>
          </a:r>
          <a:r>
            <a:rPr lang="en-US" altLang="zh-TW" sz="2800" b="1" kern="1200" dirty="0" smtClean="0">
              <a:solidFill>
                <a:srgbClr val="0000FF"/>
              </a:solidFill>
              <a:latin typeface="微軟正黑體" pitchFamily="34" charset="-120"/>
              <a:ea typeface="微軟正黑體" pitchFamily="34" charset="-120"/>
            </a:rPr>
            <a:t>13</a:t>
          </a:r>
          <a:r>
            <a:rPr lang="zh-TW" altLang="zh-TW" sz="2800" b="1" kern="1200" dirty="0" smtClean="0">
              <a:solidFill>
                <a:srgbClr val="0000FF"/>
              </a:solidFill>
              <a:latin typeface="微軟正黑體" pitchFamily="34" charset="-120"/>
              <a:ea typeface="微軟正黑體" pitchFamily="34" charset="-120"/>
            </a:rPr>
            <a:t>條規定檢討，是否屬</a:t>
          </a:r>
          <a:r>
            <a:rPr lang="zh-TW" altLang="zh-TW" sz="2800" b="1" kern="1200" dirty="0" smtClean="0">
              <a:solidFill>
                <a:srgbClr val="FF0066"/>
              </a:solidFill>
              <a:latin typeface="微軟正黑體" pitchFamily="34" charset="-120"/>
              <a:ea typeface="微軟正黑體" pitchFamily="34" charset="-120"/>
            </a:rPr>
            <a:t>分別辦理</a:t>
          </a:r>
          <a:r>
            <a:rPr lang="zh-TW" altLang="zh-TW" sz="2800" b="1" kern="1200" dirty="0" smtClean="0">
              <a:solidFill>
                <a:srgbClr val="0000FF"/>
              </a:solidFill>
              <a:latin typeface="微軟正黑體" pitchFamily="34" charset="-120"/>
              <a:ea typeface="微軟正黑體" pitchFamily="34" charset="-120"/>
            </a:rPr>
            <a:t>，否則應依採購法第</a:t>
          </a:r>
          <a:r>
            <a:rPr lang="en-US" altLang="zh-TW" sz="2800" b="1" kern="1200" dirty="0" smtClean="0">
              <a:solidFill>
                <a:srgbClr val="0000FF"/>
              </a:solidFill>
              <a:latin typeface="微軟正黑體" pitchFamily="34" charset="-120"/>
              <a:ea typeface="微軟正黑體" pitchFamily="34" charset="-120"/>
            </a:rPr>
            <a:t>14</a:t>
          </a:r>
          <a:r>
            <a:rPr lang="zh-TW" altLang="zh-TW" sz="2800" b="1" kern="1200" dirty="0" smtClean="0">
              <a:solidFill>
                <a:srgbClr val="0000FF"/>
              </a:solidFill>
              <a:latin typeface="微軟正黑體" pitchFamily="34" charset="-120"/>
              <a:ea typeface="微軟正黑體" pitchFamily="34" charset="-120"/>
            </a:rPr>
            <a:t>條規定先</a:t>
          </a:r>
          <a:r>
            <a:rPr lang="zh-TW" altLang="zh-TW" sz="2800" b="1" kern="1200" dirty="0" smtClean="0">
              <a:solidFill>
                <a:srgbClr val="FF0066"/>
              </a:solidFill>
              <a:latin typeface="微軟正黑體" pitchFamily="34" charset="-120"/>
              <a:ea typeface="微軟正黑體" pitchFamily="34" charset="-120"/>
            </a:rPr>
            <a:t>報經上級機關核准</a:t>
          </a:r>
          <a:r>
            <a:rPr lang="zh-TW" altLang="zh-TW" sz="2800" b="1" kern="1200" dirty="0" smtClean="0">
              <a:solidFill>
                <a:srgbClr val="0000FF"/>
              </a:solidFill>
              <a:latin typeface="微軟正黑體" pitchFamily="34" charset="-120"/>
              <a:ea typeface="微軟正黑體" pitchFamily="34" charset="-120"/>
            </a:rPr>
            <a:t>後辦理，並按總金額核計採購金額。</a:t>
          </a:r>
        </a:p>
        <a:p>
          <a:pPr marL="355600" lvl="0" indent="0" algn="l" defTabSz="1066800">
            <a:lnSpc>
              <a:spcPts val="32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endParaRPr>
        </a:p>
      </dsp:txBody>
      <dsp:txXfrm>
        <a:off x="0" y="882559"/>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0"/>
          <a:ext cx="9144000" cy="792078"/>
        </a:xfrm>
        <a:prstGeom prst="rect">
          <a:avLst/>
        </a:prstGeom>
        <a:solidFill>
          <a:schemeClr val="accent6">
            <a:lumMod val="75000"/>
          </a:scheme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a:bevelB/>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lvl="0" algn="ctr"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非屬異質採購</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9144000" cy="792078"/>
      </dsp:txXfrm>
    </dsp:sp>
    <dsp:sp modelId="{A8770B0D-CFC6-45B8-A811-30C37F5F8C26}">
      <dsp:nvSpPr>
        <dsp:cNvPr id="0" name=""/>
        <dsp:cNvSpPr/>
      </dsp:nvSpPr>
      <dsp:spPr>
        <a:xfrm>
          <a:off x="0" y="820476"/>
          <a:ext cx="9144000" cy="1744418"/>
        </a:xfrm>
        <a:prstGeom prst="rect">
          <a:avLst/>
        </a:prstGeom>
        <a:solidFill>
          <a:srgbClr val="FFFF00">
            <a:alpha val="28000"/>
          </a:srgbClr>
        </a:solidFill>
        <a:ln w="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355600" lvl="0" indent="-355600" algn="l" defTabSz="1244600">
            <a:lnSpc>
              <a:spcPts val="3200"/>
            </a:lnSpc>
            <a:spcBef>
              <a:spcPct val="0"/>
            </a:spcBef>
            <a:spcAft>
              <a:spcPts val="60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○機關辦理「</a:t>
          </a: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rPr>
            <a:t>MP3</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數位隨身聽</a:t>
          </a: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碟</a:t>
          </a:r>
          <a:r>
            <a:rPr lang="en-US" altLang="en-US" sz="2800" b="1" kern="1200" dirty="0" smtClean="0">
              <a:solidFill>
                <a:srgbClr val="0000FF"/>
              </a:solidFill>
              <a:effectLst/>
              <a:latin typeface="微軟正黑體" pitchFamily="34" charset="-120"/>
              <a:ea typeface="微軟正黑體" pitchFamily="34" charset="-120"/>
              <a:cs typeface="Times New Roman" pitchFamily="18" charset="0"/>
            </a:rPr>
            <a:t>)2,792</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台」採購案，</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採最有利標決標方式</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辦理。</a:t>
          </a:r>
          <a:endParaRPr lang="en-US" altLang="zh-TW" sz="2800" b="1" kern="1200" dirty="0" smtClean="0">
            <a:solidFill>
              <a:srgbClr val="0000FF"/>
            </a:solidFill>
            <a:effectLst/>
            <a:latin typeface="微軟正黑體" pitchFamily="34" charset="-120"/>
            <a:ea typeface="微軟正黑體" pitchFamily="34" charset="-120"/>
            <a:cs typeface="Times New Roman" pitchFamily="18" charset="0"/>
          </a:endParaRPr>
        </a:p>
        <a:p>
          <a:pPr marL="355600" lvl="0" indent="-355600" algn="l" defTabSz="1244600">
            <a:lnSpc>
              <a:spcPts val="3200"/>
            </a:lnSpc>
            <a:spcBef>
              <a:spcPct val="0"/>
            </a:spcBef>
            <a:spcAft>
              <a:spcPts val="600"/>
            </a:spcAft>
          </a:pP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sym typeface="Wingdings"/>
            </a:rPr>
            <a:t></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依</a:t>
          </a:r>
          <a:r>
            <a:rPr lang="zh-TW" altLang="zh-TW" sz="2800" b="1" kern="1200" dirty="0" smtClean="0">
              <a:solidFill>
                <a:srgbClr val="FF0066"/>
              </a:solidFill>
              <a:effectLst/>
              <a:latin typeface="微軟正黑體" pitchFamily="34" charset="-120"/>
              <a:ea typeface="微軟正黑體" pitchFamily="34" charset="-120"/>
              <a:cs typeface="Times New Roman" pitchFamily="18" charset="0"/>
            </a:rPr>
            <a:t>政府採購法</a:t>
          </a:r>
          <a:r>
            <a:rPr lang="en-US" altLang="zh-TW" sz="2800" b="1" kern="1200" dirty="0" smtClean="0">
              <a:solidFill>
                <a:srgbClr val="FF0066"/>
              </a:solidFill>
              <a:effectLst/>
              <a:latin typeface="微軟正黑體" pitchFamily="34" charset="-120"/>
              <a:ea typeface="微軟正黑體" pitchFamily="34" charset="-120"/>
              <a:cs typeface="Times New Roman" pitchFamily="18" charset="0"/>
            </a:rPr>
            <a:t>§22-1-10</a:t>
          </a:r>
          <a:r>
            <a:rPr lang="zh-TW" altLang="en-US" sz="2800" b="1" kern="1200" dirty="0" smtClean="0">
              <a:solidFill>
                <a:srgbClr val="FF0066"/>
              </a:solidFill>
              <a:effectLst/>
              <a:latin typeface="微軟正黑體" pitchFamily="34" charset="-120"/>
              <a:ea typeface="微軟正黑體" pitchFamily="34" charset="-120"/>
              <a:cs typeface="Times New Roman" pitchFamily="18" charset="0"/>
            </a:rPr>
            <a:t>設計競賽或</a:t>
          </a:r>
          <a:r>
            <a:rPr lang="zh-TW" altLang="zh-TW" sz="2800" b="1" kern="1200" dirty="0" smtClean="0">
              <a:solidFill>
                <a:srgbClr val="FF0066"/>
              </a:solidFill>
              <a:effectLst/>
              <a:latin typeface="微軟正黑體" pitchFamily="34" charset="-120"/>
              <a:ea typeface="微軟正黑體" pitchFamily="34" charset="-120"/>
              <a:cs typeface="Times New Roman" pitchFamily="18" charset="0"/>
            </a:rPr>
            <a:t>最有利標決標</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方式辦理</a:t>
          </a:r>
          <a:r>
            <a:rPr lang="zh-TW" altLang="zh-TW" sz="2800" b="1" kern="1200" dirty="0" smtClean="0">
              <a:solidFill>
                <a:srgbClr val="0000FF"/>
              </a:solidFill>
              <a:effectLst/>
              <a:latin typeface="微軟正黑體" pitchFamily="34" charset="-120"/>
              <a:ea typeface="微軟正黑體" pitchFamily="34" charset="-120"/>
              <a:cs typeface="Times New Roman" pitchFamily="18" charset="0"/>
            </a:rPr>
            <a:t>規格明確</a:t>
          </a:r>
          <a:r>
            <a:rPr lang="zh-TW" altLang="en-US" sz="2800" b="1" kern="1200" dirty="0" smtClean="0">
              <a:solidFill>
                <a:srgbClr val="0000FF"/>
              </a:solidFill>
              <a:effectLst/>
              <a:latin typeface="微軟正黑體" pitchFamily="34" charset="-120"/>
              <a:ea typeface="微軟正黑體" pitchFamily="34" charset="-120"/>
              <a:cs typeface="Times New Roman" pitchFamily="18" charset="0"/>
            </a:rPr>
            <a:t>之</a:t>
          </a:r>
          <a:r>
            <a:rPr lang="zh-TW" altLang="zh-TW" sz="2800" b="1" kern="1200" dirty="0" smtClean="0">
              <a:solidFill>
                <a:srgbClr val="0000FF"/>
              </a:solidFill>
              <a:effectLst/>
              <a:latin typeface="微軟正黑體" pitchFamily="34" charset="-120"/>
              <a:ea typeface="微軟正黑體" pitchFamily="34" charset="-120"/>
              <a:cs typeface="Times New Roman" pitchFamily="18" charset="0"/>
            </a:rPr>
            <a:t>財物採購。</a:t>
          </a:r>
          <a:endParaRPr lang="zh-TW" altLang="en-US" sz="2800" b="1" kern="1200" dirty="0">
            <a:solidFill>
              <a:srgbClr val="0000FF"/>
            </a:solidFill>
            <a:effectLst/>
            <a:latin typeface="微軟正黑體" pitchFamily="34" charset="-120"/>
            <a:ea typeface="微軟正黑體" pitchFamily="34" charset="-120"/>
          </a:endParaRPr>
        </a:p>
      </dsp:txBody>
      <dsp:txXfrm>
        <a:off x="0" y="820476"/>
        <a:ext cx="9144000" cy="1744418"/>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65E6C-E117-4BD9-9BB9-F4A247306E86}">
      <dsp:nvSpPr>
        <dsp:cNvPr id="0" name=""/>
        <dsp:cNvSpPr/>
      </dsp:nvSpPr>
      <dsp:spPr>
        <a:xfrm>
          <a:off x="0" y="32534"/>
          <a:ext cx="9144000" cy="792078"/>
        </a:xfrm>
        <a:prstGeom prst="rect">
          <a:avLst/>
        </a:prstGeom>
        <a:solidFill>
          <a:srgbClr val="FF9933">
            <a:alpha val="71000"/>
          </a:srgbClr>
        </a:solidFill>
        <a:ln>
          <a:noFill/>
        </a:ln>
        <a:effectLst>
          <a:glow rad="63500">
            <a:schemeClr val="tx1">
              <a:lumMod val="75000"/>
              <a:lumOff val="25000"/>
              <a:alpha val="40000"/>
            </a:schemeClr>
          </a:glow>
          <a:outerShdw blurRad="50800" dist="38100" dir="16200000" rotWithShape="0">
            <a:prstClr val="black">
              <a:alpha val="40000"/>
            </a:prstClr>
          </a:outerShdw>
        </a:effectLst>
        <a:scene3d>
          <a:camera prst="orthographicFront"/>
          <a:lightRig rig="threePt" dir="t"/>
        </a:scene3d>
        <a:sp3d>
          <a:bevelT w="152400" h="50800" prst="softRound"/>
          <a:bevelB prst="slope"/>
        </a:sp3d>
      </dsp:spPr>
      <dsp:style>
        <a:lnRef idx="0">
          <a:scrgbClr r="0" g="0" b="0"/>
        </a:lnRef>
        <a:fillRef idx="1">
          <a:scrgbClr r="0" g="0" b="0"/>
        </a:fillRef>
        <a:effectRef idx="0">
          <a:scrgbClr r="0" g="0" b="0"/>
        </a:effectRef>
        <a:fontRef idx="minor"/>
      </dsp:style>
      <dsp:txBody>
        <a:bodyPr spcFirstLastPara="0" vert="horz" wrap="square" lIns="0" tIns="72000" rIns="0" bIns="0" numCol="1" spcCol="1270" anchor="ctr" anchorCtr="0">
          <a:noAutofit/>
          <a:sp3d extrusionH="57150">
            <a:bevelT w="38100" h="38100" prst="slope"/>
            <a:bevelB w="38100" h="38100" prst="relaxedInset"/>
          </a:sp3d>
        </a:bodyPr>
        <a:lstStyle/>
        <a:p>
          <a:pPr marL="0" marR="0" lvl="0" indent="0" algn="ctr" defTabSz="914400" eaLnBrk="1" fontAlgn="auto" latinLnBrk="0" hangingPunct="1">
            <a:lnSpc>
              <a:spcPts val="4400"/>
            </a:lnSpc>
            <a:spcBef>
              <a:spcPct val="0"/>
            </a:spcBef>
            <a:spcAft>
              <a:spcPts val="0"/>
            </a:spcAft>
            <a:buClrTx/>
            <a:buSzTx/>
            <a:buFontTx/>
            <a:buNone/>
            <a:tabLst/>
            <a:defRPr/>
          </a:pPr>
          <a:r>
            <a:rPr lang="zh-TW" altLang="en-US" sz="3600" b="1" kern="1200" dirty="0" smtClean="0">
              <a:effectLst>
                <a:outerShdw blurRad="38100" dist="38100" dir="2700000" algn="tl">
                  <a:srgbClr val="000000">
                    <a:alpha val="43137"/>
                  </a:srgbClr>
                </a:outerShdw>
              </a:effectLst>
              <a:latin typeface="微軟正黑體" pitchFamily="34" charset="-120"/>
              <a:ea typeface="微軟正黑體" pitchFamily="34" charset="-120"/>
            </a:rPr>
            <a:t>建議改正作為</a:t>
          </a:r>
          <a:endParaRPr lang="zh-TW" altLang="en-US" sz="36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32534"/>
        <a:ext cx="9144000" cy="792078"/>
      </dsp:txXfrm>
    </dsp:sp>
    <dsp:sp modelId="{A8770B0D-CFC6-45B8-A811-30C37F5F8C26}">
      <dsp:nvSpPr>
        <dsp:cNvPr id="0" name=""/>
        <dsp:cNvSpPr/>
      </dsp:nvSpPr>
      <dsp:spPr>
        <a:xfrm>
          <a:off x="0" y="882559"/>
          <a:ext cx="9144000" cy="5953012"/>
        </a:xfrm>
        <a:prstGeom prst="rect">
          <a:avLst/>
        </a:prstGeom>
        <a:solidFill>
          <a:srgbClr val="FFFF00">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355600" lvl="0" indent="-355600" algn="l" defTabSz="1066800">
            <a:lnSpc>
              <a:spcPts val="3200"/>
            </a:lnSpc>
            <a:spcBef>
              <a:spcPct val="0"/>
            </a:spcBef>
            <a:spcAft>
              <a:spcPct val="35000"/>
            </a:spcAft>
          </a:pPr>
          <a:r>
            <a:rPr lang="en-US" altLang="zh-TW" sz="2400" b="1" kern="1200" dirty="0" smtClean="0">
              <a:solidFill>
                <a:srgbClr val="0000FF"/>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a:t>
          </a:r>
          <a:r>
            <a:rPr lang="en-US" altLang="zh-TW" sz="2800" b="1" kern="1200" dirty="0" smtClean="0">
              <a:solidFill>
                <a:srgbClr val="0000FF"/>
              </a:solidFill>
              <a:latin typeface="微軟正黑體" pitchFamily="34" charset="-120"/>
              <a:ea typeface="微軟正黑體" pitchFamily="34" charset="-120"/>
            </a:rPr>
            <a:t>…</a:t>
          </a:r>
          <a:r>
            <a:rPr lang="zh-TW" altLang="zh-TW" sz="2800" b="1" kern="1200" dirty="0" smtClean="0">
              <a:solidFill>
                <a:srgbClr val="0000FF"/>
              </a:solidFill>
              <a:latin typeface="微軟正黑體" pitchFamily="34" charset="-120"/>
              <a:ea typeface="微軟正黑體" pitchFamily="34" charset="-120"/>
            </a:rPr>
            <a:t>依政府採購法規定，以最有利標決標方式辦理之前題乃為招標前確認其標的屬異質且不宜以最低標辦理之案件，查本案既已限定採購標的為</a:t>
          </a:r>
          <a:r>
            <a:rPr lang="en-US" altLang="zh-TW" sz="2800" b="1" kern="1200" dirty="0" smtClean="0">
              <a:solidFill>
                <a:srgbClr val="0000FF"/>
              </a:solidFill>
              <a:latin typeface="微軟正黑體" pitchFamily="34" charset="-120"/>
              <a:ea typeface="微軟正黑體" pitchFamily="34" charset="-120"/>
            </a:rPr>
            <a:t>MP3</a:t>
          </a:r>
          <a:r>
            <a:rPr lang="zh-TW" altLang="zh-TW" sz="2800" b="1" kern="1200" dirty="0" smtClean="0">
              <a:solidFill>
                <a:srgbClr val="0000FF"/>
              </a:solidFill>
              <a:latin typeface="微軟正黑體" pitchFamily="34" charset="-120"/>
              <a:ea typeface="微軟正黑體" pitchFamily="34" charset="-120"/>
            </a:rPr>
            <a:t>，且</a:t>
          </a:r>
          <a:r>
            <a:rPr lang="zh-TW" altLang="zh-TW" sz="2800" b="1" kern="1200" dirty="0" smtClean="0">
              <a:solidFill>
                <a:srgbClr val="FF0066"/>
              </a:solidFill>
              <a:latin typeface="微軟正黑體" pitchFamily="34" charset="-120"/>
              <a:ea typeface="微軟正黑體" pitchFamily="34" charset="-120"/>
            </a:rPr>
            <a:t>該產品均屬現貨供應，採購規格訂定並無困難，尚難謂具異質性之採購</a:t>
          </a:r>
          <a:r>
            <a:rPr lang="zh-TW" altLang="zh-TW" sz="2800" b="1" kern="1200" dirty="0" smtClean="0">
              <a:solidFill>
                <a:srgbClr val="0000FF"/>
              </a:solidFill>
              <a:latin typeface="微軟正黑體" pitchFamily="34" charset="-120"/>
              <a:ea typeface="微軟正黑體" pitchFamily="34" charset="-120"/>
            </a:rPr>
            <a:t>，來函所稱</a:t>
          </a:r>
          <a:r>
            <a:rPr lang="en-US" altLang="zh-TW" sz="2800" b="1" kern="1200" dirty="0" smtClean="0">
              <a:solidFill>
                <a:srgbClr val="0000FF"/>
              </a:solidFill>
              <a:latin typeface="微軟正黑體" pitchFamily="34" charset="-120"/>
              <a:ea typeface="微軟正黑體" pitchFamily="34" charset="-120"/>
            </a:rPr>
            <a:t>MP3</a:t>
          </a:r>
          <a:r>
            <a:rPr lang="zh-TW" altLang="zh-TW" sz="2800" b="1" kern="1200" dirty="0" smtClean="0">
              <a:solidFill>
                <a:srgbClr val="0000FF"/>
              </a:solidFill>
              <a:latin typeface="微軟正黑體" pitchFamily="34" charset="-120"/>
              <a:ea typeface="微軟正黑體" pitchFamily="34" charset="-120"/>
            </a:rPr>
            <a:t>種類繁多，容量、品牌、功能等差異，當屬規格訂定之範疇，貴局未能妥適規畫採購策略，</a:t>
          </a:r>
          <a:r>
            <a:rPr lang="zh-TW" altLang="zh-TW" sz="2800" b="1" kern="1200" dirty="0" smtClean="0">
              <a:solidFill>
                <a:srgbClr val="FF0066"/>
              </a:solidFill>
              <a:latin typeface="微軟正黑體" pitchFamily="34" charset="-120"/>
              <a:ea typeface="微軟正黑體" pitchFamily="34" charset="-120"/>
            </a:rPr>
            <a:t>以最有利標方式辦理本案，核有欠妥</a:t>
          </a:r>
          <a:r>
            <a:rPr lang="zh-TW" altLang="zh-TW" sz="2800" b="1" kern="1200" dirty="0" smtClean="0">
              <a:solidFill>
                <a:srgbClr val="0000FF"/>
              </a:solidFill>
              <a:latin typeface="微軟正黑體" pitchFamily="34" charset="-120"/>
              <a:ea typeface="微軟正黑體" pitchFamily="34" charset="-120"/>
            </a:rPr>
            <a:t>，仍請查明妥處。」</a:t>
          </a:r>
          <a:r>
            <a:rPr lang="en-US" altLang="zh-TW" sz="2800" b="1" kern="1200" dirty="0" smtClean="0">
              <a:solidFill>
                <a:srgbClr val="0000FF"/>
              </a:solidFill>
              <a:latin typeface="微軟正黑體" pitchFamily="34" charset="-120"/>
              <a:ea typeface="微軟正黑體" pitchFamily="34" charset="-120"/>
            </a:rPr>
            <a:t>(</a:t>
          </a:r>
          <a:r>
            <a:rPr lang="zh-TW" altLang="zh-TW" sz="2800" b="1" kern="1200" dirty="0" smtClean="0">
              <a:solidFill>
                <a:schemeClr val="tx1">
                  <a:lumMod val="85000"/>
                  <a:lumOff val="15000"/>
                </a:schemeClr>
              </a:solidFill>
              <a:latin typeface="微軟正黑體" pitchFamily="34" charset="-120"/>
              <a:ea typeface="微軟正黑體" pitchFamily="34" charset="-120"/>
            </a:rPr>
            <a:t>台北市審計處</a:t>
          </a:r>
          <a:r>
            <a:rPr lang="en-US" altLang="zh-TW" sz="2800" b="1" kern="1200" dirty="0" smtClean="0">
              <a:solidFill>
                <a:schemeClr val="tx1">
                  <a:lumMod val="85000"/>
                  <a:lumOff val="15000"/>
                </a:schemeClr>
              </a:solidFill>
              <a:latin typeface="微軟正黑體" pitchFamily="34" charset="-120"/>
              <a:ea typeface="微軟正黑體" pitchFamily="34" charset="-120"/>
            </a:rPr>
            <a:t>96.11.26</a:t>
          </a:r>
          <a:r>
            <a:rPr lang="zh-TW" altLang="zh-TW" sz="2800" b="1" kern="1200" dirty="0" smtClean="0">
              <a:solidFill>
                <a:schemeClr val="tx1">
                  <a:lumMod val="85000"/>
                  <a:lumOff val="15000"/>
                </a:schemeClr>
              </a:solidFill>
              <a:latin typeface="微軟正黑體" pitchFamily="34" charset="-120"/>
              <a:ea typeface="微軟正黑體" pitchFamily="34" charset="-120"/>
            </a:rPr>
            <a:t>審北五字第</a:t>
          </a:r>
          <a:r>
            <a:rPr lang="en-US" altLang="zh-TW" sz="2800" b="1" kern="1200" dirty="0" smtClean="0">
              <a:solidFill>
                <a:schemeClr val="tx1">
                  <a:lumMod val="85000"/>
                  <a:lumOff val="15000"/>
                </a:schemeClr>
              </a:solidFill>
              <a:latin typeface="微軟正黑體" pitchFamily="34" charset="-120"/>
              <a:ea typeface="微軟正黑體" pitchFamily="34" charset="-120"/>
            </a:rPr>
            <a:t>0960001237</a:t>
          </a:r>
          <a:r>
            <a:rPr lang="zh-TW" altLang="zh-TW" sz="2800" b="1" kern="1200" dirty="0" smtClean="0">
              <a:solidFill>
                <a:schemeClr val="tx1">
                  <a:lumMod val="85000"/>
                  <a:lumOff val="15000"/>
                </a:schemeClr>
              </a:solidFill>
              <a:latin typeface="微軟正黑體" pitchFamily="34" charset="-120"/>
              <a:ea typeface="微軟正黑體" pitchFamily="34" charset="-120"/>
            </a:rPr>
            <a:t>號函</a:t>
          </a:r>
          <a:r>
            <a:rPr lang="en-US" altLang="zh-TW" sz="2800" b="1" kern="1200" dirty="0" smtClean="0">
              <a:solidFill>
                <a:srgbClr val="0000FF"/>
              </a:solidFill>
              <a:latin typeface="微軟正黑體" pitchFamily="34" charset="-120"/>
              <a:ea typeface="微軟正黑體" pitchFamily="34" charset="-120"/>
            </a:rPr>
            <a:t>)</a:t>
          </a:r>
          <a:endParaRPr lang="zh-TW" altLang="zh-TW" sz="2800" b="1" kern="1200" dirty="0" smtClean="0">
            <a:solidFill>
              <a:srgbClr val="0000FF"/>
            </a:solidFill>
            <a:latin typeface="微軟正黑體" pitchFamily="34" charset="-120"/>
            <a:ea typeface="微軟正黑體" pitchFamily="34" charset="-120"/>
          </a:endParaRPr>
        </a:p>
        <a:p>
          <a:pPr marL="355600" lvl="0" indent="-355600" algn="l" defTabSz="1066800">
            <a:lnSpc>
              <a:spcPts val="3200"/>
            </a:lnSpc>
            <a:spcBef>
              <a:spcPct val="0"/>
            </a:spcBef>
            <a:spcAft>
              <a:spcPct val="35000"/>
            </a:spcAft>
          </a:pPr>
          <a:r>
            <a:rPr lang="zh-TW" altLang="en-US" sz="2800" b="1" kern="1200" dirty="0" smtClean="0">
              <a:solidFill>
                <a:srgbClr val="FF0000"/>
              </a:solidFill>
              <a:latin typeface="微軟正黑體" pitchFamily="34" charset="-120"/>
              <a:ea typeface="微軟正黑體" pitchFamily="34" charset="-120"/>
              <a:sym typeface="Wingdings"/>
            </a:rPr>
            <a:t></a:t>
          </a:r>
          <a:r>
            <a:rPr lang="zh-TW" altLang="zh-TW" sz="2800" b="1" kern="1200" dirty="0" smtClean="0">
              <a:solidFill>
                <a:srgbClr val="0000FF"/>
              </a:solidFill>
              <a:latin typeface="微軟正黑體" pitchFamily="34" charset="-120"/>
              <a:ea typeface="微軟正黑體" pitchFamily="34" charset="-120"/>
            </a:rPr>
            <a:t>建議</a:t>
          </a:r>
          <a:r>
            <a:rPr lang="zh-TW" altLang="en-US" sz="2800" b="1" kern="1200" dirty="0" smtClean="0">
              <a:solidFill>
                <a:srgbClr val="0000FF"/>
              </a:solidFill>
              <a:latin typeface="標楷體"/>
              <a:ea typeface="標楷體"/>
            </a:rPr>
            <a:t>：</a:t>
          </a:r>
          <a:r>
            <a:rPr lang="zh-TW" altLang="en-US" sz="2800" b="1" kern="1200" dirty="0" smtClean="0">
              <a:solidFill>
                <a:srgbClr val="0000FF"/>
              </a:solidFill>
              <a:latin typeface="微軟正黑體" pitchFamily="34" charset="-120"/>
              <a:ea typeface="微軟正黑體" pitchFamily="34" charset="-120"/>
            </a:rPr>
            <a:t>依</a:t>
          </a:r>
          <a:r>
            <a:rPr lang="zh-TW" altLang="zh-TW" sz="2800" b="1" kern="1200" dirty="0" smtClean="0">
              <a:solidFill>
                <a:srgbClr val="0000FF"/>
              </a:solidFill>
              <a:latin typeface="微軟正黑體" pitchFamily="34" charset="-120"/>
              <a:ea typeface="微軟正黑體" pitchFamily="34" charset="-120"/>
            </a:rPr>
            <a:t>工程會</a:t>
          </a:r>
          <a:r>
            <a:rPr lang="en-US" altLang="zh-TW" sz="2800" b="1" kern="1200" dirty="0" smtClean="0">
              <a:solidFill>
                <a:srgbClr val="0000FF"/>
              </a:solidFill>
              <a:latin typeface="微軟正黑體" pitchFamily="34" charset="-120"/>
              <a:ea typeface="微軟正黑體" pitchFamily="34" charset="-120"/>
            </a:rPr>
            <a:t>95.6.20</a:t>
          </a:r>
          <a:r>
            <a:rPr lang="zh-TW" altLang="zh-TW" sz="2800" b="1" kern="1200" dirty="0" smtClean="0">
              <a:solidFill>
                <a:srgbClr val="0000FF"/>
              </a:solidFill>
              <a:latin typeface="微軟正黑體" pitchFamily="34" charset="-120"/>
              <a:ea typeface="微軟正黑體" pitchFamily="34" charset="-120"/>
            </a:rPr>
            <a:t>程企字第</a:t>
          </a:r>
          <a:r>
            <a:rPr lang="en-US" altLang="zh-TW" sz="2800" b="1" kern="1200" dirty="0" smtClean="0">
              <a:solidFill>
                <a:srgbClr val="0000FF"/>
              </a:solidFill>
              <a:latin typeface="微軟正黑體" pitchFamily="34" charset="-120"/>
              <a:ea typeface="微軟正黑體" pitchFamily="34" charset="-120"/>
            </a:rPr>
            <a:t>09500227540</a:t>
          </a:r>
          <a:r>
            <a:rPr lang="zh-TW" altLang="zh-TW" sz="2800" b="1" kern="1200" dirty="0" smtClean="0">
              <a:solidFill>
                <a:srgbClr val="0000FF"/>
              </a:solidFill>
              <a:latin typeface="微軟正黑體" pitchFamily="34" charset="-120"/>
              <a:ea typeface="微軟正黑體" pitchFamily="34" charset="-120"/>
            </a:rPr>
            <a:t>號函頒各機關之「政府採購決標方式認定原則」，其項次貳載明「</a:t>
          </a:r>
          <a:r>
            <a:rPr lang="zh-TW" altLang="zh-TW" sz="2800" b="1" kern="1200" dirty="0" smtClean="0">
              <a:solidFill>
                <a:srgbClr val="FF0066"/>
              </a:solidFill>
              <a:latin typeface="微軟正黑體" pitchFamily="34" charset="-120"/>
              <a:ea typeface="微軟正黑體" pitchFamily="34" charset="-120"/>
            </a:rPr>
            <a:t>異質採購採最低標決標：異質項目較少或差異程度較小者，宜採異質最低標決標而不宜採最有利標決標。</a:t>
          </a:r>
          <a:r>
            <a:rPr lang="zh-TW" altLang="zh-TW" sz="2800" b="1" kern="1200" dirty="0" smtClean="0">
              <a:solidFill>
                <a:srgbClr val="0000FF"/>
              </a:solidFill>
              <a:latin typeface="微軟正黑體" pitchFamily="34" charset="-120"/>
              <a:ea typeface="微軟正黑體" pitchFamily="34" charset="-120"/>
            </a:rPr>
            <a:t>」</a:t>
          </a:r>
          <a:r>
            <a:rPr lang="zh-TW" altLang="en-US" sz="2800" b="1" kern="1200" dirty="0" smtClean="0">
              <a:solidFill>
                <a:srgbClr val="0000FF"/>
              </a:solidFill>
              <a:latin typeface="微軟正黑體" pitchFamily="34" charset="-120"/>
              <a:ea typeface="微軟正黑體" pitchFamily="34" charset="-120"/>
            </a:rPr>
            <a:t>辦理</a:t>
          </a:r>
          <a:r>
            <a:rPr lang="zh-TW" altLang="en-US" sz="2800" b="1" kern="1200" dirty="0" smtClean="0">
              <a:solidFill>
                <a:srgbClr val="0000FF"/>
              </a:solidFill>
              <a:latin typeface="標楷體"/>
              <a:ea typeface="標楷體"/>
            </a:rPr>
            <a:t>。</a:t>
          </a:r>
          <a:endParaRPr lang="zh-TW" altLang="en-US" sz="2800" b="1" kern="1200" dirty="0">
            <a:solidFill>
              <a:srgbClr val="0000FF"/>
            </a:solidFill>
            <a:latin typeface="微軟正黑體" pitchFamily="34" charset="-120"/>
            <a:ea typeface="微軟正黑體" pitchFamily="34" charset="-120"/>
          </a:endParaRPr>
        </a:p>
      </dsp:txBody>
      <dsp:txXfrm>
        <a:off x="0" y="882559"/>
        <a:ext cx="9144000" cy="5953012"/>
      </dsp:txXfrm>
    </dsp:sp>
    <dsp:sp modelId="{4CB99B08-B83B-486F-B4DE-20F5CF27BFE7}">
      <dsp:nvSpPr>
        <dsp:cNvPr id="0" name=""/>
        <dsp:cNvSpPr/>
      </dsp:nvSpPr>
      <dsp:spPr>
        <a:xfrm flipV="1">
          <a:off x="0" y="6808462"/>
          <a:ext cx="9144000" cy="49537"/>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prst="slope"/>
          <a:bevelB prst="slope"/>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4195045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31143891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34420451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標題 1"/>
          <p:cNvSpPr>
            <a:spLocks noGrp="1"/>
          </p:cNvSpPr>
          <p:nvPr>
            <p:ph type="ctrTitle"/>
          </p:nvPr>
        </p:nvSpPr>
        <p:spPr>
          <a:xfrm>
            <a:off x="685800" y="1214422"/>
            <a:ext cx="7772400" cy="1470025"/>
          </a:xfrm>
        </p:spPr>
        <p:txBody>
          <a:bodyPr/>
          <a:lstStyle>
            <a:lvl1pPr algn="ctr">
              <a:defRPr sz="4800"/>
            </a:lvl1pPr>
          </a:lstStyle>
          <a:p>
            <a:r>
              <a:rPr lang="zh-TW" altLang="en-US" smtClean="0"/>
              <a:t>按一下以編輯母片標題樣式</a:t>
            </a:r>
            <a:endParaRPr lang="en-US"/>
          </a:p>
        </p:txBody>
      </p:sp>
      <p:sp>
        <p:nvSpPr>
          <p:cNvPr id="3" name="副標題 2"/>
          <p:cNvSpPr>
            <a:spLocks noGrp="1"/>
          </p:cNvSpPr>
          <p:nvPr>
            <p:ph type="subTitle" idx="1"/>
          </p:nvPr>
        </p:nvSpPr>
        <p:spPr>
          <a:xfrm>
            <a:off x="1521733" y="2759581"/>
            <a:ext cx="6100534"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5" name="日期版面配置區 3"/>
          <p:cNvSpPr>
            <a:spLocks noGrp="1"/>
          </p:cNvSpPr>
          <p:nvPr>
            <p:ph type="dt" sz="half" idx="10"/>
          </p:nvPr>
        </p:nvSpPr>
        <p:spPr/>
        <p:txBody>
          <a:bodyPr/>
          <a:lstStyle>
            <a:lvl1pPr>
              <a:defRPr/>
            </a:lvl1pPr>
          </a:lstStyle>
          <a:p>
            <a:pPr>
              <a:defRPr/>
            </a:pPr>
            <a:endParaRPr lang="en-US" altLang="zh-TW">
              <a:solidFill>
                <a:prstClr val="white"/>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solidFill>
                <a:prstClr val="white"/>
              </a:solidFill>
            </a:endParaRPr>
          </a:p>
        </p:txBody>
      </p:sp>
      <p:sp>
        <p:nvSpPr>
          <p:cNvPr id="7" name="投影片編號版面配置區 5"/>
          <p:cNvSpPr>
            <a:spLocks noGrp="1"/>
          </p:cNvSpPr>
          <p:nvPr>
            <p:ph type="sldNum" sz="quarter" idx="12"/>
          </p:nvPr>
        </p:nvSpPr>
        <p:spPr/>
        <p:txBody>
          <a:bodyPr/>
          <a:lstStyle>
            <a:lvl1pPr>
              <a:defRPr/>
            </a:lvl1pPr>
          </a:lstStyle>
          <a:p>
            <a:pPr>
              <a:defRPr/>
            </a:pPr>
            <a:endParaRPr lang="zh-TW" altLang="zh-TW">
              <a:solidFill>
                <a:prstClr val="white"/>
              </a:solidFill>
            </a:endParaRPr>
          </a:p>
        </p:txBody>
      </p:sp>
    </p:spTree>
    <p:extLst>
      <p:ext uri="{BB962C8B-B14F-4D97-AF65-F5344CB8AC3E}">
        <p14:creationId xmlns:p14="http://schemas.microsoft.com/office/powerpoint/2010/main" val="2042985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矩形 3"/>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5" name="圖片 4"/>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p:txBody>
          <a:bodyPr/>
          <a:lstStyle>
            <a:lvl1pPr algn="l">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AEB0A289-47F4-4753-A2B2-210C456B2D19}" type="datetime1">
              <a:rPr lang="en-US">
                <a:solidFill>
                  <a:prstClr val="white"/>
                </a:solidFill>
              </a:rPr>
              <a:pPr>
                <a:defRPr/>
              </a:pPr>
              <a:t>7/27/2013</a:t>
            </a:fld>
            <a:endParaRPr lang="en-US">
              <a:solidFill>
                <a:prstClr val="white"/>
              </a:solidFill>
            </a:endParaRPr>
          </a:p>
        </p:txBody>
      </p:sp>
      <p:sp>
        <p:nvSpPr>
          <p:cNvPr id="7" name="頁尾版面配置區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投影片編號版面配置區 5"/>
          <p:cNvSpPr>
            <a:spLocks noGrp="1"/>
          </p:cNvSpPr>
          <p:nvPr>
            <p:ph type="sldNum" sz="quarter" idx="12"/>
          </p:nvPr>
        </p:nvSpPr>
        <p:spPr/>
        <p:txBody>
          <a:bodyPr/>
          <a:lstStyle>
            <a:lvl1pPr>
              <a:defRPr/>
            </a:lvl1pPr>
          </a:lstStyle>
          <a:p>
            <a:pPr>
              <a:defRPr/>
            </a:pPr>
            <a:fld id="{A4FC8209-7037-4C32-9E12-934F72711F6A}"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5667338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
        <p:nvSpPr>
          <p:cNvPr id="2" name="標題 1"/>
          <p:cNvSpPr>
            <a:spLocks noGrp="1"/>
          </p:cNvSpPr>
          <p:nvPr>
            <p:ph type="title"/>
          </p:nvPr>
        </p:nvSpPr>
        <p:spPr>
          <a:xfrm>
            <a:off x="722313" y="4143369"/>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9032347-5E8C-4B26-B6F4-C1F1A1D1099D}" type="datetime1">
              <a:rPr lang="en-US">
                <a:solidFill>
                  <a:prstClr val="white"/>
                </a:solidFill>
              </a:rPr>
              <a:pPr>
                <a:defRPr/>
              </a:pPr>
              <a:t>7/27/2013</a:t>
            </a:fld>
            <a:endParaRPr lang="en-US">
              <a:solidFill>
                <a:prstClr val="white"/>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46A985DE-5BA5-4D7F-9A30-98441577763D}"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310704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矩形 4"/>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6" name="圖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B804569C-6B9E-432B-B927-B52A4E2F1455}" type="datetime1">
              <a:rPr lang="en-US">
                <a:solidFill>
                  <a:prstClr val="white"/>
                </a:solidFill>
              </a:rPr>
              <a:pPr>
                <a:defRPr/>
              </a:pPr>
              <a:t>7/27/2013</a:t>
            </a:fld>
            <a:endParaRPr lang="en-US">
              <a:solidFill>
                <a:prstClr val="white"/>
              </a:solidFill>
            </a:endParaRPr>
          </a:p>
        </p:txBody>
      </p:sp>
      <p:sp>
        <p:nvSpPr>
          <p:cNvPr id="8" name="頁尾版面配置區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投影片編號版面配置區 6"/>
          <p:cNvSpPr>
            <a:spLocks noGrp="1"/>
          </p:cNvSpPr>
          <p:nvPr>
            <p:ph type="sldNum" sz="quarter" idx="12"/>
          </p:nvPr>
        </p:nvSpPr>
        <p:spPr/>
        <p:txBody>
          <a:bodyPr/>
          <a:lstStyle>
            <a:lvl1pPr>
              <a:defRPr/>
            </a:lvl1pPr>
          </a:lstStyle>
          <a:p>
            <a:pPr>
              <a:defRPr/>
            </a:pPr>
            <a:fld id="{0482DE06-0F53-440C-A750-081395504D2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995780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矩形 6"/>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9" name="日期版面配置區 6"/>
          <p:cNvSpPr>
            <a:spLocks noGrp="1"/>
          </p:cNvSpPr>
          <p:nvPr>
            <p:ph type="dt" sz="half" idx="10"/>
          </p:nvPr>
        </p:nvSpPr>
        <p:spPr/>
        <p:txBody>
          <a:bodyPr/>
          <a:lstStyle>
            <a:lvl1pPr>
              <a:defRPr/>
            </a:lvl1pPr>
          </a:lstStyle>
          <a:p>
            <a:pPr>
              <a:defRPr/>
            </a:pPr>
            <a:fld id="{F916BBE5-6580-487A-B670-0D39342A3E97}" type="datetime1">
              <a:rPr lang="en-US">
                <a:solidFill>
                  <a:prstClr val="white"/>
                </a:solidFill>
              </a:rPr>
              <a:pPr>
                <a:defRPr/>
              </a:pPr>
              <a:t>7/27/2013</a:t>
            </a:fld>
            <a:endParaRPr lang="en-US">
              <a:solidFill>
                <a:prstClr val="white"/>
              </a:solidFill>
            </a:endParaRPr>
          </a:p>
        </p:txBody>
      </p:sp>
      <p:sp>
        <p:nvSpPr>
          <p:cNvPr id="10" name="頁尾版面配置區 7"/>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11" name="投影片編號版面配置區 8"/>
          <p:cNvSpPr>
            <a:spLocks noGrp="1"/>
          </p:cNvSpPr>
          <p:nvPr>
            <p:ph type="sldNum" sz="quarter" idx="12"/>
          </p:nvPr>
        </p:nvSpPr>
        <p:spPr/>
        <p:txBody>
          <a:bodyPr/>
          <a:lstStyle>
            <a:lvl1pPr>
              <a:defRPr/>
            </a:lvl1pPr>
          </a:lstStyle>
          <a:p>
            <a:pPr>
              <a:defRPr/>
            </a:pPr>
            <a:fld id="{48BFE7D9-620B-4666-BDC9-88D98A8B05F3}"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070168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矩形 2"/>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4" name="圖片 3"/>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5" name="日期版面配置區 2"/>
          <p:cNvSpPr>
            <a:spLocks noGrp="1"/>
          </p:cNvSpPr>
          <p:nvPr>
            <p:ph type="dt" sz="half" idx="10"/>
          </p:nvPr>
        </p:nvSpPr>
        <p:spPr/>
        <p:txBody>
          <a:bodyPr/>
          <a:lstStyle>
            <a:lvl1pPr>
              <a:defRPr/>
            </a:lvl1pPr>
          </a:lstStyle>
          <a:p>
            <a:pPr>
              <a:defRPr/>
            </a:pPr>
            <a:fld id="{CECDF561-0A4B-47A9-B0D5-0174A731D87C}" type="datetime1">
              <a:rPr lang="en-US">
                <a:solidFill>
                  <a:prstClr val="white"/>
                </a:solidFill>
              </a:rPr>
              <a:pPr>
                <a:defRPr/>
              </a:pPr>
              <a:t>7/27/2013</a:t>
            </a:fld>
            <a:endParaRPr lang="en-US">
              <a:solidFill>
                <a:prstClr val="white"/>
              </a:solidFill>
            </a:endParaRPr>
          </a:p>
        </p:txBody>
      </p:sp>
      <p:sp>
        <p:nvSpPr>
          <p:cNvPr id="6" name="頁尾版面配置區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投影片編號版面配置區 4"/>
          <p:cNvSpPr>
            <a:spLocks noGrp="1"/>
          </p:cNvSpPr>
          <p:nvPr>
            <p:ph type="sldNum" sz="quarter" idx="12"/>
          </p:nvPr>
        </p:nvSpPr>
        <p:spPr/>
        <p:txBody>
          <a:bodyPr/>
          <a:lstStyle>
            <a:lvl1pPr>
              <a:defRPr/>
            </a:lvl1pPr>
          </a:lstStyle>
          <a:p>
            <a:pPr>
              <a:defRPr/>
            </a:pPr>
            <a:fld id="{61ED860C-9CBA-4BED-911E-7DE1D3890496}"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050200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3" name="圖片 2"/>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4" name="日期版面配置區 1"/>
          <p:cNvSpPr>
            <a:spLocks noGrp="1"/>
          </p:cNvSpPr>
          <p:nvPr>
            <p:ph type="dt" sz="half" idx="10"/>
          </p:nvPr>
        </p:nvSpPr>
        <p:spPr/>
        <p:txBody>
          <a:bodyPr/>
          <a:lstStyle>
            <a:lvl1pPr>
              <a:defRPr/>
            </a:lvl1pPr>
          </a:lstStyle>
          <a:p>
            <a:pPr>
              <a:defRPr/>
            </a:pPr>
            <a:fld id="{74D9F50D-F16E-4971-AA1E-B3DAE6838C8F}" type="datetime1">
              <a:rPr lang="en-US">
                <a:solidFill>
                  <a:prstClr val="white"/>
                </a:solidFill>
              </a:rPr>
              <a:pPr>
                <a:defRPr/>
              </a:pPr>
              <a:t>7/27/2013</a:t>
            </a:fld>
            <a:endParaRPr lang="en-US">
              <a:solidFill>
                <a:prstClr val="white"/>
              </a:solidFill>
            </a:endParaRPr>
          </a:p>
        </p:txBody>
      </p:sp>
      <p:sp>
        <p:nvSpPr>
          <p:cNvPr id="5" name="頁尾版面配置區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投影片編號版面配置區 3"/>
          <p:cNvSpPr>
            <a:spLocks noGrp="1"/>
          </p:cNvSpPr>
          <p:nvPr>
            <p:ph type="sldNum" sz="quarter" idx="12"/>
          </p:nvPr>
        </p:nvSpPr>
        <p:spPr/>
        <p:txBody>
          <a:bodyPr/>
          <a:lstStyle>
            <a:lvl1pPr>
              <a:defRPr/>
            </a:lvl1pPr>
          </a:lstStyle>
          <a:p>
            <a:pPr>
              <a:defRPr/>
            </a:pPr>
            <a:fld id="{31A82AAE-2323-4450-BBB0-D07A04A01C0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458001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6" name="圖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a:xfrm>
            <a:off x="461175" y="5357826"/>
            <a:ext cx="8226225"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TW" altLang="en-US" smtClean="0"/>
              <a:t>按一下以編輯母片標題樣式</a:t>
            </a:r>
            <a:endParaRPr lang="en-US"/>
          </a:p>
        </p:txBody>
      </p:sp>
      <p:sp>
        <p:nvSpPr>
          <p:cNvPr id="3" name="內容版面配置區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0B74643D-9AB1-40DF-B0AD-6909A1848CE1}" type="datetime1">
              <a:rPr lang="en-US">
                <a:solidFill>
                  <a:prstClr val="white"/>
                </a:solidFill>
              </a:rPr>
              <a:pPr>
                <a:defRPr/>
              </a:pPr>
              <a:t>7/27/2013</a:t>
            </a:fld>
            <a:endParaRPr lang="en-US">
              <a:solidFill>
                <a:prstClr val="white"/>
              </a:solidFill>
            </a:endParaRPr>
          </a:p>
        </p:txBody>
      </p:sp>
      <p:sp>
        <p:nvSpPr>
          <p:cNvPr id="8" name="頁尾版面配置區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投影片編號版面配置區 6"/>
          <p:cNvSpPr>
            <a:spLocks noGrp="1"/>
          </p:cNvSpPr>
          <p:nvPr>
            <p:ph type="sldNum" sz="quarter" idx="12"/>
          </p:nvPr>
        </p:nvSpPr>
        <p:spPr/>
        <p:txBody>
          <a:bodyPr/>
          <a:lstStyle>
            <a:lvl1pPr>
              <a:defRPr/>
            </a:lvl1pPr>
          </a:lstStyle>
          <a:p>
            <a:pPr>
              <a:defRPr/>
            </a:pPr>
            <a:fld id="{823B6EF7-6A92-4A12-AA8B-D2D99089BE52}"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05699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2566709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6" name="圖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a:xfrm>
            <a:off x="695298" y="214290"/>
            <a:ext cx="7448602"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4953000" y="6243633"/>
            <a:ext cx="3180375"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日期版面配置區 4"/>
          <p:cNvSpPr>
            <a:spLocks noGrp="1"/>
          </p:cNvSpPr>
          <p:nvPr>
            <p:ph type="dt" sz="half" idx="10"/>
          </p:nvPr>
        </p:nvSpPr>
        <p:spPr>
          <a:xfrm>
            <a:off x="609600" y="6492875"/>
            <a:ext cx="1676400" cy="365125"/>
          </a:xfrm>
        </p:spPr>
        <p:txBody>
          <a:bodyPr/>
          <a:lstStyle>
            <a:lvl1pPr>
              <a:defRPr/>
            </a:lvl1pPr>
          </a:lstStyle>
          <a:p>
            <a:pPr>
              <a:defRPr/>
            </a:pPr>
            <a:fld id="{3265DAB9-700E-4B1D-BBF1-99BA7A4727E1}" type="datetime1">
              <a:rPr lang="en-US">
                <a:solidFill>
                  <a:prstClr val="white"/>
                </a:solidFill>
              </a:rPr>
              <a:pPr>
                <a:defRPr/>
              </a:pPr>
              <a:t>7/27/2013</a:t>
            </a:fld>
            <a:endParaRPr lang="en-US">
              <a:solidFill>
                <a:prstClr val="white"/>
              </a:solidFill>
            </a:endParaRPr>
          </a:p>
        </p:txBody>
      </p:sp>
      <p:sp>
        <p:nvSpPr>
          <p:cNvPr id="8" name="頁尾版面配置區 5"/>
          <p:cNvSpPr>
            <a:spLocks noGrp="1"/>
          </p:cNvSpPr>
          <p:nvPr>
            <p:ph type="ftr" sz="quarter" idx="11"/>
          </p:nvPr>
        </p:nvSpPr>
        <p:spPr>
          <a:xfrm>
            <a:off x="2286000" y="6492875"/>
            <a:ext cx="2643188" cy="365125"/>
          </a:xfrm>
        </p:spPr>
        <p:txBody>
          <a:bodyPr/>
          <a:lstStyle>
            <a:lvl1pPr>
              <a:defRPr/>
            </a:lvl1pPr>
          </a:lstStyle>
          <a:p>
            <a:pPr>
              <a:defRPr/>
            </a:pPr>
            <a:endParaRPr lang="en-US">
              <a:solidFill>
                <a:prstClr val="white"/>
              </a:solidFill>
            </a:endParaRPr>
          </a:p>
        </p:txBody>
      </p:sp>
      <p:sp>
        <p:nvSpPr>
          <p:cNvPr id="9" name="投影片編號版面配置區 6"/>
          <p:cNvSpPr>
            <a:spLocks noGrp="1"/>
          </p:cNvSpPr>
          <p:nvPr>
            <p:ph type="sldNum" sz="quarter" idx="12"/>
          </p:nvPr>
        </p:nvSpPr>
        <p:spPr>
          <a:xfrm>
            <a:off x="682625" y="5346700"/>
            <a:ext cx="871538"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atin typeface="+mn-lt"/>
                <a:ea typeface="+mn-ea"/>
              </a:defRPr>
            </a:lvl1pPr>
          </a:lstStyle>
          <a:p>
            <a:pPr>
              <a:defRPr/>
            </a:pPr>
            <a:fld id="{9CC8B56A-897B-46FB-880E-C5EE64EC2B97}"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6587987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矩形 3"/>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5" name="圖片 4"/>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標題 1"/>
          <p:cNvSpPr>
            <a:spLocks noGrp="1"/>
          </p:cNvSpPr>
          <p:nvPr>
            <p:ph type="title"/>
          </p:nvPr>
        </p:nvSpPr>
        <p:spPr/>
        <p:txBody>
          <a:bodyPr/>
          <a:lstStyle>
            <a:lvl1pPr algn="r">
              <a:defRPr/>
            </a:lvl1p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1500176"/>
            <a:ext cx="8229600" cy="471490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08216683-CAC6-48C5-89CC-63CEF318D44B}" type="datetime1">
              <a:rPr lang="en-US">
                <a:solidFill>
                  <a:prstClr val="white"/>
                </a:solidFill>
              </a:rPr>
              <a:pPr>
                <a:defRPr/>
              </a:pPr>
              <a:t>7/27/2013</a:t>
            </a:fld>
            <a:endParaRPr lang="en-US">
              <a:solidFill>
                <a:prstClr val="white"/>
              </a:solidFill>
            </a:endParaRPr>
          </a:p>
        </p:txBody>
      </p:sp>
      <p:sp>
        <p:nvSpPr>
          <p:cNvPr id="7" name="頁尾版面配置區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投影片編號版面配置區 5"/>
          <p:cNvSpPr>
            <a:spLocks noGrp="1"/>
          </p:cNvSpPr>
          <p:nvPr>
            <p:ph type="sldNum" sz="quarter" idx="12"/>
          </p:nvPr>
        </p:nvSpPr>
        <p:spPr/>
        <p:txBody>
          <a:bodyPr/>
          <a:lstStyle>
            <a:lvl1pPr>
              <a:defRPr/>
            </a:lvl1pPr>
          </a:lstStyle>
          <a:p>
            <a:pPr>
              <a:defRPr/>
            </a:pPr>
            <a:fld id="{DB54688A-5CE0-42E7-819C-A90259B12AC1}"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933257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矩形 3"/>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b="1">
              <a:solidFill>
                <a:prstClr val="white"/>
              </a:solidFill>
            </a:endParaRPr>
          </a:p>
        </p:txBody>
      </p:sp>
      <p:pic>
        <p:nvPicPr>
          <p:cNvPr id="5" name="圖片 4"/>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直排標題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758006" cy="59404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45BD9A92-9717-465E-8488-6223FDB903D5}" type="datetime1">
              <a:rPr lang="en-US">
                <a:solidFill>
                  <a:prstClr val="white"/>
                </a:solidFill>
              </a:rPr>
              <a:pPr>
                <a:defRPr/>
              </a:pPr>
              <a:t>7/27/2013</a:t>
            </a:fld>
            <a:endParaRPr lang="en-US">
              <a:solidFill>
                <a:prstClr val="white"/>
              </a:solidFill>
            </a:endParaRPr>
          </a:p>
        </p:txBody>
      </p:sp>
      <p:sp>
        <p:nvSpPr>
          <p:cNvPr id="7" name="頁尾版面配置區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投影片編號版面配置區 5"/>
          <p:cNvSpPr>
            <a:spLocks noGrp="1"/>
          </p:cNvSpPr>
          <p:nvPr>
            <p:ph type="sldNum" sz="quarter" idx="12"/>
          </p:nvPr>
        </p:nvSpPr>
        <p:spPr/>
        <p:txBody>
          <a:bodyPr/>
          <a:lstStyle>
            <a:lvl1pPr>
              <a:defRPr/>
            </a:lvl1pPr>
          </a:lstStyle>
          <a:p>
            <a:pPr>
              <a:defRPr/>
            </a:pPr>
            <a:fld id="{87FE59ED-73F0-4ED6-95DA-6C55B17178CD}"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982401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19" name="Group 22"/>
            <p:cNvGrpSpPr>
              <a:grpSpLocks/>
            </p:cNvGrpSpPr>
            <p:nvPr userDrawn="1"/>
          </p:nvGrpSpPr>
          <p:grpSpPr bwMode="auto">
            <a:xfrm>
              <a:off x="4986" y="2752"/>
              <a:ext cx="470" cy="667"/>
              <a:chOff x="4986" y="2752"/>
              <a:chExt cx="470"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7" name="AutoShape 30"/>
          <p:cNvSpPr>
            <a:spLocks noChangeArrowheads="1"/>
          </p:cNvSpPr>
          <p:nvPr userDrawn="1"/>
        </p:nvSpPr>
        <p:spPr bwMode="auto">
          <a:xfrm>
            <a:off x="73025" y="44450"/>
            <a:ext cx="9036050" cy="6786563"/>
          </a:xfrm>
          <a:prstGeom prst="roundRect">
            <a:avLst>
              <a:gd name="adj" fmla="val 11046"/>
            </a:avLst>
          </a:prstGeom>
          <a:noFill/>
          <a:ln w="28575">
            <a:solidFill>
              <a:srgbClr val="FFFF00"/>
            </a:solidFill>
            <a:round/>
            <a:headEnd/>
            <a:tailEnd/>
          </a:ln>
          <a:effectLst/>
        </p:spPr>
        <p:txBody>
          <a:bodyPr wrap="none" lIns="96149" tIns="48075" rIns="96149" bIns="48075" anchor="ctr"/>
          <a:lstStyle/>
          <a:p>
            <a:pPr algn="ctr" defTabSz="962025" fontAlgn="base">
              <a:spcBef>
                <a:spcPct val="0"/>
              </a:spcBef>
              <a:spcAft>
                <a:spcPct val="0"/>
              </a:spcAft>
              <a:defRPr/>
            </a:pPr>
            <a:endParaRPr lang="zh-TW" altLang="zh-TW" sz="2500">
              <a:solidFill>
                <a:srgbClr val="000000"/>
              </a:solidFill>
              <a:latin typeface="Times New Roman" pitchFamily="18" charset="0"/>
            </a:endParaRPr>
          </a:p>
        </p:txBody>
      </p:sp>
      <p:sp>
        <p:nvSpPr>
          <p:cNvPr id="85401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TW" altLang="en-US"/>
              <a:t>按一下以編輯母片標題樣式</a:t>
            </a:r>
          </a:p>
        </p:txBody>
      </p:sp>
      <p:sp>
        <p:nvSpPr>
          <p:cNvPr id="85402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zh-TW" altLang="en-US"/>
              <a:t>按一下以編輯母片副標題樣式</a:t>
            </a:r>
          </a:p>
        </p:txBody>
      </p:sp>
      <p:sp>
        <p:nvSpPr>
          <p:cNvPr id="28"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TW">
              <a:solidFill>
                <a:srgbClr val="000000"/>
              </a:solidFill>
            </a:endParaRPr>
          </a:p>
        </p:txBody>
      </p:sp>
      <p:sp>
        <p:nvSpPr>
          <p:cNvPr id="29"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TW">
              <a:solidFill>
                <a:srgbClr val="000000"/>
              </a:solidFill>
            </a:endParaRPr>
          </a:p>
        </p:txBody>
      </p:sp>
      <p:sp>
        <p:nvSpPr>
          <p:cNvPr id="30" name="Rectangle 7"/>
          <p:cNvSpPr>
            <a:spLocks noGrp="1" noChangeArrowheads="1"/>
          </p:cNvSpPr>
          <p:nvPr>
            <p:ph type="sldNum" sz="quarter" idx="12"/>
          </p:nvPr>
        </p:nvSpPr>
        <p:spPr>
          <a:xfrm>
            <a:off x="6553200" y="6248400"/>
            <a:ext cx="1905000" cy="457200"/>
          </a:xfrm>
        </p:spPr>
        <p:txBody>
          <a:bodyPr/>
          <a:lstStyle>
            <a:lvl1pPr>
              <a:defRPr sz="1400" b="0">
                <a:effectLst/>
                <a:latin typeface="+mn-lt"/>
              </a:defRPr>
            </a:lvl1pPr>
          </a:lstStyle>
          <a:p>
            <a:pPr>
              <a:defRPr/>
            </a:pPr>
            <a:fld id="{6910FEAB-9061-4737-97EE-883F903EB8C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12113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5054D44-0910-485F-9A36-AB2F47C245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04011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BC0A3DA-3869-405C-B0B8-8DBD7D0F086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72003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CF952A5-C1FB-4C8F-A333-9F42ADC4686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87132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CAD67A9-8F4A-4491-9869-F7CFCD43BC9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86185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C54E543-3B1F-4B85-9462-AC7C96A7CBA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27891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4F89F4A7-3B77-4FA6-83F4-0F99F7D2A4C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691999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1989518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0C4C29B-FE84-488C-9ED6-EE38F432994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5734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0D05815-9BA3-4929-A031-CFAC72452A1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05263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48D48B5-CC8C-4E41-9F95-07CB9930F6E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32073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57950" y="152400"/>
            <a:ext cx="1924050" cy="533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152400"/>
            <a:ext cx="5619750" cy="533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3450ACE-C1D3-4CE1-B531-571FC6362D4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08252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60B369-7E37-4AE5-8709-C1DD92C9FE96}"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3647257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FC189F-8DA1-4B8D-9179-6FA0E686DAE6}"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4207575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DB225-3440-4A9F-9A1F-F54FB48A760C}"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827481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9C52CE-1F35-4B7B-A888-B82A8449DAD1}"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1612799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469180-C70F-4904-976A-05DCA5A7FAAA}"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1940837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AAF231-3AFD-4C33-95AA-06394FEC6946}"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266068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459669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2C5022-321A-47FF-A7D7-708006ECD80C}"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1909472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229C8-9DF5-4B58-95A0-B8F06857CC60}"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3367140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3E79C-5E8B-44E7-A0F2-1E867C874A52}"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2759559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26D99-A33E-4D8A-B005-355012A7256C}"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2544733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85B9DD-245C-42FB-8AC7-81001FBBD400}"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2822389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47C100-E5CC-4CB3-9F31-26BB503DF328}"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3105856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BEBDCC-443E-46BE-8190-A006AF222C16}" type="slidenum">
              <a:rPr lang="en-US" altLang="zh-TW">
                <a:solidFill>
                  <a:srgbClr val="2D2D8A">
                    <a:lumMod val="60000"/>
                    <a:lumOff val="40000"/>
                  </a:srgbClr>
                </a:solidFill>
              </a:rPr>
              <a:pPr>
                <a:defRPr/>
              </a:pPr>
              <a:t>‹#›</a:t>
            </a:fld>
            <a:endParaRPr lang="en-US" altLang="zh-TW" dirty="0">
              <a:solidFill>
                <a:srgbClr val="2D2D8A">
                  <a:lumMod val="60000"/>
                  <a:lumOff val="40000"/>
                </a:srgbClr>
              </a:solidFill>
            </a:endParaRPr>
          </a:p>
        </p:txBody>
      </p:sp>
    </p:spTree>
    <p:extLst>
      <p:ext uri="{BB962C8B-B14F-4D97-AF65-F5344CB8AC3E}">
        <p14:creationId xmlns:p14="http://schemas.microsoft.com/office/powerpoint/2010/main" val="1071285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3863459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2196014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4034566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2786232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F10DC29-E43A-44C4-AE5D-0D33F914FF8B}" type="datetimeFigureOut">
              <a:rPr lang="zh-TW" altLang="en-US" smtClean="0"/>
              <a:t>2013/7/27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1857885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0DC29-E43A-44C4-AE5D-0D33F914FF8B}" type="datetimeFigureOut">
              <a:rPr lang="zh-TW" altLang="en-US" smtClean="0"/>
              <a:t>2013/7/27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0063D-DFC8-473F-92A1-3292EF70BB12}" type="slidenum">
              <a:rPr lang="zh-TW" altLang="en-US" smtClean="0"/>
              <a:t>‹#›</a:t>
            </a:fld>
            <a:endParaRPr lang="zh-TW" altLang="en-US"/>
          </a:p>
        </p:txBody>
      </p:sp>
    </p:spTree>
    <p:extLst>
      <p:ext uri="{BB962C8B-B14F-4D97-AF65-F5344CB8AC3E}">
        <p14:creationId xmlns:p14="http://schemas.microsoft.com/office/powerpoint/2010/main" val="248448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7775575" cy="1143000"/>
          </a:xfrm>
          <a:prstGeom prst="rect">
            <a:avLst/>
          </a:prstGeom>
        </p:spPr>
        <p:txBody>
          <a:bodyPr vert="horz" rtlCol="0" anchor="ctr">
            <a:normAutofit/>
            <a:scene3d>
              <a:camera prst="orthographicFront"/>
              <a:lightRig rig="soft" dir="t"/>
            </a:scene3d>
            <a:sp3d prstMaterial="matte">
              <a:bevelT w="12700" h="12700"/>
            </a:sp3d>
          </a:bodyPr>
          <a:lstStyle/>
          <a:p>
            <a:r>
              <a:rPr lang="zh-TW" altLang="en-US" smtClean="0"/>
              <a:t>按一下以編輯母片標題樣式</a:t>
            </a:r>
            <a:endParaRPr lang="en-US"/>
          </a:p>
        </p:txBody>
      </p:sp>
      <p:sp>
        <p:nvSpPr>
          <p:cNvPr id="307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latin typeface="Arial" pitchFamily="34" charset="0"/>
                <a:ea typeface="標楷體" pitchFamily="65" charset="-120"/>
              </a:defRPr>
            </a:lvl1pPr>
          </a:lstStyle>
          <a:p>
            <a:pPr fontAlgn="base">
              <a:spcBef>
                <a:spcPct val="0"/>
              </a:spcBef>
              <a:spcAft>
                <a:spcPct val="0"/>
              </a:spcAft>
              <a:defRPr/>
            </a:pPr>
            <a:endParaRPr lang="en-US" altLang="zh-TW" b="1">
              <a:solidFill>
                <a:prstClr val="white"/>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latin typeface="Arial" pitchFamily="34" charset="0"/>
                <a:ea typeface="標楷體" pitchFamily="65" charset="-120"/>
              </a:defRPr>
            </a:lvl1pPr>
          </a:lstStyle>
          <a:p>
            <a:pPr fontAlgn="base">
              <a:spcBef>
                <a:spcPct val="0"/>
              </a:spcBef>
              <a:spcAft>
                <a:spcPct val="0"/>
              </a:spcAft>
              <a:defRPr/>
            </a:pPr>
            <a:endParaRPr lang="en-US" altLang="zh-TW" b="1">
              <a:solidFill>
                <a:prstClr val="white"/>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latin typeface="Arial" pitchFamily="34" charset="0"/>
                <a:ea typeface="標楷體" pitchFamily="65" charset="-120"/>
              </a:defRPr>
            </a:lvl1pPr>
          </a:lstStyle>
          <a:p>
            <a:pPr fontAlgn="base">
              <a:spcBef>
                <a:spcPct val="0"/>
              </a:spcBef>
              <a:spcAft>
                <a:spcPct val="0"/>
              </a:spcAft>
              <a:defRPr/>
            </a:pPr>
            <a:fld id="{59349CDC-BA27-4702-B126-DA1C0DBA5BA1}" type="slidenum">
              <a:rPr lang="en-US" altLang="zh-TW" b="1">
                <a:solidFill>
                  <a:prstClr val="white"/>
                </a:solidFill>
              </a:rPr>
              <a:pPr fontAlgn="base">
                <a:spcBef>
                  <a:spcPct val="0"/>
                </a:spcBef>
                <a:spcAft>
                  <a:spcPct val="0"/>
                </a:spcAft>
                <a:defRPr/>
              </a:pPr>
              <a:t>‹#›</a:t>
            </a:fld>
            <a:endParaRPr lang="en-US" altLang="zh-TW" b="1">
              <a:solidFill>
                <a:prstClr val="white"/>
              </a:solidFill>
            </a:endParaRPr>
          </a:p>
        </p:txBody>
      </p:sp>
    </p:spTree>
    <p:extLst>
      <p:ext uri="{BB962C8B-B14F-4D97-AF65-F5344CB8AC3E}">
        <p14:creationId xmlns:p14="http://schemas.microsoft.com/office/powerpoint/2010/main" val="32937441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2pPr>
      <a:lvl3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3pPr>
      <a:lvl4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4pPr>
      <a:lvl5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5299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307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07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5299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tx1"/>
                </a:solidFill>
                <a:effectLst/>
                <a:latin typeface="+mn-lt"/>
                <a:ea typeface="+mn-ea"/>
              </a:defRPr>
            </a:lvl1pPr>
          </a:lstStyle>
          <a:p>
            <a:pPr fontAlgn="base">
              <a:spcBef>
                <a:spcPct val="0"/>
              </a:spcBef>
              <a:spcAft>
                <a:spcPct val="0"/>
              </a:spcAft>
              <a:defRPr/>
            </a:pPr>
            <a:endParaRPr lang="en-US" altLang="zh-TW">
              <a:solidFill>
                <a:srgbClr val="000000"/>
              </a:solidFill>
            </a:endParaRPr>
          </a:p>
        </p:txBody>
      </p:sp>
      <p:sp>
        <p:nvSpPr>
          <p:cNvPr id="85299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tx1"/>
                </a:solidFill>
                <a:effectLst/>
                <a:latin typeface="+mn-lt"/>
                <a:ea typeface="+mn-ea"/>
              </a:defRPr>
            </a:lvl1pPr>
          </a:lstStyle>
          <a:p>
            <a:pPr fontAlgn="base">
              <a:spcBef>
                <a:spcPct val="0"/>
              </a:spcBef>
              <a:spcAft>
                <a:spcPct val="0"/>
              </a:spcAft>
              <a:defRPr/>
            </a:pPr>
            <a:endParaRPr lang="en-US" altLang="zh-TW">
              <a:solidFill>
                <a:srgbClr val="000000"/>
              </a:solidFill>
            </a:endParaRPr>
          </a:p>
        </p:txBody>
      </p:sp>
      <p:sp>
        <p:nvSpPr>
          <p:cNvPr id="852999" name="Rectangle 7"/>
          <p:cNvSpPr>
            <a:spLocks noGrp="1" noChangeArrowheads="1"/>
          </p:cNvSpPr>
          <p:nvPr>
            <p:ph type="sldNum" sz="quarter" idx="4"/>
          </p:nvPr>
        </p:nvSpPr>
        <p:spPr bwMode="auto">
          <a:xfrm>
            <a:off x="7019925" y="26035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a:solidFill>
                  <a:schemeClr val="tx1"/>
                </a:solidFill>
                <a:effectLst>
                  <a:outerShdw blurRad="38100" dist="38100" dir="2700000" algn="tl">
                    <a:srgbClr val="C0C0C0"/>
                  </a:outerShdw>
                </a:effectLst>
                <a:latin typeface="Arial" charset="0"/>
                <a:ea typeface="+mn-ea"/>
              </a:defRPr>
            </a:lvl1pPr>
          </a:lstStyle>
          <a:p>
            <a:pPr fontAlgn="base">
              <a:spcBef>
                <a:spcPct val="0"/>
              </a:spcBef>
              <a:spcAft>
                <a:spcPct val="0"/>
              </a:spcAft>
              <a:defRPr/>
            </a:pPr>
            <a:fld id="{51E2785B-7109-4CC4-8D36-6C7D9E47AE0A}" type="slidenum">
              <a:rPr lang="en-US" altLang="zh-TW" sz="2400" b="1">
                <a:solidFill>
                  <a:srgbClr val="000000"/>
                </a:solidFill>
              </a:rPr>
              <a:pPr fontAlgn="base">
                <a:spcBef>
                  <a:spcPct val="0"/>
                </a:spcBef>
                <a:spcAft>
                  <a:spcPct val="0"/>
                </a:spcAft>
                <a:defRPr/>
              </a:pPr>
              <a:t>‹#›</a:t>
            </a:fld>
            <a:endParaRPr lang="en-US" altLang="zh-TW" sz="2400" b="1">
              <a:solidFill>
                <a:srgbClr val="000000"/>
              </a:solidFill>
            </a:endParaRPr>
          </a:p>
        </p:txBody>
      </p:sp>
      <p:sp>
        <p:nvSpPr>
          <p:cNvPr id="85300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3082" name="Group 10"/>
          <p:cNvGrpSpPr>
            <a:grpSpLocks/>
          </p:cNvGrpSpPr>
          <p:nvPr/>
        </p:nvGrpSpPr>
        <p:grpSpPr bwMode="auto">
          <a:xfrm>
            <a:off x="7938" y="5540375"/>
            <a:ext cx="1784350" cy="1246188"/>
            <a:chOff x="5" y="3490"/>
            <a:chExt cx="1124" cy="785"/>
          </a:xfrm>
        </p:grpSpPr>
        <p:sp>
          <p:nvSpPr>
            <p:cNvPr id="85300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0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1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1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3109" name="Group 20"/>
            <p:cNvGrpSpPr>
              <a:grpSpLocks/>
            </p:cNvGrpSpPr>
            <p:nvPr userDrawn="1"/>
          </p:nvGrpSpPr>
          <p:grpSpPr bwMode="auto">
            <a:xfrm>
              <a:off x="5" y="3490"/>
              <a:ext cx="1124" cy="780"/>
              <a:chOff x="5" y="3490"/>
              <a:chExt cx="1124" cy="780"/>
            </a:xfrm>
          </p:grpSpPr>
          <p:grpSp>
            <p:nvGrpSpPr>
              <p:cNvPr id="3110" name="Group 21"/>
              <p:cNvGrpSpPr>
                <a:grpSpLocks/>
              </p:cNvGrpSpPr>
              <p:nvPr userDrawn="1"/>
            </p:nvGrpSpPr>
            <p:grpSpPr bwMode="auto">
              <a:xfrm>
                <a:off x="499" y="3562"/>
                <a:ext cx="548" cy="708"/>
                <a:chOff x="499" y="3562"/>
                <a:chExt cx="548" cy="708"/>
              </a:xfrm>
            </p:grpSpPr>
            <p:sp>
              <p:nvSpPr>
                <p:cNvPr id="85301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1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1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sp>
            <p:nvSpPr>
              <p:cNvPr id="85301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1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1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3114" name="Group 28"/>
              <p:cNvGrpSpPr>
                <a:grpSpLocks/>
              </p:cNvGrpSpPr>
              <p:nvPr userDrawn="1"/>
            </p:nvGrpSpPr>
            <p:grpSpPr bwMode="auto">
              <a:xfrm>
                <a:off x="5" y="3490"/>
                <a:ext cx="1124" cy="678"/>
                <a:chOff x="5" y="3490"/>
                <a:chExt cx="1124" cy="678"/>
              </a:xfrm>
            </p:grpSpPr>
            <p:sp>
              <p:nvSpPr>
                <p:cNvPr id="85302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2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85303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3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grpSp>
        <p:nvGrpSpPr>
          <p:cNvPr id="3084" name="Group 40"/>
          <p:cNvGrpSpPr>
            <a:grpSpLocks/>
          </p:cNvGrpSpPr>
          <p:nvPr/>
        </p:nvGrpSpPr>
        <p:grpSpPr bwMode="auto">
          <a:xfrm>
            <a:off x="7318375" y="90488"/>
            <a:ext cx="2133600" cy="1911350"/>
            <a:chOff x="4610" y="57"/>
            <a:chExt cx="1344" cy="1204"/>
          </a:xfrm>
        </p:grpSpPr>
        <p:grpSp>
          <p:nvGrpSpPr>
            <p:cNvPr id="3086" name="Group 41"/>
            <p:cNvGrpSpPr>
              <a:grpSpLocks/>
            </p:cNvGrpSpPr>
            <p:nvPr userDrawn="1"/>
          </p:nvGrpSpPr>
          <p:grpSpPr bwMode="auto">
            <a:xfrm>
              <a:off x="4610" y="57"/>
              <a:ext cx="1344" cy="1204"/>
              <a:chOff x="4610" y="57"/>
              <a:chExt cx="1344" cy="1204"/>
            </a:xfrm>
          </p:grpSpPr>
          <p:sp>
            <p:nvSpPr>
              <p:cNvPr id="85303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nvGrpSpPr>
              <p:cNvPr id="3089" name="Group 43"/>
              <p:cNvGrpSpPr>
                <a:grpSpLocks/>
              </p:cNvGrpSpPr>
              <p:nvPr userDrawn="1"/>
            </p:nvGrpSpPr>
            <p:grpSpPr bwMode="auto">
              <a:xfrm>
                <a:off x="4610" y="57"/>
                <a:ext cx="1344" cy="985"/>
                <a:chOff x="4610" y="57"/>
                <a:chExt cx="1344" cy="985"/>
              </a:xfrm>
            </p:grpSpPr>
            <p:sp>
              <p:nvSpPr>
                <p:cNvPr id="85303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37" name="Freeform 45"/>
                <p:cNvSpPr>
                  <a:spLocks/>
                </p:cNvSpPr>
                <p:nvPr userDrawn="1"/>
              </p:nvSpPr>
              <p:spPr bwMode="auto">
                <a:xfrm rot="-3172564">
                  <a:off x="5121" y="25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38" name="Freeform 46"/>
                <p:cNvSpPr>
                  <a:spLocks/>
                </p:cNvSpPr>
                <p:nvPr userDrawn="1"/>
              </p:nvSpPr>
              <p:spPr bwMode="auto">
                <a:xfrm rot="-3172564">
                  <a:off x="4931" y="10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3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40" name="Freeform 48"/>
                <p:cNvSpPr>
                  <a:spLocks/>
                </p:cNvSpPr>
                <p:nvPr userDrawn="1"/>
              </p:nvSpPr>
              <p:spPr bwMode="auto">
                <a:xfrm rot="-3172564">
                  <a:off x="5370" y="82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41" name="Freeform 49"/>
                <p:cNvSpPr>
                  <a:spLocks/>
                </p:cNvSpPr>
                <p:nvPr userDrawn="1"/>
              </p:nvSpPr>
              <p:spPr bwMode="auto">
                <a:xfrm rot="-3172564">
                  <a:off x="5253" y="73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4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53043" name="Freeform 51"/>
                <p:cNvSpPr>
                  <a:spLocks/>
                </p:cNvSpPr>
                <p:nvPr userDrawn="1"/>
              </p:nvSpPr>
              <p:spPr bwMode="auto">
                <a:xfrm rot="-3172564">
                  <a:off x="5020" y="6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grpSp>
        <p:sp>
          <p:nvSpPr>
            <p:cNvPr id="85304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sp>
        <p:nvSpPr>
          <p:cNvPr id="853045" name="AutoShape 53"/>
          <p:cNvSpPr>
            <a:spLocks noChangeArrowheads="1"/>
          </p:cNvSpPr>
          <p:nvPr/>
        </p:nvSpPr>
        <p:spPr bwMode="auto">
          <a:xfrm>
            <a:off x="73025" y="44450"/>
            <a:ext cx="9036050" cy="6786563"/>
          </a:xfrm>
          <a:prstGeom prst="roundRect">
            <a:avLst>
              <a:gd name="adj" fmla="val 11046"/>
            </a:avLst>
          </a:prstGeom>
          <a:noFill/>
          <a:ln w="28575">
            <a:solidFill>
              <a:srgbClr val="FF0000"/>
            </a:solidFill>
            <a:round/>
            <a:headEnd/>
            <a:tailEnd/>
          </a:ln>
          <a:effectLst/>
        </p:spPr>
        <p:txBody>
          <a:bodyPr wrap="none" lIns="96149" tIns="48075" rIns="96149" bIns="48075" anchor="ctr"/>
          <a:lstStyle/>
          <a:p>
            <a:pPr algn="ctr" defTabSz="962025" fontAlgn="base">
              <a:spcBef>
                <a:spcPct val="0"/>
              </a:spcBef>
              <a:spcAft>
                <a:spcPct val="0"/>
              </a:spcAft>
              <a:defRPr/>
            </a:pPr>
            <a:endParaRPr lang="zh-TW" altLang="zh-TW" sz="2500">
              <a:solidFill>
                <a:srgbClr val="000000"/>
              </a:solidFill>
              <a:latin typeface="Times New Roman" pitchFamily="18" charset="0"/>
            </a:endParaRPr>
          </a:p>
        </p:txBody>
      </p:sp>
    </p:spTree>
    <p:extLst>
      <p:ext uri="{BB962C8B-B14F-4D97-AF65-F5344CB8AC3E}">
        <p14:creationId xmlns:p14="http://schemas.microsoft.com/office/powerpoint/2010/main" val="507436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2pPr>
      <a:lvl3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3pPr>
      <a:lvl4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4pPr>
      <a:lvl5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5pPr>
      <a:lvl6pPr marL="457200" algn="ctr" rtl="0" fontAlgn="base">
        <a:spcBef>
          <a:spcPct val="0"/>
        </a:spcBef>
        <a:spcAft>
          <a:spcPct val="0"/>
        </a:spcAft>
        <a:defRPr kumimoji="1" sz="4400">
          <a:solidFill>
            <a:schemeClr val="tx1"/>
          </a:solidFill>
          <a:latin typeface="Comic Sans MS" pitchFamily="66" charset="0"/>
          <a:ea typeface="新細明體" pitchFamily="18" charset="-120"/>
        </a:defRPr>
      </a:lvl6pPr>
      <a:lvl7pPr marL="914400" algn="ctr" rtl="0" fontAlgn="base">
        <a:spcBef>
          <a:spcPct val="0"/>
        </a:spcBef>
        <a:spcAft>
          <a:spcPct val="0"/>
        </a:spcAft>
        <a:defRPr kumimoji="1" sz="4400">
          <a:solidFill>
            <a:schemeClr val="tx1"/>
          </a:solidFill>
          <a:latin typeface="Comic Sans MS" pitchFamily="66" charset="0"/>
          <a:ea typeface="新細明體" pitchFamily="18" charset="-120"/>
        </a:defRPr>
      </a:lvl7pPr>
      <a:lvl8pPr marL="1371600" algn="ctr" rtl="0" fontAlgn="base">
        <a:spcBef>
          <a:spcPct val="0"/>
        </a:spcBef>
        <a:spcAft>
          <a:spcPct val="0"/>
        </a:spcAft>
        <a:defRPr kumimoji="1" sz="4400">
          <a:solidFill>
            <a:schemeClr val="tx1"/>
          </a:solidFill>
          <a:latin typeface="Comic Sans MS" pitchFamily="66" charset="0"/>
          <a:ea typeface="新細明體" pitchFamily="18" charset="-120"/>
        </a:defRPr>
      </a:lvl8pPr>
      <a:lvl9pPr marL="1828800" algn="ctr" rtl="0" fontAlgn="base">
        <a:spcBef>
          <a:spcPct val="0"/>
        </a:spcBef>
        <a:spcAft>
          <a:spcPct val="0"/>
        </a:spcAft>
        <a:defRPr kumimoji="1" sz="4400">
          <a:solidFill>
            <a:schemeClr val="tx1"/>
          </a:solidFill>
          <a:latin typeface="Comic Sans MS" pitchFamily="66"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charset="0"/>
                <a:ea typeface="+mn-ea"/>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charset="0"/>
                <a:ea typeface="+mn-ea"/>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804025" y="2159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accent6">
                    <a:lumMod val="60000"/>
                    <a:lumOff val="40000"/>
                  </a:schemeClr>
                </a:solidFill>
                <a:effectLst>
                  <a:outerShdw blurRad="38100" dist="38100" dir="2700000" algn="tl">
                    <a:srgbClr val="000000"/>
                  </a:outerShdw>
                </a:effectLst>
                <a:latin typeface="Arial" charset="0"/>
                <a:ea typeface="+mn-ea"/>
              </a:defRPr>
            </a:lvl1pPr>
          </a:lstStyle>
          <a:p>
            <a:pPr fontAlgn="base">
              <a:spcBef>
                <a:spcPct val="0"/>
              </a:spcBef>
              <a:spcAft>
                <a:spcPct val="0"/>
              </a:spcAft>
              <a:defRPr/>
            </a:pPr>
            <a:fld id="{07AC20C5-72AB-44BC-ABB5-306DC7F56382}" type="slidenum">
              <a:rPr kumimoji="1" lang="en-US" altLang="zh-TW" sz="2400" b="1">
                <a:solidFill>
                  <a:srgbClr val="2D2D8A">
                    <a:lumMod val="60000"/>
                    <a:lumOff val="40000"/>
                  </a:srgbClr>
                </a:solidFill>
              </a:rPr>
              <a:pPr fontAlgn="base">
                <a:spcBef>
                  <a:spcPct val="0"/>
                </a:spcBef>
                <a:spcAft>
                  <a:spcPct val="0"/>
                </a:spcAft>
                <a:defRPr/>
              </a:pPr>
              <a:t>‹#›</a:t>
            </a:fld>
            <a:endParaRPr kumimoji="1" lang="en-US" altLang="zh-TW" sz="2400" b="1" dirty="0">
              <a:solidFill>
                <a:srgbClr val="2D2D8A">
                  <a:lumMod val="60000"/>
                  <a:lumOff val="40000"/>
                </a:srgbClr>
              </a:solidFill>
            </a:endParaRPr>
          </a:p>
        </p:txBody>
      </p:sp>
      <p:pic>
        <p:nvPicPr>
          <p:cNvPr id="1032" name="Picture 8" descr="市logo"/>
          <p:cNvPicPr>
            <a:picLocks noChangeAspect="1" noChangeArrowheads="1"/>
          </p:cNvPicPr>
          <p:nvPr/>
        </p:nvPicPr>
        <p:blipFill>
          <a:blip r:embed="rId15">
            <a:extLst>
              <a:ext uri="{28A0092B-C50C-407E-A947-70E740481C1C}">
                <a14:useLocalDpi xmlns:a14="http://schemas.microsoft.com/office/drawing/2010/main" val="0"/>
              </a:ext>
            </a:extLst>
          </a:blip>
          <a:srcRect b="13850"/>
          <a:stretch>
            <a:fillRect/>
          </a:stretch>
        </p:blipFill>
        <p:spPr bwMode="auto">
          <a:xfrm>
            <a:off x="250825" y="115888"/>
            <a:ext cx="7207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627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5.jpe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6.jpe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4.xml"/><Relationship Id="rId6" Type="http://schemas.openxmlformats.org/officeDocument/2006/relationships/slide" Target="slide31.xml"/><Relationship Id="rId5" Type="http://schemas.openxmlformats.org/officeDocument/2006/relationships/slide" Target="slide11.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Layout" Target="../diagrams/layout17.xml"/><Relationship Id="rId7" Type="http://schemas.openxmlformats.org/officeDocument/2006/relationships/image" Target="../media/image17.jpg"/><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9.xml"/><Relationship Id="rId7" Type="http://schemas.openxmlformats.org/officeDocument/2006/relationships/image" Target="../media/image19.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21.xml"/><Relationship Id="rId7" Type="http://schemas.openxmlformats.org/officeDocument/2006/relationships/image" Target="../media/image22.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4.xml"/><Relationship Id="rId7" Type="http://schemas.openxmlformats.org/officeDocument/2006/relationships/image" Target="../media/image24.png"/><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25.xml"/><Relationship Id="rId7" Type="http://schemas.openxmlformats.org/officeDocument/2006/relationships/image" Target="../media/image27.jpe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26.xml"/><Relationship Id="rId7" Type="http://schemas.openxmlformats.org/officeDocument/2006/relationships/image" Target="../media/image29.jpeg"/><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1.png"/><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descr="市logo"/>
          <p:cNvPicPr>
            <a:picLocks noChangeAspect="1" noChangeArrowheads="1"/>
          </p:cNvPicPr>
          <p:nvPr/>
        </p:nvPicPr>
        <p:blipFill>
          <a:blip r:embed="rId2" cstate="print">
            <a:lum bright="-2000" contrast="30000"/>
          </a:blip>
          <a:srcRect b="12629"/>
          <a:stretch>
            <a:fillRect/>
          </a:stretch>
        </p:blipFill>
        <p:spPr bwMode="auto">
          <a:xfrm>
            <a:off x="3000364" y="2312916"/>
            <a:ext cx="3384376" cy="2628252"/>
          </a:xfrm>
          <a:prstGeom prst="rect">
            <a:avLst/>
          </a:prstGeom>
          <a:noFill/>
          <a:ln w="9525">
            <a:noFill/>
            <a:miter lim="800000"/>
            <a:headEnd/>
            <a:tailEnd/>
          </a:ln>
          <a:effectLst>
            <a:outerShdw blurRad="165100" dist="711200" sx="84000" sy="84000" kx="-1200000" algn="bl" rotWithShape="0">
              <a:prstClr val="black">
                <a:alpha val="35000"/>
              </a:prstClr>
            </a:outerShdw>
          </a:effectLst>
          <a:scene3d>
            <a:camera prst="orthographicFront"/>
            <a:lightRig rig="threePt" dir="t"/>
          </a:scene3d>
          <a:sp3d>
            <a:bevelT w="114300" prst="artDeco"/>
            <a:bevelB w="114300" prst="artDeco"/>
          </a:sp3d>
        </p:spPr>
      </p:pic>
      <p:sp>
        <p:nvSpPr>
          <p:cNvPr id="8196" name="Rectangle 2"/>
          <p:cNvSpPr>
            <a:spLocks noChangeArrowheads="1"/>
          </p:cNvSpPr>
          <p:nvPr/>
        </p:nvSpPr>
        <p:spPr bwMode="auto">
          <a:xfrm>
            <a:off x="611560" y="260648"/>
            <a:ext cx="7992888" cy="2016224"/>
          </a:xfrm>
          <a:prstGeom prst="rect">
            <a:avLst/>
          </a:prstGeom>
          <a:gradFill>
            <a:gsLst>
              <a:gs pos="0">
                <a:srgbClr val="339966"/>
              </a:gs>
              <a:gs pos="50000">
                <a:srgbClr val="9CB86E"/>
              </a:gs>
              <a:gs pos="100000">
                <a:srgbClr val="156B13"/>
              </a:gs>
            </a:gsLst>
            <a:lin ang="21594000" scaled="0"/>
          </a:gra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14300" prst="artDeco"/>
            <a:bevelB w="114300" prst="artDeco"/>
            <a:extrusionClr>
              <a:schemeClr val="accent3">
                <a:lumMod val="95000"/>
              </a:schemeClr>
            </a:extrusionClr>
          </a:sp3d>
        </p:spPr>
        <p:txBody>
          <a:bodyPr wrap="none" anchor="ctr"/>
          <a:lstStyle/>
          <a:p>
            <a:pPr algn="ctr" fontAlgn="base">
              <a:spcBef>
                <a:spcPct val="0"/>
              </a:spcBef>
              <a:spcAft>
                <a:spcPct val="0"/>
              </a:spcAft>
              <a:defRPr/>
            </a:pPr>
            <a:endParaRPr kumimoji="1" lang="zh-TW" altLang="zh-TW" sz="2400">
              <a:solidFill>
                <a:srgbClr val="F900F9"/>
              </a:solidFill>
              <a:latin typeface="Times New Roman" pitchFamily="18" charset="0"/>
            </a:endParaRPr>
          </a:p>
        </p:txBody>
      </p:sp>
      <p:grpSp>
        <p:nvGrpSpPr>
          <p:cNvPr id="2" name="Group 3"/>
          <p:cNvGrpSpPr>
            <a:grpSpLocks/>
          </p:cNvGrpSpPr>
          <p:nvPr/>
        </p:nvGrpSpPr>
        <p:grpSpPr bwMode="auto">
          <a:xfrm>
            <a:off x="1857869" y="5013176"/>
            <a:ext cx="5785965" cy="1584325"/>
            <a:chOff x="2174" y="3080"/>
            <a:chExt cx="3186" cy="201"/>
          </a:xfrm>
          <a:effectLst>
            <a:outerShdw blurRad="76200" dir="18900000" sy="23000" kx="-1200000" algn="bl" rotWithShape="0">
              <a:prstClr val="black">
                <a:alpha val="20000"/>
              </a:prstClr>
            </a:outerShdw>
          </a:effectLst>
          <a:scene3d>
            <a:camera prst="orthographicFront"/>
            <a:lightRig rig="balanced" dir="t"/>
          </a:scene3d>
        </p:grpSpPr>
        <p:sp>
          <p:nvSpPr>
            <p:cNvPr id="124932" name="AutoShape 4"/>
            <p:cNvSpPr>
              <a:spLocks noChangeArrowheads="1"/>
            </p:cNvSpPr>
            <p:nvPr/>
          </p:nvSpPr>
          <p:spPr bwMode="auto">
            <a:xfrm flipH="1">
              <a:off x="2174" y="3080"/>
              <a:ext cx="3085" cy="200"/>
            </a:xfrm>
            <a:prstGeom prst="roundRect">
              <a:avLst>
                <a:gd name="adj" fmla="val 0"/>
              </a:avLst>
            </a:prstGeom>
            <a:gradFill>
              <a:gsLst>
                <a:gs pos="0">
                  <a:srgbClr val="339966"/>
                </a:gs>
                <a:gs pos="50000">
                  <a:srgbClr val="9CB86E"/>
                </a:gs>
                <a:gs pos="100000">
                  <a:srgbClr val="156B13"/>
                </a:gs>
              </a:gsLst>
              <a:lin ang="21594000" scaled="0"/>
            </a:gradFill>
            <a:ln w="9525" algn="ctr">
              <a:noFill/>
              <a:round/>
              <a:headEnd/>
              <a:tailEnd/>
            </a:ln>
            <a:effectLst/>
            <a:sp3d prstMaterial="metal">
              <a:bevelT/>
              <a:bevelB w="165100" prst="coolSlant"/>
            </a:sp3d>
          </p:spPr>
          <p:txBody>
            <a:bodyPr wrap="none" anchor="ctr">
              <a:sp3d extrusionH="57150" contourW="6350" prstMaterial="metal">
                <a:bevelT w="38100" h="38100"/>
              </a:sp3d>
            </a:bodyPr>
            <a:lstStyle/>
            <a:p>
              <a:pPr algn="ctr" fontAlgn="base">
                <a:spcBef>
                  <a:spcPct val="0"/>
                </a:spcBef>
                <a:spcAft>
                  <a:spcPct val="0"/>
                </a:spcAft>
                <a:defRPr/>
              </a:pPr>
              <a:r>
                <a:rPr kumimoji="1" lang="zh-TW" altLang="en-US" sz="3200" b="1" dirty="0">
                  <a:solidFill>
                    <a:srgbClr val="FFCC66"/>
                  </a:solidFill>
                  <a:effectLst>
                    <a:outerShdw blurRad="60007" dist="200025" dir="15000000" sy="30000" kx="-1800000" algn="bl" rotWithShape="0">
                      <a:prstClr val="black">
                        <a:alpha val="75000"/>
                      </a:prstClr>
                    </a:outerShdw>
                  </a:effectLst>
                  <a:latin typeface="+mj-ea"/>
                  <a:ea typeface="+mj-ea"/>
                </a:rPr>
                <a:t>臺北市政府工務局採購管理科</a:t>
              </a:r>
            </a:p>
            <a:p>
              <a:pPr algn="ctr" fontAlgn="base">
                <a:spcBef>
                  <a:spcPct val="0"/>
                </a:spcBef>
                <a:spcAft>
                  <a:spcPct val="0"/>
                </a:spcAft>
                <a:defRPr/>
              </a:pPr>
              <a:r>
                <a:rPr kumimoji="1" lang="zh-TW" altLang="en-US" sz="3200" b="1" dirty="0">
                  <a:solidFill>
                    <a:srgbClr val="FFCC66"/>
                  </a:solidFill>
                  <a:effectLst>
                    <a:outerShdw blurRad="60007" dist="200025" dir="15000000" sy="30000" kx="-1800000" algn="bl" rotWithShape="0">
                      <a:prstClr val="black">
                        <a:alpha val="75000"/>
                      </a:prstClr>
                    </a:outerShdw>
                  </a:effectLst>
                  <a:latin typeface="+mj-ea"/>
                  <a:ea typeface="+mj-ea"/>
                </a:rPr>
                <a:t>            </a:t>
              </a:r>
              <a:r>
                <a:rPr kumimoji="1" lang="zh-TW" altLang="en-US" sz="3200" b="1" dirty="0" smtClean="0">
                  <a:solidFill>
                    <a:srgbClr val="FFCC66"/>
                  </a:solidFill>
                  <a:effectLst>
                    <a:outerShdw blurRad="60007" dist="200025" dir="15000000" sy="30000" kx="-1800000" algn="bl" rotWithShape="0">
                      <a:prstClr val="black">
                        <a:alpha val="75000"/>
                      </a:prstClr>
                    </a:outerShdw>
                  </a:effectLst>
                  <a:latin typeface="+mj-ea"/>
                  <a:ea typeface="+mj-ea"/>
                </a:rPr>
                <a:t>          朱俊星 </a:t>
              </a:r>
              <a:r>
                <a:rPr kumimoji="1" lang="zh-TW" altLang="en-US" sz="3200" b="1" dirty="0">
                  <a:solidFill>
                    <a:srgbClr val="FFCC66"/>
                  </a:solidFill>
                  <a:effectLst>
                    <a:outerShdw blurRad="60007" dist="200025" dir="15000000" sy="30000" kx="-1800000" algn="bl" rotWithShape="0">
                      <a:prstClr val="black">
                        <a:alpha val="75000"/>
                      </a:prstClr>
                    </a:outerShdw>
                  </a:effectLst>
                  <a:latin typeface="+mj-ea"/>
                  <a:ea typeface="+mj-ea"/>
                </a:rPr>
                <a:t>技正</a:t>
              </a:r>
            </a:p>
            <a:p>
              <a:pPr algn="ctr" fontAlgn="base">
                <a:spcBef>
                  <a:spcPct val="0"/>
                </a:spcBef>
                <a:spcAft>
                  <a:spcPct val="0"/>
                </a:spcAft>
                <a:defRPr/>
              </a:pPr>
              <a:r>
                <a:rPr kumimoji="1" lang="zh-TW" altLang="en-US" sz="3200" b="1" dirty="0">
                  <a:solidFill>
                    <a:srgbClr val="FFCC66"/>
                  </a:solidFill>
                  <a:effectLst>
                    <a:outerShdw blurRad="60007" dist="200025" dir="15000000" sy="30000" kx="-1800000" algn="bl" rotWithShape="0">
                      <a:prstClr val="black">
                        <a:alpha val="75000"/>
                      </a:prstClr>
                    </a:outerShdw>
                  </a:effectLst>
                  <a:latin typeface="+mj-ea"/>
                  <a:ea typeface="+mj-ea"/>
                </a:rPr>
                <a:t>           </a:t>
              </a:r>
              <a:r>
                <a:rPr kumimoji="1" lang="zh-TW" altLang="en-US" sz="3200" b="1" dirty="0" smtClean="0">
                  <a:solidFill>
                    <a:srgbClr val="FFCC66"/>
                  </a:solidFill>
                  <a:effectLst>
                    <a:outerShdw blurRad="60007" dist="200025" dir="15000000" sy="30000" kx="-1800000" algn="bl" rotWithShape="0">
                      <a:prstClr val="black">
                        <a:alpha val="75000"/>
                      </a:prstClr>
                    </a:outerShdw>
                  </a:effectLst>
                  <a:latin typeface="+mj-ea"/>
                  <a:ea typeface="+mj-ea"/>
                </a:rPr>
                <a:t>             </a:t>
              </a:r>
              <a:r>
                <a:rPr kumimoji="1" lang="zh-TW" altLang="en-US" sz="3200" b="1" dirty="0">
                  <a:solidFill>
                    <a:srgbClr val="FFCC66"/>
                  </a:solidFill>
                  <a:effectLst>
                    <a:outerShdw blurRad="60007" dist="200025" dir="15000000" sy="30000" kx="-1800000" algn="bl" rotWithShape="0">
                      <a:prstClr val="black">
                        <a:alpha val="75000"/>
                      </a:prstClr>
                    </a:outerShdw>
                  </a:effectLst>
                  <a:latin typeface="+mj-ea"/>
                  <a:ea typeface="+mj-ea"/>
                </a:rPr>
                <a:t>電話：</a:t>
              </a:r>
              <a:r>
                <a:rPr kumimoji="1" lang="en-US" altLang="zh-TW" sz="3200" b="1" dirty="0">
                  <a:solidFill>
                    <a:srgbClr val="FFCC66"/>
                  </a:solidFill>
                  <a:effectLst>
                    <a:outerShdw blurRad="60007" dist="200025" dir="15000000" sy="30000" kx="-1800000" algn="bl" rotWithShape="0">
                      <a:prstClr val="black">
                        <a:alpha val="75000"/>
                      </a:prstClr>
                    </a:outerShdw>
                  </a:effectLst>
                  <a:latin typeface="+mj-ea"/>
                  <a:ea typeface="+mj-ea"/>
                </a:rPr>
                <a:t>27256751</a:t>
              </a:r>
              <a:endParaRPr kumimoji="1" lang="zh-TW" altLang="en-US" sz="3200" b="1" dirty="0">
                <a:solidFill>
                  <a:srgbClr val="FFCC66"/>
                </a:solidFill>
                <a:effectLst>
                  <a:outerShdw blurRad="60007" dist="200025" dir="15000000" sy="30000" kx="-1800000" algn="bl" rotWithShape="0">
                    <a:prstClr val="black">
                      <a:alpha val="75000"/>
                    </a:prstClr>
                  </a:outerShdw>
                </a:effectLst>
                <a:latin typeface="+mj-ea"/>
                <a:ea typeface="+mj-ea"/>
              </a:endParaRPr>
            </a:p>
          </p:txBody>
        </p:sp>
        <p:sp>
          <p:nvSpPr>
            <p:cNvPr id="124933" name="AutoShape 5"/>
            <p:cNvSpPr>
              <a:spLocks noChangeArrowheads="1"/>
            </p:cNvSpPr>
            <p:nvPr/>
          </p:nvSpPr>
          <p:spPr bwMode="auto">
            <a:xfrm>
              <a:off x="5196" y="3080"/>
              <a:ext cx="164" cy="201"/>
            </a:xfrm>
            <a:prstGeom prst="flowChartDelay">
              <a:avLst/>
            </a:prstGeom>
            <a:solidFill>
              <a:srgbClr val="339966"/>
            </a:solidFill>
            <a:ln w="9525" algn="ctr">
              <a:noFill/>
              <a:miter lim="800000"/>
              <a:headEnd/>
              <a:tailEnd/>
            </a:ln>
            <a:effectLst/>
            <a:sp3d prstMaterial="metal">
              <a:bevelT/>
            </a:sp3d>
          </p:spPr>
          <p:txBody>
            <a:bodyPr wrap="none" anchor="ct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grpSp>
      <p:sp>
        <p:nvSpPr>
          <p:cNvPr id="8199" name="WordArt 11"/>
          <p:cNvSpPr>
            <a:spLocks noChangeArrowheads="1" noChangeShapeType="1" noTextEdit="1"/>
          </p:cNvSpPr>
          <p:nvPr/>
        </p:nvSpPr>
        <p:spPr bwMode="auto">
          <a:xfrm>
            <a:off x="683840" y="548680"/>
            <a:ext cx="7848600" cy="1439863"/>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bevelB w="38100" h="38100"/>
            </a:sp3d>
          </a:bodyPr>
          <a:lstStyle/>
          <a:p>
            <a:pPr algn="ctr" fontAlgn="base">
              <a:spcBef>
                <a:spcPct val="0"/>
              </a:spcBef>
              <a:spcAft>
                <a:spcPct val="0"/>
              </a:spcAft>
              <a:defRPr/>
            </a:pPr>
            <a:r>
              <a:rPr kumimoji="1" lang="zh-TW" alt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0007" dist="200025" dir="15000000" sy="30000" kx="-1800000" algn="bl" rotWithShape="0">
                    <a:prstClr val="black">
                      <a:alpha val="32000"/>
                    </a:prstClr>
                  </a:outerShdw>
                </a:effectLst>
                <a:latin typeface="微軟正黑體" pitchFamily="34" charset="-120"/>
                <a:ea typeface="微軟正黑體" pitchFamily="34" charset="-120"/>
              </a:rPr>
              <a:t>採購</a:t>
            </a:r>
            <a:r>
              <a:rPr kumimoji="1" lang="zh-TW"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0007" dist="200025" dir="15000000" sy="30000" kx="-1800000" algn="bl" rotWithShape="0">
                    <a:prstClr val="black">
                      <a:alpha val="32000"/>
                    </a:prstClr>
                  </a:outerShdw>
                </a:effectLst>
                <a:latin typeface="微軟正黑體" pitchFamily="34" charset="-120"/>
                <a:ea typeface="微軟正黑體" pitchFamily="34" charset="-120"/>
              </a:rPr>
              <a:t>稽核缺失與通案改正作為</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19" y="5589240"/>
            <a:ext cx="2232249" cy="864096"/>
          </a:xfrm>
          <a:prstGeom prst="rect">
            <a:avLst/>
          </a:prstGeom>
        </p:spPr>
      </p:pic>
    </p:spTree>
    <p:extLst>
      <p:ext uri="{BB962C8B-B14F-4D97-AF65-F5344CB8AC3E}">
        <p14:creationId xmlns:p14="http://schemas.microsoft.com/office/powerpoint/2010/main" val="473186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85198070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140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27B5390-0588-4F6B-9CD7-756903071118}" type="slidenum">
              <a:rPr lang="en-US" altLang="zh-TW">
                <a:solidFill>
                  <a:srgbClr val="000000"/>
                </a:solidFill>
              </a:rPr>
              <a:pPr>
                <a:defRPr/>
              </a:pPr>
              <a:t>11</a:t>
            </a:fld>
            <a:endParaRPr lang="en-US" altLang="zh-TW" dirty="0">
              <a:solidFill>
                <a:srgbClr val="000000"/>
              </a:solidFill>
            </a:endParaRPr>
          </a:p>
        </p:txBody>
      </p:sp>
      <p:sp>
        <p:nvSpPr>
          <p:cNvPr id="144388" name="AutoShape 4">
            <a:hlinkClick r:id="rId2" action="ppaction://hlinksldjump" highlightClick="1"/>
          </p:cNvPr>
          <p:cNvSpPr>
            <a:spLocks noChangeArrowheads="1"/>
          </p:cNvSpPr>
          <p:nvPr/>
        </p:nvSpPr>
        <p:spPr bwMode="auto">
          <a:xfrm>
            <a:off x="8027988" y="6309320"/>
            <a:ext cx="360362" cy="476250"/>
          </a:xfrm>
          <a:prstGeom prst="actionButtonHome">
            <a:avLst/>
          </a:prstGeom>
          <a:solidFill>
            <a:srgbClr val="CC99FF"/>
          </a:solidFill>
          <a:ln w="9525">
            <a:solidFill>
              <a:srgbClr val="FF0000">
                <a:alpha val="50000"/>
              </a:srgbClr>
            </a:solidFill>
            <a:miter lim="800000"/>
            <a:headEnd/>
            <a:tailEnd/>
          </a:ln>
          <a:effectLst>
            <a:glow rad="38100">
              <a:schemeClr val="accent2">
                <a:satMod val="175000"/>
                <a:alpha val="18000"/>
              </a:schemeClr>
            </a:glow>
          </a:effectLst>
          <a:scene3d>
            <a:camera prst="orthographicFront"/>
            <a:lightRig rig="threePt" dir="t"/>
          </a:scene3d>
          <a:sp3d>
            <a:bevelT/>
            <a:bevelB/>
          </a:sp3d>
        </p:spPr>
        <p:txBody>
          <a:bodyPr wrap="none" anchor="ct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 name="AutoShape 49"/>
          <p:cNvSpPr>
            <a:spLocks/>
          </p:cNvSpPr>
          <p:nvPr/>
        </p:nvSpPr>
        <p:spPr bwMode="auto">
          <a:xfrm>
            <a:off x="3851921" y="2658671"/>
            <a:ext cx="4032447" cy="1440394"/>
          </a:xfrm>
          <a:prstGeom prst="accentBorderCallout1">
            <a:avLst>
              <a:gd name="adj1" fmla="val 47708"/>
              <a:gd name="adj2" fmla="val -2583"/>
              <a:gd name="adj3" fmla="val 47708"/>
              <a:gd name="adj4" fmla="val -39366"/>
            </a:avLst>
          </a:prstGeom>
          <a:gradFill flip="none" rotWithShape="1">
            <a:gsLst>
              <a:gs pos="0">
                <a:srgbClr val="7BBE4E"/>
              </a:gs>
              <a:gs pos="39000">
                <a:srgbClr val="CDE6BC"/>
              </a:gs>
              <a:gs pos="100000">
                <a:srgbClr val="A1D181"/>
              </a:gs>
            </a:gsLst>
            <a:lin ang="5400000" scaled="1"/>
            <a:tileRect/>
          </a:gradFill>
          <a:ln w="25400" algn="ctr">
            <a:solidFill>
              <a:schemeClr val="tx1"/>
            </a:solidFill>
            <a:miter lim="800000"/>
            <a:headEnd/>
            <a:tailEnd/>
          </a:ln>
          <a:effectLst>
            <a:outerShdw blurRad="50800" dist="127000" sx="103000" sy="103000" algn="bl" rotWithShape="0">
              <a:prstClr val="black">
                <a:alpha val="22000"/>
              </a:prstClr>
            </a:outerShdw>
          </a:effectLst>
          <a:scene3d>
            <a:camera prst="orthographicFront"/>
            <a:lightRig rig="harsh" dir="t"/>
          </a:scene3d>
          <a:sp3d/>
        </p:spPr>
        <p:txBody>
          <a:bodyPr wrap="square" lIns="0" tIns="0" rIns="0" bIns="0" anchor="ctr" anchorCtr="1">
            <a:spAutoFit/>
            <a:sp3d/>
          </a:bodyPr>
          <a:lstStyle/>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非屬異質採購</a:t>
            </a:r>
          </a:p>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擇定合宜評選</a:t>
            </a: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項目</a:t>
            </a:r>
            <a:endPar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endParaRPr>
          </a:p>
        </p:txBody>
      </p:sp>
      <p:sp>
        <p:nvSpPr>
          <p:cNvPr id="7" name="AutoShape 45"/>
          <p:cNvSpPr>
            <a:spLocks noChangeArrowheads="1"/>
          </p:cNvSpPr>
          <p:nvPr/>
        </p:nvSpPr>
        <p:spPr bwMode="auto">
          <a:xfrm>
            <a:off x="1403648" y="1412776"/>
            <a:ext cx="1584325" cy="3816424"/>
          </a:xfrm>
          <a:prstGeom prst="roundRect">
            <a:avLst>
              <a:gd name="adj" fmla="val 16667"/>
            </a:avLst>
          </a:prstGeom>
          <a:gradFill>
            <a:gsLst>
              <a:gs pos="0">
                <a:srgbClr val="8BBAFF"/>
              </a:gs>
              <a:gs pos="100000">
                <a:srgbClr val="61BBFF"/>
              </a:gs>
              <a:gs pos="70000">
                <a:srgbClr val="C4D6EB"/>
              </a:gs>
              <a:gs pos="100000">
                <a:srgbClr val="FFEBFA"/>
              </a:gs>
            </a:gsLst>
            <a:lin ang="5400000" scaled="0"/>
          </a:gradFill>
          <a:ln w="25400" algn="ctr">
            <a:solidFill>
              <a:schemeClr val="tx1"/>
            </a:solidFill>
            <a:round/>
            <a:headEnd/>
            <a:tailEnd/>
          </a:ln>
          <a:effectLst>
            <a:outerShdw blurRad="50800" dist="190500" sx="102000" sy="102000" algn="l" rotWithShape="0">
              <a:prstClr val="black">
                <a:alpha val="22000"/>
              </a:prstClr>
            </a:outerShdw>
          </a:effectLst>
          <a:scene3d>
            <a:camera prst="orthographicFront"/>
            <a:lightRig rig="harsh" dir="t"/>
          </a:scene3d>
          <a:sp3d>
            <a:bevelT w="114300" prst="artDeco"/>
          </a:sp3d>
        </p:spPr>
        <p:txBody>
          <a:bodyPr vert="eaVert" wrap="none" anchor="ctr">
            <a:sp3d extrusionH="57150">
              <a:bevelT w="57150" h="38100" prst="artDeco"/>
            </a:sp3d>
          </a:bodyPr>
          <a:lstStyle/>
          <a:p>
            <a:pPr algn="ctr" fontAlgn="base">
              <a:spcBef>
                <a:spcPct val="0"/>
              </a:spcBef>
              <a:spcAft>
                <a:spcPct val="0"/>
              </a:spcAft>
              <a:defRPr/>
            </a:pPr>
            <a:r>
              <a:rPr kumimoji="1" lang="zh-TW" altLang="en-US" sz="6600" b="1" dirty="0">
                <a:solidFill>
                  <a:srgbClr val="FFB800">
                    <a:lumMod val="75000"/>
                  </a:srgbClr>
                </a:solidFill>
                <a:effectLst>
                  <a:outerShdw blurRad="50800" dist="38100" dir="18900000" algn="bl" rotWithShape="0">
                    <a:prstClr val="black">
                      <a:alpha val="40000"/>
                    </a:prstClr>
                  </a:outerShdw>
                </a:effectLst>
                <a:latin typeface="微軟正黑體" pitchFamily="34" charset="-120"/>
                <a:ea typeface="微軟正黑體" pitchFamily="34" charset="-120"/>
              </a:rPr>
              <a:t>異質採購</a:t>
            </a:r>
          </a:p>
        </p:txBody>
      </p:sp>
    </p:spTree>
    <p:extLst>
      <p:ext uri="{BB962C8B-B14F-4D97-AF65-F5344CB8AC3E}">
        <p14:creationId xmlns:p14="http://schemas.microsoft.com/office/powerpoint/2010/main" val="3473885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ppt_w/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29359829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群組 18"/>
          <p:cNvGrpSpPr/>
          <p:nvPr/>
        </p:nvGrpSpPr>
        <p:grpSpPr>
          <a:xfrm>
            <a:off x="0" y="2564904"/>
            <a:ext cx="9144000" cy="4293096"/>
            <a:chOff x="0" y="1484313"/>
            <a:chExt cx="9144000" cy="5373687"/>
          </a:xfrm>
        </p:grpSpPr>
        <p:pic>
          <p:nvPicPr>
            <p:cNvPr id="20" name="Picture 30" descr="圖片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84313"/>
              <a:ext cx="45910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null_00011"/>
            <p:cNvPicPr>
              <a:picLocks noChangeAspect="1" noChangeArrowheads="1"/>
            </p:cNvPicPr>
            <p:nvPr/>
          </p:nvPicPr>
          <p:blipFill>
            <a:blip r:embed="rId8" cstate="print">
              <a:extLst>
                <a:ext uri="{28A0092B-C50C-407E-A947-70E740481C1C}">
                  <a14:useLocalDpi xmlns:a14="http://schemas.microsoft.com/office/drawing/2010/main" val="0"/>
                </a:ext>
              </a:extLst>
            </a:blip>
            <a:srcRect l="9563" t="9625" r="15565" b="3838"/>
            <a:stretch>
              <a:fillRect/>
            </a:stretch>
          </p:blipFill>
          <p:spPr bwMode="auto">
            <a:xfrm>
              <a:off x="4643438" y="1484313"/>
              <a:ext cx="4500562" cy="5373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Rectangle 21"/>
            <p:cNvSpPr>
              <a:spLocks noChangeArrowheads="1"/>
            </p:cNvSpPr>
            <p:nvPr/>
          </p:nvSpPr>
          <p:spPr bwMode="auto">
            <a:xfrm>
              <a:off x="468313" y="1916112"/>
              <a:ext cx="3743325" cy="487045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23" name="Rectangle 26"/>
            <p:cNvSpPr>
              <a:spLocks noChangeArrowheads="1"/>
            </p:cNvSpPr>
            <p:nvPr/>
          </p:nvSpPr>
          <p:spPr bwMode="auto">
            <a:xfrm>
              <a:off x="4643438" y="1916113"/>
              <a:ext cx="4427537" cy="487045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spTree>
    <p:extLst>
      <p:ext uri="{BB962C8B-B14F-4D97-AF65-F5344CB8AC3E}">
        <p14:creationId xmlns:p14="http://schemas.microsoft.com/office/powerpoint/2010/main" val="1041146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286659669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192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41777975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群組 1"/>
          <p:cNvGrpSpPr/>
          <p:nvPr/>
        </p:nvGrpSpPr>
        <p:grpSpPr>
          <a:xfrm>
            <a:off x="35496" y="2564905"/>
            <a:ext cx="4336380" cy="4258184"/>
            <a:chOff x="0" y="764704"/>
            <a:chExt cx="4643437" cy="3816821"/>
          </a:xfrm>
        </p:grpSpPr>
        <p:pic>
          <p:nvPicPr>
            <p:cNvPr id="10" name="圖片 18" descr="圖片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764704"/>
              <a:ext cx="4643437" cy="38168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0"/>
            <p:cNvSpPr>
              <a:spLocks noChangeArrowheads="1"/>
            </p:cNvSpPr>
            <p:nvPr/>
          </p:nvSpPr>
          <p:spPr bwMode="auto">
            <a:xfrm>
              <a:off x="358775" y="3747097"/>
              <a:ext cx="4249737" cy="76299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3" name="Line 22"/>
            <p:cNvSpPr>
              <a:spLocks noChangeShapeType="1"/>
            </p:cNvSpPr>
            <p:nvPr/>
          </p:nvSpPr>
          <p:spPr bwMode="auto">
            <a:xfrm flipV="1">
              <a:off x="3671887" y="4005064"/>
              <a:ext cx="936625" cy="0"/>
            </a:xfrm>
            <a:prstGeom prst="line">
              <a:avLst/>
            </a:prstGeom>
            <a:noFill/>
            <a:ln w="38100">
              <a:solidFill>
                <a:srgbClr val="FF0066"/>
              </a:solidFill>
              <a:prstDash val="dash"/>
              <a:round/>
              <a:headEnd/>
              <a:tailEnd/>
            </a:ln>
            <a:effectLst/>
          </p:spPr>
          <p:txBody>
            <a:bodyP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4" name="Line 22"/>
            <p:cNvSpPr>
              <a:spLocks noChangeShapeType="1"/>
            </p:cNvSpPr>
            <p:nvPr/>
          </p:nvSpPr>
          <p:spPr bwMode="auto">
            <a:xfrm flipV="1">
              <a:off x="431800" y="4294187"/>
              <a:ext cx="647700" cy="0"/>
            </a:xfrm>
            <a:prstGeom prst="line">
              <a:avLst/>
            </a:prstGeom>
            <a:noFill/>
            <a:ln w="38100">
              <a:solidFill>
                <a:srgbClr val="FF0066"/>
              </a:solidFill>
              <a:prstDash val="dash"/>
              <a:round/>
              <a:headEnd/>
              <a:tailEnd/>
            </a:ln>
            <a:effectLst/>
          </p:spPr>
          <p:txBody>
            <a:bodyP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grpSp>
        <p:nvGrpSpPr>
          <p:cNvPr id="3" name="群組 2"/>
          <p:cNvGrpSpPr/>
          <p:nvPr/>
        </p:nvGrpSpPr>
        <p:grpSpPr>
          <a:xfrm>
            <a:off x="4465067" y="2564905"/>
            <a:ext cx="4643437" cy="4258183"/>
            <a:chOff x="0" y="4273183"/>
            <a:chExt cx="4643437" cy="2513379"/>
          </a:xfrm>
        </p:grpSpPr>
        <p:pic>
          <p:nvPicPr>
            <p:cNvPr id="9" name="圖片 19" descr="doc2012110709434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273183"/>
              <a:ext cx="4643437" cy="25133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0"/>
            <p:cNvSpPr>
              <a:spLocks noChangeArrowheads="1"/>
            </p:cNvSpPr>
            <p:nvPr/>
          </p:nvSpPr>
          <p:spPr bwMode="auto">
            <a:xfrm>
              <a:off x="1079500" y="5229200"/>
              <a:ext cx="2952750" cy="7921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spTree>
    <p:extLst>
      <p:ext uri="{BB962C8B-B14F-4D97-AF65-F5344CB8AC3E}">
        <p14:creationId xmlns:p14="http://schemas.microsoft.com/office/powerpoint/2010/main" val="2242656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97864970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04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27B5390-0588-4F6B-9CD7-756903071118}" type="slidenum">
              <a:rPr lang="en-US" altLang="zh-TW">
                <a:solidFill>
                  <a:srgbClr val="000000"/>
                </a:solidFill>
              </a:rPr>
              <a:pPr>
                <a:defRPr/>
              </a:pPr>
              <a:t>16</a:t>
            </a:fld>
            <a:endParaRPr lang="en-US" altLang="zh-TW" dirty="0">
              <a:solidFill>
                <a:srgbClr val="000000"/>
              </a:solidFill>
            </a:endParaRPr>
          </a:p>
        </p:txBody>
      </p:sp>
      <p:sp>
        <p:nvSpPr>
          <p:cNvPr id="144388" name="AutoShape 4">
            <a:hlinkClick r:id="rId2" action="ppaction://hlinksldjump" highlightClick="1"/>
          </p:cNvPr>
          <p:cNvSpPr>
            <a:spLocks noChangeArrowheads="1"/>
          </p:cNvSpPr>
          <p:nvPr/>
        </p:nvSpPr>
        <p:spPr bwMode="auto">
          <a:xfrm>
            <a:off x="8027988" y="6309320"/>
            <a:ext cx="360362" cy="476250"/>
          </a:xfrm>
          <a:prstGeom prst="actionButtonHome">
            <a:avLst/>
          </a:prstGeom>
          <a:solidFill>
            <a:srgbClr val="CC99FF"/>
          </a:solidFill>
          <a:ln w="9525">
            <a:solidFill>
              <a:srgbClr val="FF0000">
                <a:alpha val="50000"/>
              </a:srgbClr>
            </a:solidFill>
            <a:miter lim="800000"/>
            <a:headEnd/>
            <a:tailEnd/>
          </a:ln>
          <a:effectLst>
            <a:glow rad="38100">
              <a:schemeClr val="accent2">
                <a:satMod val="175000"/>
                <a:alpha val="18000"/>
              </a:schemeClr>
            </a:glow>
          </a:effectLst>
          <a:scene3d>
            <a:camera prst="orthographicFront"/>
            <a:lightRig rig="threePt" dir="t"/>
          </a:scene3d>
          <a:sp3d>
            <a:bevelT/>
            <a:bevelB/>
          </a:sp3d>
        </p:spPr>
        <p:txBody>
          <a:bodyPr wrap="none" anchor="ct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 name="AutoShape 49"/>
          <p:cNvSpPr>
            <a:spLocks/>
          </p:cNvSpPr>
          <p:nvPr/>
        </p:nvSpPr>
        <p:spPr bwMode="auto">
          <a:xfrm>
            <a:off x="3563889" y="2658671"/>
            <a:ext cx="4320479" cy="1440394"/>
          </a:xfrm>
          <a:prstGeom prst="accentBorderCallout1">
            <a:avLst>
              <a:gd name="adj1" fmla="val 47708"/>
              <a:gd name="adj2" fmla="val -2583"/>
              <a:gd name="adj3" fmla="val 47708"/>
              <a:gd name="adj4" fmla="val -39366"/>
            </a:avLst>
          </a:prstGeom>
          <a:gradFill flip="none" rotWithShape="1">
            <a:gsLst>
              <a:gs pos="0">
                <a:srgbClr val="7BBE4E"/>
              </a:gs>
              <a:gs pos="39000">
                <a:srgbClr val="CDE6BC"/>
              </a:gs>
              <a:gs pos="100000">
                <a:srgbClr val="A1D181"/>
              </a:gs>
            </a:gsLst>
            <a:lin ang="5400000" scaled="1"/>
            <a:tileRect/>
          </a:gradFill>
          <a:ln w="25400" algn="ctr">
            <a:solidFill>
              <a:schemeClr val="tx1"/>
            </a:solidFill>
            <a:miter lim="800000"/>
            <a:headEnd/>
            <a:tailEnd/>
          </a:ln>
          <a:effectLst>
            <a:outerShdw blurRad="50800" dist="127000" sx="103000" sy="103000" algn="bl" rotWithShape="0">
              <a:prstClr val="black">
                <a:alpha val="22000"/>
              </a:prstClr>
            </a:outerShdw>
          </a:effectLst>
          <a:scene3d>
            <a:camera prst="orthographicFront"/>
            <a:lightRig rig="harsh" dir="t"/>
          </a:scene3d>
          <a:sp3d/>
        </p:spPr>
        <p:txBody>
          <a:bodyPr wrap="square" lIns="0" tIns="0" rIns="0" bIns="0" anchor="ctr" anchorCtr="1">
            <a:spAutoFit/>
            <a:sp3d/>
          </a:bodyPr>
          <a:lstStyle/>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限縮投標資格</a:t>
            </a:r>
          </a:p>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標案特性與投標資格</a:t>
            </a:r>
          </a:p>
        </p:txBody>
      </p:sp>
      <p:sp>
        <p:nvSpPr>
          <p:cNvPr id="7" name="AutoShape 45"/>
          <p:cNvSpPr>
            <a:spLocks noChangeArrowheads="1"/>
          </p:cNvSpPr>
          <p:nvPr/>
        </p:nvSpPr>
        <p:spPr bwMode="auto">
          <a:xfrm>
            <a:off x="1115616" y="1412776"/>
            <a:ext cx="1584325" cy="3816424"/>
          </a:xfrm>
          <a:prstGeom prst="roundRect">
            <a:avLst>
              <a:gd name="adj" fmla="val 16667"/>
            </a:avLst>
          </a:prstGeom>
          <a:gradFill>
            <a:gsLst>
              <a:gs pos="0">
                <a:srgbClr val="8BBAFF"/>
              </a:gs>
              <a:gs pos="100000">
                <a:srgbClr val="61BBFF"/>
              </a:gs>
              <a:gs pos="70000">
                <a:srgbClr val="C4D6EB"/>
              </a:gs>
              <a:gs pos="100000">
                <a:srgbClr val="FFEBFA"/>
              </a:gs>
            </a:gsLst>
            <a:lin ang="5400000" scaled="0"/>
          </a:gradFill>
          <a:ln w="25400" algn="ctr">
            <a:solidFill>
              <a:schemeClr val="tx1"/>
            </a:solidFill>
            <a:round/>
            <a:headEnd/>
            <a:tailEnd/>
          </a:ln>
          <a:effectLst>
            <a:outerShdw blurRad="50800" dist="190500" sx="102000" sy="102000" algn="l" rotWithShape="0">
              <a:prstClr val="black">
                <a:alpha val="22000"/>
              </a:prstClr>
            </a:outerShdw>
          </a:effectLst>
          <a:scene3d>
            <a:camera prst="orthographicFront"/>
            <a:lightRig rig="harsh" dir="t"/>
          </a:scene3d>
          <a:sp3d>
            <a:bevelT w="114300" prst="artDeco"/>
          </a:sp3d>
        </p:spPr>
        <p:txBody>
          <a:bodyPr vert="eaVert" wrap="none" anchor="ctr">
            <a:sp3d extrusionH="57150">
              <a:bevelT w="57150" h="38100" prst="artDeco"/>
            </a:sp3d>
          </a:bodyPr>
          <a:lstStyle/>
          <a:p>
            <a:pPr algn="ctr" fontAlgn="base">
              <a:spcBef>
                <a:spcPct val="0"/>
              </a:spcBef>
              <a:spcAft>
                <a:spcPct val="0"/>
              </a:spcAft>
              <a:defRPr/>
            </a:pPr>
            <a:r>
              <a:rPr kumimoji="1" lang="zh-TW" altLang="en-US" sz="6600" b="1" dirty="0">
                <a:solidFill>
                  <a:srgbClr val="FFB800">
                    <a:lumMod val="75000"/>
                  </a:srgbClr>
                </a:solidFill>
                <a:effectLst>
                  <a:outerShdw blurRad="50800" dist="38100" dir="18900000" algn="bl" rotWithShape="0">
                    <a:prstClr val="black">
                      <a:alpha val="40000"/>
                    </a:prstClr>
                  </a:outerShdw>
                </a:effectLst>
                <a:latin typeface="微軟正黑體" pitchFamily="34" charset="-120"/>
                <a:ea typeface="微軟正黑體" pitchFamily="34" charset="-120"/>
              </a:rPr>
              <a:t>投標資格</a:t>
            </a:r>
          </a:p>
        </p:txBody>
      </p:sp>
    </p:spTree>
    <p:extLst>
      <p:ext uri="{BB962C8B-B14F-4D97-AF65-F5344CB8AC3E}">
        <p14:creationId xmlns:p14="http://schemas.microsoft.com/office/powerpoint/2010/main" val="3970592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ppt_w/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17527434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群組 5"/>
          <p:cNvGrpSpPr/>
          <p:nvPr/>
        </p:nvGrpSpPr>
        <p:grpSpPr>
          <a:xfrm>
            <a:off x="-36512" y="836712"/>
            <a:ext cx="5760640" cy="5904656"/>
            <a:chOff x="0" y="2924944"/>
            <a:chExt cx="9144000" cy="3933056"/>
          </a:xfrm>
        </p:grpSpPr>
        <p:pic>
          <p:nvPicPr>
            <p:cNvPr id="17" name="圖片 16" descr="圖片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924944"/>
              <a:ext cx="9144000" cy="39330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26"/>
            <p:cNvSpPr>
              <a:spLocks noChangeArrowheads="1"/>
            </p:cNvSpPr>
            <p:nvPr/>
          </p:nvSpPr>
          <p:spPr bwMode="auto">
            <a:xfrm>
              <a:off x="1979613" y="6056675"/>
              <a:ext cx="5688012" cy="153927"/>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0" name="Line 27"/>
            <p:cNvSpPr>
              <a:spLocks noChangeShapeType="1"/>
            </p:cNvSpPr>
            <p:nvPr/>
          </p:nvSpPr>
          <p:spPr bwMode="auto">
            <a:xfrm flipV="1">
              <a:off x="1547813" y="5439836"/>
              <a:ext cx="2232025" cy="0"/>
            </a:xfrm>
            <a:prstGeom prst="line">
              <a:avLst/>
            </a:prstGeom>
            <a:noFill/>
            <a:ln w="38100">
              <a:solidFill>
                <a:srgbClr val="FF0066"/>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1" name="Rectangle 11"/>
            <p:cNvSpPr>
              <a:spLocks noChangeArrowheads="1"/>
            </p:cNvSpPr>
            <p:nvPr/>
          </p:nvSpPr>
          <p:spPr bwMode="auto">
            <a:xfrm>
              <a:off x="179388" y="3334661"/>
              <a:ext cx="4608512" cy="155058"/>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grpSp>
    </p:spTree>
    <p:extLst>
      <p:ext uri="{BB962C8B-B14F-4D97-AF65-F5344CB8AC3E}">
        <p14:creationId xmlns:p14="http://schemas.microsoft.com/office/powerpoint/2010/main" val="14140951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84342386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32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45842714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35496" y="3789040"/>
            <a:ext cx="9036496" cy="2916752"/>
            <a:chOff x="323850" y="1339850"/>
            <a:chExt cx="8569325" cy="2160588"/>
          </a:xfrm>
        </p:grpSpPr>
        <p:pic>
          <p:nvPicPr>
            <p:cNvPr id="10" name="Picture 21" descr="華興小學(丙級營造)"/>
            <p:cNvPicPr>
              <a:picLocks noChangeAspect="1" noChangeArrowheads="1"/>
            </p:cNvPicPr>
            <p:nvPr/>
          </p:nvPicPr>
          <p:blipFill>
            <a:blip r:embed="rId7">
              <a:extLst>
                <a:ext uri="{28A0092B-C50C-407E-A947-70E740481C1C}">
                  <a14:useLocalDpi xmlns:a14="http://schemas.microsoft.com/office/drawing/2010/main" val="0"/>
                </a:ext>
              </a:extLst>
            </a:blip>
            <a:srcRect l="9186" t="15234" r="8946" b="60123"/>
            <a:stretch>
              <a:fillRect/>
            </a:stretch>
          </p:blipFill>
          <p:spPr bwMode="auto">
            <a:xfrm>
              <a:off x="323850" y="1339850"/>
              <a:ext cx="8569325" cy="2160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1"/>
            <p:cNvSpPr>
              <a:spLocks noChangeArrowheads="1"/>
            </p:cNvSpPr>
            <p:nvPr/>
          </p:nvSpPr>
          <p:spPr bwMode="auto">
            <a:xfrm>
              <a:off x="1331913" y="2051050"/>
              <a:ext cx="5761037" cy="225425"/>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12" name="Rectangle 14"/>
            <p:cNvSpPr>
              <a:spLocks noChangeArrowheads="1"/>
            </p:cNvSpPr>
            <p:nvPr/>
          </p:nvSpPr>
          <p:spPr bwMode="auto">
            <a:xfrm>
              <a:off x="395288" y="2620963"/>
              <a:ext cx="2592387" cy="236537"/>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13" name="Rectangle 19"/>
            <p:cNvSpPr>
              <a:spLocks noChangeArrowheads="1"/>
            </p:cNvSpPr>
            <p:nvPr/>
          </p:nvSpPr>
          <p:spPr bwMode="auto">
            <a:xfrm>
              <a:off x="5143500" y="3286125"/>
              <a:ext cx="1582738" cy="214313"/>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grpSp>
    </p:spTree>
    <p:extLst>
      <p:ext uri="{BB962C8B-B14F-4D97-AF65-F5344CB8AC3E}">
        <p14:creationId xmlns:p14="http://schemas.microsoft.com/office/powerpoint/2010/main" val="2267301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0"/>
          <p:cNvGrpSpPr>
            <a:grpSpLocks/>
          </p:cNvGrpSpPr>
          <p:nvPr/>
        </p:nvGrpSpPr>
        <p:grpSpPr bwMode="auto">
          <a:xfrm>
            <a:off x="1578539" y="1067410"/>
            <a:ext cx="5753100" cy="3679330"/>
            <a:chOff x="2342971" y="1345499"/>
            <a:chExt cx="5753101" cy="3678848"/>
          </a:xfrm>
        </p:grpSpPr>
        <p:grpSp>
          <p:nvGrpSpPr>
            <p:cNvPr id="18468" name="Group 2"/>
            <p:cNvGrpSpPr>
              <a:grpSpLocks/>
            </p:cNvGrpSpPr>
            <p:nvPr/>
          </p:nvGrpSpPr>
          <p:grpSpPr bwMode="auto">
            <a:xfrm>
              <a:off x="2342971" y="1345499"/>
              <a:ext cx="5753101" cy="3678848"/>
              <a:chOff x="641" y="921"/>
              <a:chExt cx="3624" cy="2409"/>
            </a:xfrm>
          </p:grpSpPr>
          <p:sp>
            <p:nvSpPr>
              <p:cNvPr id="18471" name="Line 4"/>
              <p:cNvSpPr>
                <a:spLocks noChangeShapeType="1"/>
              </p:cNvSpPr>
              <p:nvPr/>
            </p:nvSpPr>
            <p:spPr bwMode="auto">
              <a:xfrm flipV="1">
                <a:off x="2424" y="921"/>
                <a:ext cx="1048" cy="1441"/>
              </a:xfrm>
              <a:prstGeom prst="line">
                <a:avLst/>
              </a:prstGeom>
              <a:noFill/>
              <a:ln w="3175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kumimoji="1" lang="zh-TW" altLang="en-US" sz="2400" b="1">
                  <a:solidFill>
                    <a:srgbClr val="0000CC"/>
                  </a:solidFill>
                  <a:latin typeface="Arial" charset="0"/>
                  <a:ea typeface="標楷體" pitchFamily="65" charset="-120"/>
                </a:endParaRPr>
              </a:p>
            </p:txBody>
          </p:sp>
          <p:sp>
            <p:nvSpPr>
              <p:cNvPr id="18473" name="Line 6"/>
              <p:cNvSpPr>
                <a:spLocks noChangeShapeType="1"/>
              </p:cNvSpPr>
              <p:nvPr/>
            </p:nvSpPr>
            <p:spPr bwMode="auto">
              <a:xfrm flipH="1">
                <a:off x="2457" y="2242"/>
                <a:ext cx="1808" cy="47"/>
              </a:xfrm>
              <a:prstGeom prst="line">
                <a:avLst/>
              </a:prstGeom>
              <a:noFill/>
              <a:ln w="3175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kumimoji="1" lang="zh-TW" altLang="en-US" sz="2400" b="1">
                  <a:solidFill>
                    <a:srgbClr val="0000CC"/>
                  </a:solidFill>
                  <a:latin typeface="Arial" charset="0"/>
                  <a:ea typeface="標楷體" pitchFamily="65" charset="-120"/>
                </a:endParaRPr>
              </a:p>
            </p:txBody>
          </p:sp>
          <p:sp>
            <p:nvSpPr>
              <p:cNvPr id="18474" name="Line 7"/>
              <p:cNvSpPr>
                <a:spLocks noChangeShapeType="1"/>
              </p:cNvSpPr>
              <p:nvPr/>
            </p:nvSpPr>
            <p:spPr bwMode="auto">
              <a:xfrm flipV="1">
                <a:off x="641" y="2289"/>
                <a:ext cx="1783" cy="1041"/>
              </a:xfrm>
              <a:prstGeom prst="line">
                <a:avLst/>
              </a:prstGeom>
              <a:noFill/>
              <a:ln w="3175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kumimoji="1" lang="zh-TW" altLang="en-US" sz="2400" b="1">
                  <a:solidFill>
                    <a:srgbClr val="0000CC"/>
                  </a:solidFill>
                  <a:latin typeface="Arial" charset="0"/>
                  <a:ea typeface="標楷體" pitchFamily="65" charset="-120"/>
                </a:endParaRPr>
              </a:p>
            </p:txBody>
          </p:sp>
        </p:grpSp>
        <p:sp>
          <p:nvSpPr>
            <p:cNvPr id="18469" name="Line 5"/>
            <p:cNvSpPr>
              <a:spLocks noChangeShapeType="1"/>
            </p:cNvSpPr>
            <p:nvPr/>
          </p:nvSpPr>
          <p:spPr bwMode="auto">
            <a:xfrm flipH="1" flipV="1">
              <a:off x="3464224" y="2539077"/>
              <a:ext cx="1709862" cy="895530"/>
            </a:xfrm>
            <a:prstGeom prst="line">
              <a:avLst/>
            </a:prstGeom>
            <a:noFill/>
            <a:ln w="3175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kumimoji="1" lang="zh-TW" altLang="en-US" sz="2400" b="1">
                <a:solidFill>
                  <a:srgbClr val="0000CC"/>
                </a:solidFill>
                <a:latin typeface="Arial" charset="0"/>
                <a:ea typeface="標楷體" pitchFamily="65" charset="-120"/>
              </a:endParaRPr>
            </a:p>
          </p:txBody>
        </p:sp>
        <p:sp>
          <p:nvSpPr>
            <p:cNvPr id="18470" name="Line 5"/>
            <p:cNvSpPr>
              <a:spLocks noChangeShapeType="1"/>
            </p:cNvSpPr>
            <p:nvPr/>
          </p:nvSpPr>
          <p:spPr bwMode="auto">
            <a:xfrm flipH="1" flipV="1">
              <a:off x="5173484" y="3546850"/>
              <a:ext cx="481012" cy="1308204"/>
            </a:xfrm>
            <a:prstGeom prst="line">
              <a:avLst/>
            </a:prstGeom>
            <a:noFill/>
            <a:ln w="3175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kumimoji="1" lang="zh-TW" altLang="en-US" sz="2400" b="1">
                <a:solidFill>
                  <a:srgbClr val="0000CC"/>
                </a:solidFill>
                <a:latin typeface="Arial" charset="0"/>
                <a:ea typeface="標楷體" pitchFamily="65" charset="-120"/>
              </a:endParaRPr>
            </a:p>
          </p:txBody>
        </p:sp>
      </p:grpSp>
      <p:sp>
        <p:nvSpPr>
          <p:cNvPr id="46" name="Freeform 9"/>
          <p:cNvSpPr>
            <a:spLocks noEditPoints="1"/>
          </p:cNvSpPr>
          <p:nvPr/>
        </p:nvSpPr>
        <p:spPr bwMode="gray">
          <a:xfrm rot="20241944">
            <a:off x="822889" y="1387475"/>
            <a:ext cx="7505700" cy="3309938"/>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tx1">
                  <a:lumMod val="85000"/>
                  <a:lumOff val="15000"/>
                </a:schemeClr>
              </a:gs>
              <a:gs pos="100000">
                <a:schemeClr val="bg2"/>
              </a:gs>
            </a:gsLst>
            <a:lin ang="0" scaled="1"/>
          </a:gradFill>
          <a:ln w="0">
            <a:noFill/>
            <a:round/>
            <a:headEnd/>
            <a:tailEnd/>
          </a:ln>
        </p:spPr>
        <p:txBody>
          <a:bodyPr/>
          <a:lstStyle/>
          <a:p>
            <a:pPr>
              <a:defRPr/>
            </a:pPr>
            <a:endParaRPr lang="zh-TW" altLang="en-US" sz="2400" b="1">
              <a:solidFill>
                <a:srgbClr val="0000CC"/>
              </a:solidFill>
            </a:endParaRPr>
          </a:p>
        </p:txBody>
      </p:sp>
      <p:grpSp>
        <p:nvGrpSpPr>
          <p:cNvPr id="4" name="Group 10"/>
          <p:cNvGrpSpPr>
            <a:grpSpLocks/>
          </p:cNvGrpSpPr>
          <p:nvPr/>
        </p:nvGrpSpPr>
        <p:grpSpPr bwMode="auto">
          <a:xfrm>
            <a:off x="389502" y="4011613"/>
            <a:ext cx="2070100" cy="1470025"/>
            <a:chOff x="151" y="2376"/>
            <a:chExt cx="1172" cy="1086"/>
          </a:xfrm>
        </p:grpSpPr>
        <p:sp>
          <p:nvSpPr>
            <p:cNvPr id="48" name="Oval 11">
              <a:hlinkClick r:id="rId2" action="ppaction://hlinksldjump"/>
            </p:cNvPr>
            <p:cNvSpPr>
              <a:spLocks noChangeArrowheads="1"/>
            </p:cNvSpPr>
            <p:nvPr/>
          </p:nvSpPr>
          <p:spPr bwMode="gray">
            <a:xfrm>
              <a:off x="192" y="2376"/>
              <a:ext cx="1093" cy="1086"/>
            </a:xfrm>
            <a:prstGeom prst="ellipse">
              <a:avLst/>
            </a:prstGeom>
            <a:solidFill>
              <a:srgbClr val="A1A646"/>
            </a:solidFill>
            <a:ln w="9525">
              <a:noFill/>
              <a:round/>
              <a:headEnd/>
              <a:tailEnd/>
            </a:ln>
            <a:effectLst>
              <a:outerShdw dist="107763" dir="2700000" algn="ctr" rotWithShape="0">
                <a:schemeClr val="bg1">
                  <a:lumMod val="65000"/>
                  <a:alpha val="50000"/>
                </a:schemeClr>
              </a:outerShdw>
            </a:effectLst>
            <a:scene3d>
              <a:camera prst="orthographicFront"/>
              <a:lightRig rig="threePt" dir="t"/>
            </a:scene3d>
            <a:sp3d>
              <a:bevelT w="177800"/>
            </a:sp3d>
          </p:spPr>
          <p:txBody>
            <a:bodyPr wrap="none" anchor="ctr"/>
            <a:lstStyle/>
            <a:p>
              <a:pPr algn="ctr">
                <a:defRPr/>
              </a:pPr>
              <a:endParaRPr lang="en-US" altLang="zh-TW" sz="2400" b="1">
                <a:solidFill>
                  <a:srgbClr val="0000CC"/>
                </a:solidFill>
                <a:latin typeface="華康粗黑體" pitchFamily="49" charset="-120"/>
                <a:ea typeface="華康粗黑體" pitchFamily="49" charset="-120"/>
              </a:endParaRPr>
            </a:p>
            <a:p>
              <a:pPr algn="ctr">
                <a:defRPr/>
              </a:pPr>
              <a:endParaRPr lang="en-US" altLang="zh-TW" sz="2400" b="1">
                <a:solidFill>
                  <a:srgbClr val="0000CC"/>
                </a:solidFill>
                <a:latin typeface="華康粗黑體" pitchFamily="49" charset="-120"/>
                <a:ea typeface="華康粗黑體" pitchFamily="49" charset="-120"/>
              </a:endParaRPr>
            </a:p>
          </p:txBody>
        </p:sp>
        <p:sp>
          <p:nvSpPr>
            <p:cNvPr id="49" name="Text Box 12">
              <a:hlinkClick r:id="rId2" action="ppaction://hlinksldjump"/>
            </p:cNvPr>
            <p:cNvSpPr txBox="1">
              <a:spLocks noChangeAspect="1" noChangeArrowheads="1"/>
            </p:cNvSpPr>
            <p:nvPr/>
          </p:nvSpPr>
          <p:spPr bwMode="gray">
            <a:xfrm>
              <a:off x="151" y="2794"/>
              <a:ext cx="1172" cy="286"/>
            </a:xfrm>
            <a:prstGeom prst="rect">
              <a:avLst/>
            </a:prstGeom>
            <a:noFill/>
            <a:ln w="9525">
              <a:noFill/>
              <a:miter lim="800000"/>
              <a:headEnd/>
              <a:tailEnd/>
            </a:ln>
            <a:effectLst>
              <a:outerShdw blurRad="50800" dist="50800" dir="5400000" algn="ctr" rotWithShape="0">
                <a:srgbClr val="000000">
                  <a:alpha val="80000"/>
                </a:srgbClr>
              </a:outerShdw>
            </a:effectLst>
            <a:scene3d>
              <a:camera prst="orthographicFront"/>
              <a:lightRig rig="threePt" dir="t"/>
            </a:scene3d>
            <a:sp3d>
              <a:bevelT/>
              <a:bevelB/>
            </a:sp3d>
          </p:spPr>
          <p:txBody>
            <a:bodyPr>
              <a:spAutoFit/>
              <a:sp3d extrusionH="57150">
                <a:bevelT w="38100" h="38100"/>
                <a:bevelB w="38100" h="38100"/>
              </a:sp3d>
            </a:bodyPr>
            <a:lstStyle/>
            <a:p>
              <a:pPr algn="ctr" fontAlgn="base">
                <a:lnSpc>
                  <a:spcPct val="80000"/>
                </a:lnSpc>
                <a:spcBef>
                  <a:spcPct val="0"/>
                </a:spcBef>
                <a:spcAft>
                  <a:spcPct val="0"/>
                </a:spcAft>
                <a:defRPr/>
              </a:pPr>
              <a:r>
                <a:rPr kumimoji="1" lang="en-US" altLang="zh-TW"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1</a:t>
              </a:r>
              <a:r>
                <a:rPr kumimoji="1" lang="en-US" altLang="zh-TW"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24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採購策略</a:t>
              </a:r>
              <a:endParaRPr kumimoji="1" lang="en-US" altLang="zh-TW" sz="24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grpSp>
        <p:nvGrpSpPr>
          <p:cNvPr id="5" name="Group 22"/>
          <p:cNvGrpSpPr>
            <a:grpSpLocks/>
          </p:cNvGrpSpPr>
          <p:nvPr/>
        </p:nvGrpSpPr>
        <p:grpSpPr bwMode="auto">
          <a:xfrm>
            <a:off x="6402232" y="2420888"/>
            <a:ext cx="1951037" cy="1328738"/>
            <a:chOff x="1827" y="2904"/>
            <a:chExt cx="1093" cy="1086"/>
          </a:xfrm>
        </p:grpSpPr>
        <p:sp>
          <p:nvSpPr>
            <p:cNvPr id="51" name="Oval 23">
              <a:hlinkClick r:id="rId3" action="ppaction://hlinksldjump"/>
            </p:cNvPr>
            <p:cNvSpPr>
              <a:spLocks noChangeArrowheads="1"/>
            </p:cNvSpPr>
            <p:nvPr/>
          </p:nvSpPr>
          <p:spPr bwMode="gray">
            <a:xfrm>
              <a:off x="1827" y="2904"/>
              <a:ext cx="1093" cy="1086"/>
            </a:xfrm>
            <a:prstGeom prst="ellipse">
              <a:avLst/>
            </a:prstGeom>
            <a:solidFill>
              <a:srgbClr val="6399AB"/>
            </a:solidFill>
            <a:ln w="9525">
              <a:solidFill>
                <a:schemeClr val="bg2"/>
              </a:solidFill>
              <a:round/>
              <a:headEnd/>
              <a:tailEnd/>
            </a:ln>
            <a:effectLst>
              <a:outerShdw dist="107763" dir="2700000" algn="ctr" rotWithShape="0">
                <a:schemeClr val="bg1">
                  <a:lumMod val="65000"/>
                  <a:alpha val="50000"/>
                </a:schemeClr>
              </a:outerShdw>
            </a:effectLst>
            <a:scene3d>
              <a:camera prst="orthographicFront"/>
              <a:lightRig rig="threePt" dir="t"/>
            </a:scene3d>
            <a:sp3d>
              <a:bevelT w="177800"/>
            </a:sp3d>
          </p:spPr>
          <p:txBody>
            <a:bodyPr wrap="none" anchor="ctr"/>
            <a:lstStyle/>
            <a:p>
              <a:pPr algn="ctr">
                <a:defRPr/>
              </a:pPr>
              <a:endParaRPr lang="en-US" altLang="zh-TW" sz="2400" b="1">
                <a:solidFill>
                  <a:srgbClr val="0000CC"/>
                </a:solidFill>
                <a:latin typeface="華康粗黑體" pitchFamily="49" charset="-120"/>
                <a:ea typeface="華康粗黑體" pitchFamily="49" charset="-120"/>
              </a:endParaRPr>
            </a:p>
            <a:p>
              <a:pPr algn="ctr">
                <a:defRPr/>
              </a:pPr>
              <a:endParaRPr lang="en-US" altLang="zh-TW" sz="2400" b="1">
                <a:solidFill>
                  <a:srgbClr val="0000CC"/>
                </a:solidFill>
                <a:latin typeface="華康粗黑體" pitchFamily="49" charset="-120"/>
                <a:ea typeface="華康粗黑體" pitchFamily="49" charset="-120"/>
              </a:endParaRPr>
            </a:p>
          </p:txBody>
        </p:sp>
        <p:sp>
          <p:nvSpPr>
            <p:cNvPr id="52" name="Text Box 24">
              <a:hlinkClick r:id="rId3" action="ppaction://hlinksldjump"/>
            </p:cNvPr>
            <p:cNvSpPr txBox="1">
              <a:spLocks noChangeArrowheads="1"/>
            </p:cNvSpPr>
            <p:nvPr/>
          </p:nvSpPr>
          <p:spPr bwMode="gray">
            <a:xfrm>
              <a:off x="1904" y="3224"/>
              <a:ext cx="887" cy="377"/>
            </a:xfrm>
            <a:prstGeom prst="rect">
              <a:avLst/>
            </a:prstGeom>
            <a:noFill/>
            <a:ln w="9525">
              <a:noFill/>
              <a:miter lim="800000"/>
              <a:headEnd/>
              <a:tailEnd/>
            </a:ln>
            <a:effectLst>
              <a:outerShdw blurRad="50800" dist="50800" dir="5400000" algn="ctr" rotWithShape="0">
                <a:srgbClr val="000000">
                  <a:alpha val="80000"/>
                </a:srgbClr>
              </a:outerShdw>
            </a:effectLst>
          </p:spPr>
          <p:txBody>
            <a:bodyPr lIns="0" rIns="0">
              <a:spAutoFit/>
              <a:scene3d>
                <a:camera prst="orthographicFront"/>
                <a:lightRig rig="threePt" dir="t"/>
              </a:scene3d>
              <a:sp3d extrusionH="57150">
                <a:bevelT w="38100" h="38100"/>
                <a:bevelB w="38100" h="38100"/>
              </a:sp3d>
            </a:bodyPr>
            <a:lstStyle/>
            <a:p>
              <a:pPr algn="ctr" fontAlgn="base">
                <a:spcBef>
                  <a:spcPct val="0"/>
                </a:spcBef>
                <a:spcAft>
                  <a:spcPct val="0"/>
                </a:spcAft>
                <a:defRPr/>
              </a:pPr>
              <a:r>
                <a:rPr kumimoji="1" lang="en-US" altLang="zh-TW"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3</a:t>
              </a:r>
              <a:r>
                <a:rPr kumimoji="1" lang="en-US" altLang="zh-TW"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投標資格</a:t>
              </a:r>
              <a:endParaRPr kumimoji="1" lang="zh-TW" altLang="en-US"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grpSp>
        <p:nvGrpSpPr>
          <p:cNvPr id="6" name="Group 25"/>
          <p:cNvGrpSpPr>
            <a:grpSpLocks/>
          </p:cNvGrpSpPr>
          <p:nvPr/>
        </p:nvGrpSpPr>
        <p:grpSpPr bwMode="auto">
          <a:xfrm>
            <a:off x="5106088" y="332656"/>
            <a:ext cx="1931989" cy="1468438"/>
            <a:chOff x="1701" y="482"/>
            <a:chExt cx="1093" cy="1085"/>
          </a:xfrm>
        </p:grpSpPr>
        <p:sp>
          <p:nvSpPr>
            <p:cNvPr id="54" name="Oval 26">
              <a:hlinkClick r:id="rId4" action="ppaction://hlinksldjump"/>
            </p:cNvPr>
            <p:cNvSpPr>
              <a:spLocks noChangeAspect="1" noChangeArrowheads="1"/>
            </p:cNvSpPr>
            <p:nvPr/>
          </p:nvSpPr>
          <p:spPr bwMode="gray">
            <a:xfrm>
              <a:off x="1701" y="482"/>
              <a:ext cx="1093" cy="1085"/>
            </a:xfrm>
            <a:prstGeom prst="ellipse">
              <a:avLst/>
            </a:prstGeom>
            <a:solidFill>
              <a:srgbClr val="FF3399"/>
            </a:solidFill>
            <a:ln w="9525">
              <a:solidFill>
                <a:schemeClr val="bg2"/>
              </a:solidFill>
              <a:round/>
              <a:headEnd/>
              <a:tailEnd/>
            </a:ln>
            <a:effectLst>
              <a:outerShdw dist="107763" dir="2700000" algn="ctr" rotWithShape="0">
                <a:schemeClr val="bg1">
                  <a:lumMod val="65000"/>
                  <a:alpha val="50000"/>
                </a:schemeClr>
              </a:outerShdw>
            </a:effectLst>
            <a:scene3d>
              <a:camera prst="orthographicFront"/>
              <a:lightRig rig="harsh" dir="t"/>
            </a:scene3d>
            <a:sp3d>
              <a:bevelT w="177800"/>
            </a:sp3d>
          </p:spPr>
          <p:txBody>
            <a:bodyPr wrap="none" anchor="ctr"/>
            <a:lstStyle/>
            <a:p>
              <a:pPr algn="ctr">
                <a:defRPr/>
              </a:pPr>
              <a:endParaRPr lang="en-US" altLang="zh-TW" sz="2400" b="1">
                <a:solidFill>
                  <a:srgbClr val="0000CC"/>
                </a:solidFill>
                <a:latin typeface="華康粗黑體" pitchFamily="49" charset="-120"/>
                <a:ea typeface="華康粗黑體" pitchFamily="49" charset="-120"/>
              </a:endParaRPr>
            </a:p>
            <a:p>
              <a:pPr algn="ctr">
                <a:defRPr/>
              </a:pPr>
              <a:endParaRPr lang="en-US" altLang="zh-TW" sz="2400" b="1">
                <a:solidFill>
                  <a:srgbClr val="0000CC"/>
                </a:solidFill>
                <a:latin typeface="華康粗黑體" pitchFamily="49" charset="-120"/>
                <a:ea typeface="華康粗黑體" pitchFamily="49" charset="-120"/>
              </a:endParaRPr>
            </a:p>
          </p:txBody>
        </p:sp>
        <p:sp>
          <p:nvSpPr>
            <p:cNvPr id="55" name="Text Box 27">
              <a:hlinkClick r:id="rId4" action="ppaction://hlinksldjump"/>
            </p:cNvPr>
            <p:cNvSpPr txBox="1">
              <a:spLocks noChangeArrowheads="1"/>
            </p:cNvSpPr>
            <p:nvPr/>
          </p:nvSpPr>
          <p:spPr bwMode="gray">
            <a:xfrm>
              <a:off x="1732" y="854"/>
              <a:ext cx="1012" cy="341"/>
            </a:xfrm>
            <a:prstGeom prst="rect">
              <a:avLst/>
            </a:prstGeom>
            <a:noFill/>
            <a:ln w="9525">
              <a:noFill/>
              <a:miter lim="800000"/>
              <a:headEnd/>
              <a:tailEnd/>
            </a:ln>
            <a:effectLst>
              <a:outerShdw blurRad="50800" dist="50800" dir="5400000" algn="ctr" rotWithShape="0">
                <a:srgbClr val="000000">
                  <a:alpha val="80000"/>
                </a:srgbClr>
              </a:outerShdw>
            </a:effectLst>
          </p:spPr>
          <p:txBody>
            <a:bodyPr wrap="square">
              <a:spAutoFit/>
              <a:scene3d>
                <a:camera prst="orthographicFront"/>
                <a:lightRig rig="threePt" dir="t"/>
              </a:scene3d>
              <a:sp3d extrusionH="57150">
                <a:bevelT w="38100" h="38100"/>
                <a:bevelB w="38100" h="38100"/>
              </a:sp3d>
            </a:bodyPr>
            <a:lstStyle/>
            <a:p>
              <a:pPr algn="ctr" eaLnBrk="0" hangingPunct="0">
                <a:defRPr/>
              </a:pPr>
              <a:r>
                <a:rPr kumimoji="1" lang="en-US" altLang="zh-TW"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4</a:t>
              </a:r>
              <a:r>
                <a:rPr kumimoji="1" lang="en-US" altLang="zh-TW"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24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評選作業</a:t>
              </a:r>
            </a:p>
          </p:txBody>
        </p:sp>
      </p:grpSp>
      <p:sp>
        <p:nvSpPr>
          <p:cNvPr id="59" name="Oval 14"/>
          <p:cNvSpPr>
            <a:spLocks noChangeArrowheads="1"/>
          </p:cNvSpPr>
          <p:nvPr/>
        </p:nvSpPr>
        <p:spPr bwMode="gray">
          <a:xfrm>
            <a:off x="3278561" y="2420888"/>
            <a:ext cx="2262188" cy="1471612"/>
          </a:xfrm>
          <a:prstGeom prst="ellipse">
            <a:avLst/>
          </a:prstGeom>
          <a:solidFill>
            <a:srgbClr val="4010F2"/>
          </a:solidFill>
          <a:ln w="9525">
            <a:noFill/>
            <a:round/>
            <a:headEnd/>
            <a:tailEnd/>
          </a:ln>
          <a:effectLst>
            <a:outerShdw blurRad="63500" dist="114300" dir="1500000" algn="tl" rotWithShape="0">
              <a:schemeClr val="accent2">
                <a:lumMod val="65000"/>
                <a:lumOff val="35000"/>
                <a:alpha val="40000"/>
              </a:schemeClr>
            </a:outerShdw>
          </a:effectLst>
          <a:scene3d>
            <a:camera prst="orthographicFront">
              <a:rot lat="0" lon="0" rev="0"/>
            </a:camera>
            <a:lightRig rig="harsh" dir="t"/>
          </a:scene3d>
          <a:sp3d prstMaterial="plastic">
            <a:bevelT w="177800"/>
          </a:sp3d>
        </p:spPr>
        <p:txBody>
          <a:bodyPr wrap="none" anchor="ctr" anchorCtr="1">
            <a:scene3d>
              <a:camera prst="orthographicFront"/>
              <a:lightRig rig="harsh" dir="tl"/>
            </a:scene3d>
            <a:sp3d extrusionH="57150" contourW="25400">
              <a:bevelT w="25400" h="55880" prst="coolSlant"/>
              <a:contourClr>
                <a:schemeClr val="accent2">
                  <a:tint val="20000"/>
                </a:schemeClr>
              </a:contourClr>
            </a:sp3d>
          </a:bodyPr>
          <a:lstStyle/>
          <a:p>
            <a:pPr algn="ctr" eaLnBrk="0" fontAlgn="ctr" hangingPunct="0">
              <a:defRPr/>
            </a:pPr>
            <a:r>
              <a:rPr kumimoji="1" lang="zh-TW" altLang="en-US" sz="4100" b="1" spc="50" dirty="0">
                <a:ln w="11430">
                  <a:noFill/>
                </a:ln>
                <a:solidFill>
                  <a:srgbClr val="FFFFFF">
                    <a:lumMod val="65000"/>
                  </a:srgbClr>
                </a:solidFill>
                <a:effectLst>
                  <a:outerShdw blurRad="50800" dist="38100" dir="13500000" algn="br" rotWithShape="0">
                    <a:prstClr val="black">
                      <a:alpha val="40000"/>
                    </a:prstClr>
                  </a:outerShdw>
                </a:effectLst>
                <a:latin typeface="微軟正黑體" pitchFamily="34" charset="-120"/>
                <a:ea typeface="微軟正黑體" pitchFamily="34" charset="-120"/>
              </a:rPr>
              <a:t>簡報大綱</a:t>
            </a:r>
            <a:endParaRPr kumimoji="1" lang="en-US" altLang="zh-TW" sz="4100" b="1" spc="50" dirty="0">
              <a:ln w="11430">
                <a:noFill/>
              </a:ln>
              <a:solidFill>
                <a:srgbClr val="FFFFFF">
                  <a:lumMod val="65000"/>
                </a:srgbClr>
              </a:solidFill>
              <a:effectLst>
                <a:outerShdw blurRad="50800" dist="38100" dir="13500000" algn="br" rotWithShape="0">
                  <a:prstClr val="black">
                    <a:alpha val="40000"/>
                  </a:prstClr>
                </a:outerShdw>
              </a:effectLst>
              <a:latin typeface="微軟正黑體" pitchFamily="34" charset="-120"/>
              <a:ea typeface="微軟正黑體" pitchFamily="34" charset="-120"/>
            </a:endParaRPr>
          </a:p>
        </p:txBody>
      </p:sp>
      <p:grpSp>
        <p:nvGrpSpPr>
          <p:cNvPr id="8" name="Group 22"/>
          <p:cNvGrpSpPr>
            <a:grpSpLocks/>
          </p:cNvGrpSpPr>
          <p:nvPr/>
        </p:nvGrpSpPr>
        <p:grpSpPr bwMode="auto">
          <a:xfrm>
            <a:off x="3845099" y="4077072"/>
            <a:ext cx="1951037" cy="1328737"/>
            <a:chOff x="2024" y="2810"/>
            <a:chExt cx="1093" cy="1086"/>
          </a:xfrm>
        </p:grpSpPr>
        <p:sp>
          <p:nvSpPr>
            <p:cNvPr id="61" name="Oval 23">
              <a:hlinkClick r:id="rId5" action="ppaction://hlinksldjump"/>
            </p:cNvPr>
            <p:cNvSpPr>
              <a:spLocks noChangeArrowheads="1"/>
            </p:cNvSpPr>
            <p:nvPr/>
          </p:nvSpPr>
          <p:spPr bwMode="gray">
            <a:xfrm>
              <a:off x="2024" y="2810"/>
              <a:ext cx="1093" cy="1086"/>
            </a:xfrm>
            <a:prstGeom prst="ellipse">
              <a:avLst/>
            </a:prstGeom>
            <a:solidFill>
              <a:srgbClr val="FF3300"/>
            </a:solidFill>
            <a:ln w="9525">
              <a:solidFill>
                <a:schemeClr val="bg2"/>
              </a:solidFill>
              <a:round/>
              <a:headEnd/>
              <a:tailEnd/>
            </a:ln>
            <a:effectLst>
              <a:outerShdw dist="107763" dir="2700000" algn="ctr" rotWithShape="0">
                <a:schemeClr val="bg1">
                  <a:lumMod val="65000"/>
                  <a:alpha val="50000"/>
                </a:schemeClr>
              </a:outerShdw>
            </a:effectLst>
            <a:scene3d>
              <a:camera prst="orthographicFront"/>
              <a:lightRig rig="threePt" dir="t"/>
            </a:scene3d>
            <a:sp3d>
              <a:bevelT w="177800"/>
            </a:sp3d>
          </p:spPr>
          <p:txBody>
            <a:bodyPr wrap="none" anchor="ctr"/>
            <a:lstStyle/>
            <a:p>
              <a:pPr algn="ctr">
                <a:defRPr/>
              </a:pPr>
              <a:endParaRPr lang="en-US" altLang="zh-TW" sz="2400" b="1">
                <a:solidFill>
                  <a:srgbClr val="0000CC"/>
                </a:solidFill>
                <a:latin typeface="華康粗黑體" pitchFamily="49" charset="-120"/>
                <a:ea typeface="華康粗黑體" pitchFamily="49" charset="-120"/>
              </a:endParaRPr>
            </a:p>
            <a:p>
              <a:pPr algn="ctr">
                <a:defRPr/>
              </a:pPr>
              <a:endParaRPr lang="en-US" altLang="zh-TW" sz="2400" b="1">
                <a:solidFill>
                  <a:srgbClr val="0000CC"/>
                </a:solidFill>
                <a:latin typeface="華康粗黑體" pitchFamily="49" charset="-120"/>
                <a:ea typeface="華康粗黑體" pitchFamily="49" charset="-120"/>
              </a:endParaRPr>
            </a:p>
          </p:txBody>
        </p:sp>
        <p:sp>
          <p:nvSpPr>
            <p:cNvPr id="62" name="Text Box 24">
              <a:hlinkClick r:id="rId5" action="ppaction://hlinksldjump"/>
            </p:cNvPr>
            <p:cNvSpPr txBox="1">
              <a:spLocks noChangeArrowheads="1"/>
            </p:cNvSpPr>
            <p:nvPr/>
          </p:nvSpPr>
          <p:spPr bwMode="gray">
            <a:xfrm>
              <a:off x="2118" y="3155"/>
              <a:ext cx="887" cy="377"/>
            </a:xfrm>
            <a:prstGeom prst="rect">
              <a:avLst/>
            </a:prstGeom>
            <a:noFill/>
            <a:ln w="9525">
              <a:noFill/>
              <a:miter lim="800000"/>
              <a:headEnd/>
              <a:tailEnd/>
            </a:ln>
            <a:effectLst>
              <a:outerShdw blurRad="50800" dist="50800" dir="5400000" algn="ctr" rotWithShape="0">
                <a:srgbClr val="000000">
                  <a:alpha val="80000"/>
                </a:srgbClr>
              </a:outerShdw>
            </a:effectLst>
            <a:scene3d>
              <a:camera prst="orthographicFront"/>
              <a:lightRig rig="harsh" dir="t"/>
            </a:scene3d>
            <a:sp3d>
              <a:bevelT/>
            </a:sp3d>
          </p:spPr>
          <p:txBody>
            <a:bodyPr lIns="0" rIns="0">
              <a:spAutoFit/>
              <a:sp3d extrusionH="57150">
                <a:bevelT w="38100" h="38100"/>
                <a:bevelB w="38100" h="38100"/>
              </a:sp3d>
            </a:bodyPr>
            <a:lstStyle/>
            <a:p>
              <a:pPr algn="ctr" fontAlgn="base">
                <a:spcBef>
                  <a:spcPct val="0"/>
                </a:spcBef>
                <a:spcAft>
                  <a:spcPct val="0"/>
                </a:spcAft>
                <a:defRPr/>
              </a:pPr>
              <a:r>
                <a:rPr kumimoji="1" lang="en-US" altLang="zh-TW"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2</a:t>
              </a:r>
              <a:r>
                <a:rPr kumimoji="1" lang="en-US" altLang="zh-TW"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異質採購</a:t>
              </a:r>
              <a:endParaRPr kumimoji="1" lang="zh-TW" altLang="en-US"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grpSp>
        <p:nvGrpSpPr>
          <p:cNvPr id="9" name="Group 10"/>
          <p:cNvGrpSpPr>
            <a:grpSpLocks/>
          </p:cNvGrpSpPr>
          <p:nvPr/>
        </p:nvGrpSpPr>
        <p:grpSpPr bwMode="auto">
          <a:xfrm>
            <a:off x="1475656" y="1525339"/>
            <a:ext cx="2070100" cy="1471613"/>
            <a:chOff x="-1163" y="2797"/>
            <a:chExt cx="1172" cy="1086"/>
          </a:xfrm>
        </p:grpSpPr>
        <p:sp>
          <p:nvSpPr>
            <p:cNvPr id="64" name="Oval 11">
              <a:hlinkClick r:id="rId6" action="ppaction://hlinksldjump"/>
            </p:cNvPr>
            <p:cNvSpPr>
              <a:spLocks noChangeArrowheads="1"/>
            </p:cNvSpPr>
            <p:nvPr/>
          </p:nvSpPr>
          <p:spPr bwMode="gray">
            <a:xfrm>
              <a:off x="-1123" y="2797"/>
              <a:ext cx="1093" cy="1086"/>
            </a:xfrm>
            <a:prstGeom prst="ellipse">
              <a:avLst/>
            </a:prstGeom>
            <a:solidFill>
              <a:schemeClr val="tx2">
                <a:lumMod val="60000"/>
                <a:lumOff val="40000"/>
              </a:schemeClr>
            </a:solidFill>
            <a:ln w="9525">
              <a:noFill/>
              <a:round/>
              <a:headEnd/>
              <a:tailEnd/>
            </a:ln>
            <a:effectLst>
              <a:outerShdw dist="107763" dir="2700000" algn="ctr" rotWithShape="0">
                <a:schemeClr val="bg1">
                  <a:lumMod val="65000"/>
                  <a:alpha val="50000"/>
                </a:schemeClr>
              </a:outerShdw>
            </a:effectLst>
            <a:scene3d>
              <a:camera prst="orthographicFront"/>
              <a:lightRig rig="threePt" dir="t"/>
            </a:scene3d>
            <a:sp3d>
              <a:bevelT w="177800"/>
            </a:sp3d>
          </p:spPr>
          <p:txBody>
            <a:bodyPr wrap="none" anchor="ctr"/>
            <a:lstStyle/>
            <a:p>
              <a:pPr algn="ctr">
                <a:defRPr/>
              </a:pPr>
              <a:endParaRPr lang="en-US" altLang="zh-TW" sz="2400" b="1">
                <a:solidFill>
                  <a:srgbClr val="0000CC"/>
                </a:solidFill>
                <a:latin typeface="華康粗黑體" pitchFamily="49" charset="-120"/>
                <a:ea typeface="華康粗黑體" pitchFamily="49" charset="-120"/>
              </a:endParaRPr>
            </a:p>
            <a:p>
              <a:pPr algn="ctr">
                <a:defRPr/>
              </a:pPr>
              <a:endParaRPr lang="en-US" altLang="zh-TW" sz="2400" b="1">
                <a:solidFill>
                  <a:srgbClr val="0000CC"/>
                </a:solidFill>
                <a:latin typeface="華康粗黑體" pitchFamily="49" charset="-120"/>
                <a:ea typeface="華康粗黑體" pitchFamily="49" charset="-120"/>
              </a:endParaRPr>
            </a:p>
          </p:txBody>
        </p:sp>
        <p:sp>
          <p:nvSpPr>
            <p:cNvPr id="65" name="Text Box 12">
              <a:hlinkClick r:id="rId6" action="ppaction://hlinksldjump"/>
            </p:cNvPr>
            <p:cNvSpPr txBox="1">
              <a:spLocks noChangeAspect="1" noChangeArrowheads="1"/>
            </p:cNvSpPr>
            <p:nvPr/>
          </p:nvSpPr>
          <p:spPr bwMode="gray">
            <a:xfrm>
              <a:off x="-1163" y="3140"/>
              <a:ext cx="1172" cy="341"/>
            </a:xfrm>
            <a:prstGeom prst="rect">
              <a:avLst/>
            </a:prstGeom>
            <a:noFill/>
            <a:ln w="9525">
              <a:noFill/>
              <a:miter lim="800000"/>
              <a:headEnd/>
              <a:tailEnd/>
            </a:ln>
            <a:effectLst>
              <a:outerShdw blurRad="50800" dist="50800" dir="5400000" algn="ctr" rotWithShape="0">
                <a:srgbClr val="000000">
                  <a:alpha val="80000"/>
                </a:srgbClr>
              </a:outerShdw>
            </a:effectLst>
            <a:scene3d>
              <a:camera prst="orthographicFront"/>
              <a:lightRig rig="threePt" dir="t"/>
            </a:scene3d>
            <a:sp3d>
              <a:bevelT w="177800"/>
            </a:sp3d>
          </p:spPr>
          <p:txBody>
            <a:bodyPr>
              <a:spAutoFit/>
              <a:sp3d extrusionH="57150">
                <a:bevelT w="38100" h="38100"/>
                <a:bevelB w="38100" h="38100"/>
              </a:sp3d>
            </a:bodyPr>
            <a:lstStyle/>
            <a:p>
              <a:pPr algn="ctr">
                <a:defRPr/>
              </a:pPr>
              <a:r>
                <a:rPr kumimoji="1" lang="en-US" altLang="zh-TW" sz="2400" b="1" dirty="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5</a:t>
              </a:r>
              <a:r>
                <a:rPr kumimoji="1" lang="en-US" altLang="zh-TW" sz="2400" b="1" dirty="0" smtClean="0">
                  <a:ln w="6350">
                    <a:noFill/>
                  </a:ln>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24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履約驗收</a:t>
              </a:r>
            </a:p>
          </p:txBody>
        </p:sp>
      </p:grpSp>
      <p:sp>
        <p:nvSpPr>
          <p:cNvPr id="38" name="投影片編號版面配置區 5"/>
          <p:cNvSpPr>
            <a:spLocks noGrp="1"/>
          </p:cNvSpPr>
          <p:nvPr>
            <p:ph type="sldNum" sz="quarter" idx="12"/>
          </p:nvPr>
        </p:nvSpPr>
        <p:spPr/>
        <p:txBody>
          <a:bodyPr/>
          <a:lstStyle/>
          <a:p>
            <a:pPr>
              <a:defRPr/>
            </a:pPr>
            <a:fld id="{0ED22947-7849-4394-AADE-2458BE34C1A4}" type="slidenum">
              <a:rPr lang="en-US" altLang="zh-TW">
                <a:solidFill>
                  <a:srgbClr val="000000"/>
                </a:solidFill>
              </a:rPr>
              <a:pPr>
                <a:defRPr/>
              </a:pPr>
              <a:t>2</a:t>
            </a:fld>
            <a:endParaRPr lang="en-US" altLang="zh-TW" dirty="0">
              <a:solidFill>
                <a:srgbClr val="000000"/>
              </a:solidFill>
            </a:endParaRPr>
          </a:p>
        </p:txBody>
      </p:sp>
    </p:spTree>
    <p:extLst>
      <p:ext uri="{BB962C8B-B14F-4D97-AF65-F5344CB8AC3E}">
        <p14:creationId xmlns:p14="http://schemas.microsoft.com/office/powerpoint/2010/main" val="2224982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amond(out)">
                                      <p:cBhvr>
                                        <p:cTn id="7" dur="500"/>
                                        <p:tgtEl>
                                          <p:spTgt spid="59"/>
                                        </p:tgtEl>
                                      </p:cBhvr>
                                    </p:animEffect>
                                  </p:childTnLst>
                                </p:cTn>
                              </p:par>
                            </p:childTnLst>
                          </p:cTn>
                        </p:par>
                        <p:par>
                          <p:cTn id="8" fill="hold" nodeType="afterGroup">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500"/>
                                        <p:tgtEl>
                                          <p:spTgt spid="2"/>
                                        </p:tgtEl>
                                      </p:cBhvr>
                                    </p:animEffect>
                                  </p:childTnLst>
                                </p:cTn>
                              </p:par>
                            </p:childTnLst>
                          </p:cTn>
                        </p:par>
                        <p:par>
                          <p:cTn id="12" fill="hold" nodeType="afterGroup">
                            <p:stCondLst>
                              <p:cond delay="1000"/>
                            </p:stCondLst>
                            <p:childTnLst>
                              <p:par>
                                <p:cTn id="13" presetID="13" presetClass="entr" presetSubtype="32"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plus(out)">
                                      <p:cBhvr>
                                        <p:cTn id="15" dur="500"/>
                                        <p:tgtEl>
                                          <p:spTgt spid="46"/>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500"/>
                                        <p:tgtEl>
                                          <p:spTgt spid="4"/>
                                        </p:tgtEl>
                                      </p:cBhvr>
                                    </p:animEffect>
                                  </p:childTnLst>
                                </p:cTn>
                              </p:par>
                            </p:childTnLst>
                          </p:cTn>
                        </p:par>
                        <p:par>
                          <p:cTn id="20" fill="hold" nodeType="afterGroup">
                            <p:stCondLst>
                              <p:cond delay="2000"/>
                            </p:stCondLst>
                            <p:childTnLst>
                              <p:par>
                                <p:cTn id="21" presetID="8"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par>
                          <p:cTn id="24" fill="hold" nodeType="afterGroup">
                            <p:stCondLst>
                              <p:cond delay="2500"/>
                            </p:stCondLst>
                            <p:childTnLst>
                              <p:par>
                                <p:cTn id="25" presetID="8"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500"/>
                                        <p:tgtEl>
                                          <p:spTgt spid="5"/>
                                        </p:tgtEl>
                                      </p:cBhvr>
                                    </p:animEffect>
                                  </p:childTnLst>
                                </p:cTn>
                              </p:par>
                            </p:childTnLst>
                          </p:cTn>
                        </p:par>
                        <p:par>
                          <p:cTn id="28" fill="hold" nodeType="afterGroup">
                            <p:stCondLst>
                              <p:cond delay="3000"/>
                            </p:stCondLst>
                            <p:childTnLst>
                              <p:par>
                                <p:cTn id="29" presetID="8"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500"/>
                                        <p:tgtEl>
                                          <p:spTgt spid="6"/>
                                        </p:tgtEl>
                                      </p:cBhvr>
                                    </p:animEffect>
                                  </p:childTnLst>
                                </p:cTn>
                              </p:par>
                            </p:childTnLst>
                          </p:cTn>
                        </p:par>
                        <p:par>
                          <p:cTn id="32" fill="hold" nodeType="afterGroup">
                            <p:stCondLst>
                              <p:cond delay="3500"/>
                            </p:stCondLst>
                            <p:childTnLst>
                              <p:par>
                                <p:cTn id="33" presetID="8"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56877088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281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27901599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95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27B5390-0588-4F6B-9CD7-756903071118}" type="slidenum">
              <a:rPr lang="en-US" altLang="zh-TW">
                <a:solidFill>
                  <a:srgbClr val="000000"/>
                </a:solidFill>
              </a:rPr>
              <a:pPr>
                <a:defRPr/>
              </a:pPr>
              <a:t>22</a:t>
            </a:fld>
            <a:endParaRPr lang="en-US" altLang="zh-TW" dirty="0">
              <a:solidFill>
                <a:srgbClr val="000000"/>
              </a:solidFill>
            </a:endParaRPr>
          </a:p>
        </p:txBody>
      </p:sp>
      <p:sp>
        <p:nvSpPr>
          <p:cNvPr id="144388" name="AutoShape 4">
            <a:hlinkClick r:id="rId2" action="ppaction://hlinksldjump" highlightClick="1"/>
          </p:cNvPr>
          <p:cNvSpPr>
            <a:spLocks noChangeArrowheads="1"/>
          </p:cNvSpPr>
          <p:nvPr/>
        </p:nvSpPr>
        <p:spPr bwMode="auto">
          <a:xfrm>
            <a:off x="8027988" y="6309320"/>
            <a:ext cx="360362" cy="476250"/>
          </a:xfrm>
          <a:prstGeom prst="actionButtonHome">
            <a:avLst/>
          </a:prstGeom>
          <a:solidFill>
            <a:srgbClr val="CC99FF"/>
          </a:solidFill>
          <a:ln w="9525">
            <a:solidFill>
              <a:srgbClr val="FF0000">
                <a:alpha val="50000"/>
              </a:srgbClr>
            </a:solidFill>
            <a:miter lim="800000"/>
            <a:headEnd/>
            <a:tailEnd/>
          </a:ln>
          <a:effectLst>
            <a:glow rad="38100">
              <a:schemeClr val="accent2">
                <a:satMod val="175000"/>
                <a:alpha val="18000"/>
              </a:schemeClr>
            </a:glow>
          </a:effectLst>
          <a:scene3d>
            <a:camera prst="orthographicFront"/>
            <a:lightRig rig="threePt" dir="t"/>
          </a:scene3d>
          <a:sp3d>
            <a:bevelT/>
            <a:bevelB/>
          </a:sp3d>
        </p:spPr>
        <p:txBody>
          <a:bodyPr wrap="none" anchor="ct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 name="AutoShape 49"/>
          <p:cNvSpPr>
            <a:spLocks/>
          </p:cNvSpPr>
          <p:nvPr/>
        </p:nvSpPr>
        <p:spPr bwMode="auto">
          <a:xfrm>
            <a:off x="3563889" y="2298573"/>
            <a:ext cx="4320479" cy="2160591"/>
          </a:xfrm>
          <a:prstGeom prst="accentBorderCallout1">
            <a:avLst>
              <a:gd name="adj1" fmla="val 47708"/>
              <a:gd name="adj2" fmla="val -2583"/>
              <a:gd name="adj3" fmla="val 47708"/>
              <a:gd name="adj4" fmla="val -39366"/>
            </a:avLst>
          </a:prstGeom>
          <a:gradFill flip="none" rotWithShape="1">
            <a:gsLst>
              <a:gs pos="0">
                <a:srgbClr val="7BBE4E"/>
              </a:gs>
              <a:gs pos="39000">
                <a:srgbClr val="CDE6BC"/>
              </a:gs>
              <a:gs pos="100000">
                <a:srgbClr val="A1D181"/>
              </a:gs>
            </a:gsLst>
            <a:lin ang="5400000" scaled="1"/>
            <a:tileRect/>
          </a:gradFill>
          <a:ln w="25400" algn="ctr">
            <a:solidFill>
              <a:schemeClr val="tx1"/>
            </a:solidFill>
            <a:miter lim="800000"/>
            <a:headEnd/>
            <a:tailEnd/>
          </a:ln>
          <a:effectLst>
            <a:outerShdw blurRad="50800" dist="127000" sx="103000" sy="103000" algn="bl" rotWithShape="0">
              <a:prstClr val="black">
                <a:alpha val="22000"/>
              </a:prstClr>
            </a:outerShdw>
          </a:effectLst>
          <a:scene3d>
            <a:camera prst="orthographicFront"/>
            <a:lightRig rig="harsh" dir="t"/>
          </a:scene3d>
          <a:sp3d/>
        </p:spPr>
        <p:txBody>
          <a:bodyPr wrap="square" lIns="0" tIns="0" rIns="0" bIns="0" anchor="ctr" anchorCtr="1">
            <a:spAutoFit/>
            <a:sp3d/>
          </a:bodyPr>
          <a:lstStyle/>
          <a:p>
            <a:pPr fontAlgn="base">
              <a:lnSpc>
                <a:spcPct val="130000"/>
              </a:lnSpc>
              <a:spcBef>
                <a:spcPct val="0"/>
              </a:spcBef>
              <a:spcAft>
                <a:spcPct val="0"/>
              </a:spcAft>
              <a:tabLst>
                <a:tab pos="2060575" algn="l"/>
              </a:tabLst>
              <a:defRPr/>
            </a:pP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評選委員未迴避</a:t>
            </a:r>
          </a:p>
          <a:p>
            <a:pPr fontAlgn="base">
              <a:lnSpc>
                <a:spcPct val="130000"/>
              </a:lnSpc>
              <a:spcBef>
                <a:spcPct val="0"/>
              </a:spcBef>
              <a:spcAft>
                <a:spcPct val="0"/>
              </a:spcAft>
              <a:tabLst>
                <a:tab pos="2060575" algn="l"/>
              </a:tabLst>
              <a:defRPr/>
            </a:pP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受評廠商未</a:t>
            </a: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出席</a:t>
            </a: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簡報</a:t>
            </a:r>
            <a:endParaRPr kumimoji="1" lang="en-US" altLang="zh-TW"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endParaRPr>
          </a:p>
          <a:p>
            <a:pPr fontAlgn="base">
              <a:lnSpc>
                <a:spcPct val="130000"/>
              </a:lnSpc>
              <a:spcBef>
                <a:spcPct val="0"/>
              </a:spcBef>
              <a:spcAft>
                <a:spcPct val="0"/>
              </a:spcAft>
              <a:tabLst>
                <a:tab pos="2060575" algn="l"/>
              </a:tabLst>
              <a:defRPr/>
            </a:pP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評選</a:t>
            </a: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結果有明顯</a:t>
            </a: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差異</a:t>
            </a:r>
            <a:endPar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endParaRPr>
          </a:p>
        </p:txBody>
      </p:sp>
      <p:sp>
        <p:nvSpPr>
          <p:cNvPr id="7" name="AutoShape 45"/>
          <p:cNvSpPr>
            <a:spLocks noChangeArrowheads="1"/>
          </p:cNvSpPr>
          <p:nvPr/>
        </p:nvSpPr>
        <p:spPr bwMode="auto">
          <a:xfrm>
            <a:off x="1115616" y="1412776"/>
            <a:ext cx="1584325" cy="3816424"/>
          </a:xfrm>
          <a:prstGeom prst="roundRect">
            <a:avLst>
              <a:gd name="adj" fmla="val 16667"/>
            </a:avLst>
          </a:prstGeom>
          <a:gradFill>
            <a:gsLst>
              <a:gs pos="0">
                <a:srgbClr val="8BBAFF"/>
              </a:gs>
              <a:gs pos="100000">
                <a:srgbClr val="61BBFF"/>
              </a:gs>
              <a:gs pos="70000">
                <a:srgbClr val="C4D6EB"/>
              </a:gs>
              <a:gs pos="100000">
                <a:srgbClr val="FFEBFA"/>
              </a:gs>
            </a:gsLst>
            <a:lin ang="5400000" scaled="0"/>
          </a:gradFill>
          <a:ln w="25400" algn="ctr">
            <a:solidFill>
              <a:schemeClr val="tx1"/>
            </a:solidFill>
            <a:round/>
            <a:headEnd/>
            <a:tailEnd/>
          </a:ln>
          <a:effectLst>
            <a:outerShdw blurRad="50800" dist="190500" sx="102000" sy="102000" algn="l" rotWithShape="0">
              <a:prstClr val="black">
                <a:alpha val="22000"/>
              </a:prstClr>
            </a:outerShdw>
          </a:effectLst>
          <a:scene3d>
            <a:camera prst="orthographicFront"/>
            <a:lightRig rig="harsh" dir="t"/>
          </a:scene3d>
          <a:sp3d>
            <a:bevelT w="114300" prst="artDeco"/>
          </a:sp3d>
        </p:spPr>
        <p:txBody>
          <a:bodyPr vert="eaVert" wrap="none" anchor="ctr">
            <a:sp3d extrusionH="57150">
              <a:bevelT w="57150" h="38100" prst="artDeco"/>
            </a:sp3d>
          </a:bodyPr>
          <a:lstStyle/>
          <a:p>
            <a:pPr algn="ctr" fontAlgn="base">
              <a:spcBef>
                <a:spcPct val="0"/>
              </a:spcBef>
              <a:spcAft>
                <a:spcPct val="0"/>
              </a:spcAft>
              <a:defRPr/>
            </a:pPr>
            <a:r>
              <a:rPr kumimoji="1" lang="zh-TW" altLang="en-US" sz="6600" b="1" dirty="0">
                <a:solidFill>
                  <a:srgbClr val="FFB800">
                    <a:lumMod val="75000"/>
                  </a:srgbClr>
                </a:solidFill>
                <a:effectLst>
                  <a:outerShdw blurRad="50800" dist="38100" dir="18900000" algn="bl" rotWithShape="0">
                    <a:prstClr val="black">
                      <a:alpha val="40000"/>
                    </a:prstClr>
                  </a:outerShdw>
                </a:effectLst>
                <a:latin typeface="微軟正黑體" pitchFamily="34" charset="-120"/>
                <a:ea typeface="微軟正黑體" pitchFamily="34" charset="-120"/>
              </a:rPr>
              <a:t>評選作業</a:t>
            </a:r>
          </a:p>
        </p:txBody>
      </p:sp>
    </p:spTree>
    <p:extLst>
      <p:ext uri="{BB962C8B-B14F-4D97-AF65-F5344CB8AC3E}">
        <p14:creationId xmlns:p14="http://schemas.microsoft.com/office/powerpoint/2010/main" val="21300859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ppt_w/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42082876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圖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1772816"/>
            <a:ext cx="4464496" cy="5013176"/>
          </a:xfrm>
          <a:prstGeom prst="rect">
            <a:avLst/>
          </a:prstGeom>
          <a:ln cmpd="sng">
            <a:solidFill>
              <a:schemeClr val="tx1"/>
            </a:solidFill>
          </a:ln>
        </p:spPr>
      </p:pic>
      <p:pic>
        <p:nvPicPr>
          <p:cNvPr id="10" name="圖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5554" y="1772816"/>
            <a:ext cx="4552950" cy="5017740"/>
          </a:xfrm>
          <a:prstGeom prst="rect">
            <a:avLst/>
          </a:prstGeom>
          <a:ln cmpd="sng">
            <a:solidFill>
              <a:srgbClr val="000000"/>
            </a:solidFill>
          </a:ln>
        </p:spPr>
      </p:pic>
      <p:sp>
        <p:nvSpPr>
          <p:cNvPr id="22" name="Rectangle 11"/>
          <p:cNvSpPr>
            <a:spLocks noChangeArrowheads="1"/>
          </p:cNvSpPr>
          <p:nvPr/>
        </p:nvSpPr>
        <p:spPr bwMode="auto">
          <a:xfrm>
            <a:off x="1763688" y="6368805"/>
            <a:ext cx="2689738" cy="300555"/>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3" name="Rectangle 11"/>
          <p:cNvSpPr>
            <a:spLocks noChangeArrowheads="1"/>
          </p:cNvSpPr>
          <p:nvPr/>
        </p:nvSpPr>
        <p:spPr bwMode="auto">
          <a:xfrm>
            <a:off x="5554670" y="5445224"/>
            <a:ext cx="3409818" cy="300555"/>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Tree>
    <p:extLst>
      <p:ext uri="{BB962C8B-B14F-4D97-AF65-F5344CB8AC3E}">
        <p14:creationId xmlns:p14="http://schemas.microsoft.com/office/powerpoint/2010/main" val="504247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63086790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923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224122108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2"/>
          <p:cNvGrpSpPr/>
          <p:nvPr/>
        </p:nvGrpSpPr>
        <p:grpSpPr>
          <a:xfrm>
            <a:off x="4572000" y="2204864"/>
            <a:ext cx="4572000" cy="4653136"/>
            <a:chOff x="4572000" y="1412875"/>
            <a:chExt cx="4572000" cy="5445125"/>
          </a:xfrm>
        </p:grpSpPr>
        <p:pic>
          <p:nvPicPr>
            <p:cNvPr id="12" name="Picture 3" descr="圖片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516438"/>
              <a:ext cx="4572000" cy="2341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descr="9807157_00001"/>
            <p:cNvPicPr>
              <a:picLocks noChangeAspect="1" noChangeArrowheads="1"/>
            </p:cNvPicPr>
            <p:nvPr/>
          </p:nvPicPr>
          <p:blipFill>
            <a:blip r:embed="rId8" cstate="print">
              <a:extLst>
                <a:ext uri="{28A0092B-C50C-407E-A947-70E740481C1C}">
                  <a14:useLocalDpi xmlns:a14="http://schemas.microsoft.com/office/drawing/2010/main" val="0"/>
                </a:ext>
              </a:extLst>
            </a:blip>
            <a:srcRect l="7213" t="12604" r="9100" b="34377"/>
            <a:stretch>
              <a:fillRect/>
            </a:stretch>
          </p:blipFill>
          <p:spPr bwMode="auto">
            <a:xfrm>
              <a:off x="4572000" y="1412875"/>
              <a:ext cx="4537075" cy="3024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4643438" y="2852738"/>
              <a:ext cx="4032250" cy="43180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7" name="Rectangle 17"/>
            <p:cNvSpPr>
              <a:spLocks noChangeArrowheads="1"/>
            </p:cNvSpPr>
            <p:nvPr/>
          </p:nvSpPr>
          <p:spPr bwMode="auto">
            <a:xfrm>
              <a:off x="5076825" y="5805488"/>
              <a:ext cx="790575" cy="28733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8" name="Rectangle 19"/>
            <p:cNvSpPr>
              <a:spLocks noChangeArrowheads="1"/>
            </p:cNvSpPr>
            <p:nvPr/>
          </p:nvSpPr>
          <p:spPr bwMode="auto">
            <a:xfrm>
              <a:off x="4716463" y="3933825"/>
              <a:ext cx="4319587" cy="503238"/>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grpSp>
        <p:nvGrpSpPr>
          <p:cNvPr id="2" name="群組 1"/>
          <p:cNvGrpSpPr/>
          <p:nvPr/>
        </p:nvGrpSpPr>
        <p:grpSpPr>
          <a:xfrm>
            <a:off x="0" y="2204864"/>
            <a:ext cx="4500563" cy="4653136"/>
            <a:chOff x="0" y="1412875"/>
            <a:chExt cx="4500563" cy="5445125"/>
          </a:xfrm>
        </p:grpSpPr>
        <p:pic>
          <p:nvPicPr>
            <p:cNvPr id="11" name="Picture 2" descr="圖片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12875"/>
              <a:ext cx="45005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2698750" y="1773238"/>
              <a:ext cx="360363" cy="45354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6" name="Rectangle 11"/>
            <p:cNvSpPr>
              <a:spLocks noChangeArrowheads="1"/>
            </p:cNvSpPr>
            <p:nvPr/>
          </p:nvSpPr>
          <p:spPr bwMode="auto">
            <a:xfrm>
              <a:off x="827088" y="6453188"/>
              <a:ext cx="1728787" cy="36195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9" name="Rectangle 11"/>
            <p:cNvSpPr>
              <a:spLocks noChangeArrowheads="1"/>
            </p:cNvSpPr>
            <p:nvPr/>
          </p:nvSpPr>
          <p:spPr bwMode="auto">
            <a:xfrm>
              <a:off x="142875" y="1928813"/>
              <a:ext cx="500063" cy="20716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20" name="Rectangle 11"/>
            <p:cNvSpPr>
              <a:spLocks noChangeArrowheads="1"/>
            </p:cNvSpPr>
            <p:nvPr/>
          </p:nvSpPr>
          <p:spPr bwMode="auto">
            <a:xfrm>
              <a:off x="142875" y="4929188"/>
              <a:ext cx="500063" cy="500062"/>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spTree>
    <p:extLst>
      <p:ext uri="{BB962C8B-B14F-4D97-AF65-F5344CB8AC3E}">
        <p14:creationId xmlns:p14="http://schemas.microsoft.com/office/powerpoint/2010/main" val="1652121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89973938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084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6600157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群組 20"/>
          <p:cNvGrpSpPr>
            <a:grpSpLocks/>
          </p:cNvGrpSpPr>
          <p:nvPr/>
        </p:nvGrpSpPr>
        <p:grpSpPr>
          <a:xfrm>
            <a:off x="36512" y="2133376"/>
            <a:ext cx="9108000" cy="4716000"/>
            <a:chOff x="0" y="1412875"/>
            <a:chExt cx="9144000" cy="5445125"/>
          </a:xfrm>
        </p:grpSpPr>
        <p:pic>
          <p:nvPicPr>
            <p:cNvPr id="22" name="Picture 19" descr="新工處環南市場案例(明顯差異)"/>
            <p:cNvPicPr>
              <a:picLocks noChangeAspect="1" noChangeArrowheads="1"/>
            </p:cNvPicPr>
            <p:nvPr/>
          </p:nvPicPr>
          <p:blipFill>
            <a:blip r:embed="rId7">
              <a:extLst>
                <a:ext uri="{28A0092B-C50C-407E-A947-70E740481C1C}">
                  <a14:useLocalDpi xmlns:a14="http://schemas.microsoft.com/office/drawing/2010/main" val="0"/>
                </a:ext>
              </a:extLst>
            </a:blip>
            <a:srcRect l="6514" t="8757" r="11983" b="52031"/>
            <a:stretch>
              <a:fillRect/>
            </a:stretch>
          </p:blipFill>
          <p:spPr bwMode="auto">
            <a:xfrm>
              <a:off x="0" y="1414463"/>
              <a:ext cx="4500563" cy="5443537"/>
            </a:xfrm>
            <a:prstGeom prst="rect">
              <a:avLst/>
            </a:prstGeom>
            <a:solidFill>
              <a:srgbClr val="FFFFFF"/>
            </a:solidFill>
            <a:ln w="9525">
              <a:solidFill>
                <a:srgbClr val="000000"/>
              </a:solidFill>
              <a:miter lim="800000"/>
              <a:headEnd/>
              <a:tailEnd/>
            </a:ln>
          </p:spPr>
        </p:pic>
        <p:sp>
          <p:nvSpPr>
            <p:cNvPr id="23" name="Rectangle 9"/>
            <p:cNvSpPr>
              <a:spLocks noChangeArrowheads="1"/>
            </p:cNvSpPr>
            <p:nvPr/>
          </p:nvSpPr>
          <p:spPr bwMode="auto">
            <a:xfrm>
              <a:off x="1404938" y="3284538"/>
              <a:ext cx="287337" cy="2376487"/>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4" name="Rectangle 11"/>
            <p:cNvSpPr>
              <a:spLocks noChangeArrowheads="1"/>
            </p:cNvSpPr>
            <p:nvPr/>
          </p:nvSpPr>
          <p:spPr bwMode="auto">
            <a:xfrm flipV="1">
              <a:off x="827088" y="2133600"/>
              <a:ext cx="1441450" cy="215900"/>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5" name="Rectangle 22"/>
            <p:cNvSpPr>
              <a:spLocks noChangeArrowheads="1"/>
            </p:cNvSpPr>
            <p:nvPr/>
          </p:nvSpPr>
          <p:spPr bwMode="auto">
            <a:xfrm>
              <a:off x="34925" y="3500438"/>
              <a:ext cx="468313" cy="433387"/>
            </a:xfrm>
            <a:prstGeom prst="rect">
              <a:avLst/>
            </a:prstGeom>
            <a:solidFill>
              <a:srgbClr val="FFFFFF"/>
            </a:solidFill>
            <a:ln w="38100" algn="ctr">
              <a:noFill/>
              <a:miter lim="800000"/>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Arial" charset="0"/>
                  <a:ea typeface="標楷體" pitchFamily="65" charset="-120"/>
                </a:rPr>
                <a:t>A</a:t>
              </a:r>
            </a:p>
          </p:txBody>
        </p:sp>
        <p:sp>
          <p:nvSpPr>
            <p:cNvPr id="26" name="Rectangle 23"/>
            <p:cNvSpPr>
              <a:spLocks noChangeArrowheads="1"/>
            </p:cNvSpPr>
            <p:nvPr/>
          </p:nvSpPr>
          <p:spPr bwMode="auto">
            <a:xfrm>
              <a:off x="34925" y="4221163"/>
              <a:ext cx="468313" cy="433387"/>
            </a:xfrm>
            <a:prstGeom prst="rect">
              <a:avLst/>
            </a:prstGeom>
            <a:solidFill>
              <a:srgbClr val="FFFFFF"/>
            </a:solidFill>
            <a:ln w="38100" algn="ctr">
              <a:noFill/>
              <a:miter lim="800000"/>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Arial" charset="0"/>
                  <a:ea typeface="標楷體" pitchFamily="65" charset="-120"/>
                </a:rPr>
                <a:t>B</a:t>
              </a:r>
            </a:p>
          </p:txBody>
        </p:sp>
        <p:sp>
          <p:nvSpPr>
            <p:cNvPr id="27" name="Rectangle 24"/>
            <p:cNvSpPr>
              <a:spLocks noChangeArrowheads="1"/>
            </p:cNvSpPr>
            <p:nvPr/>
          </p:nvSpPr>
          <p:spPr bwMode="auto">
            <a:xfrm>
              <a:off x="34925" y="5011738"/>
              <a:ext cx="468313" cy="433387"/>
            </a:xfrm>
            <a:prstGeom prst="rect">
              <a:avLst/>
            </a:prstGeom>
            <a:solidFill>
              <a:srgbClr val="FFFFFF"/>
            </a:solidFill>
            <a:ln w="38100" algn="ctr">
              <a:noFill/>
              <a:miter lim="800000"/>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Arial" charset="0"/>
                  <a:ea typeface="標楷體" pitchFamily="65" charset="-120"/>
                </a:rPr>
                <a:t>C</a:t>
              </a:r>
            </a:p>
          </p:txBody>
        </p:sp>
        <p:sp>
          <p:nvSpPr>
            <p:cNvPr id="28" name="Rectangle 25"/>
            <p:cNvSpPr>
              <a:spLocks noChangeArrowheads="1"/>
            </p:cNvSpPr>
            <p:nvPr/>
          </p:nvSpPr>
          <p:spPr bwMode="auto">
            <a:xfrm flipV="1">
              <a:off x="755650" y="5695950"/>
              <a:ext cx="647700" cy="252413"/>
            </a:xfrm>
            <a:prstGeom prst="rect">
              <a:avLst/>
            </a:prstGeom>
            <a:solidFill>
              <a:srgbClr val="FFFFFF"/>
            </a:solidFill>
            <a:ln w="9525">
              <a:noFill/>
              <a:miter lim="800000"/>
              <a:headEnd/>
              <a:tailEnd/>
            </a:ln>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9" name="Rectangle 28"/>
            <p:cNvSpPr>
              <a:spLocks noChangeArrowheads="1"/>
            </p:cNvSpPr>
            <p:nvPr/>
          </p:nvSpPr>
          <p:spPr bwMode="auto">
            <a:xfrm>
              <a:off x="3276600" y="3500438"/>
              <a:ext cx="360363" cy="431800"/>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30" name="Rectangle 29"/>
            <p:cNvSpPr>
              <a:spLocks noChangeArrowheads="1"/>
            </p:cNvSpPr>
            <p:nvPr/>
          </p:nvSpPr>
          <p:spPr bwMode="auto">
            <a:xfrm>
              <a:off x="3276600" y="5013325"/>
              <a:ext cx="360363" cy="431800"/>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pic>
          <p:nvPicPr>
            <p:cNvPr id="31" name="Picture 33" descr="圖片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412875"/>
              <a:ext cx="4572000" cy="5445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Rectangle 8"/>
            <p:cNvSpPr>
              <a:spLocks noChangeArrowheads="1"/>
            </p:cNvSpPr>
            <p:nvPr/>
          </p:nvSpPr>
          <p:spPr bwMode="auto">
            <a:xfrm>
              <a:off x="4572000" y="3789363"/>
              <a:ext cx="4500563" cy="360362"/>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33" name="Rectangle 20"/>
            <p:cNvSpPr>
              <a:spLocks noChangeArrowheads="1"/>
            </p:cNvSpPr>
            <p:nvPr/>
          </p:nvSpPr>
          <p:spPr bwMode="auto">
            <a:xfrm>
              <a:off x="8712200" y="6092825"/>
              <a:ext cx="360363" cy="720725"/>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34" name="Rectangle 21"/>
            <p:cNvSpPr>
              <a:spLocks noChangeArrowheads="1"/>
            </p:cNvSpPr>
            <p:nvPr/>
          </p:nvSpPr>
          <p:spPr bwMode="auto">
            <a:xfrm>
              <a:off x="5111750" y="6021388"/>
              <a:ext cx="431800" cy="719137"/>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grpSp>
    </p:spTree>
    <p:extLst>
      <p:ext uri="{BB962C8B-B14F-4D97-AF65-F5344CB8AC3E}">
        <p14:creationId xmlns:p14="http://schemas.microsoft.com/office/powerpoint/2010/main" val="3323948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41048245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93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6630589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828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27B5390-0588-4F6B-9CD7-756903071118}" type="slidenum">
              <a:rPr lang="en-US" altLang="zh-TW">
                <a:solidFill>
                  <a:srgbClr val="000000"/>
                </a:solidFill>
              </a:rPr>
              <a:pPr>
                <a:defRPr/>
              </a:pPr>
              <a:t>3</a:t>
            </a:fld>
            <a:endParaRPr lang="en-US" altLang="zh-TW" dirty="0">
              <a:solidFill>
                <a:srgbClr val="000000"/>
              </a:solidFill>
            </a:endParaRPr>
          </a:p>
        </p:txBody>
      </p:sp>
      <p:sp>
        <p:nvSpPr>
          <p:cNvPr id="144388" name="AutoShape 4">
            <a:hlinkClick r:id="rId2" action="ppaction://hlinksldjump" highlightClick="1"/>
          </p:cNvPr>
          <p:cNvSpPr>
            <a:spLocks noChangeArrowheads="1"/>
          </p:cNvSpPr>
          <p:nvPr/>
        </p:nvSpPr>
        <p:spPr bwMode="auto">
          <a:xfrm>
            <a:off x="8027988" y="6309320"/>
            <a:ext cx="360362" cy="476250"/>
          </a:xfrm>
          <a:prstGeom prst="actionButtonHome">
            <a:avLst/>
          </a:prstGeom>
          <a:solidFill>
            <a:srgbClr val="CC99FF"/>
          </a:solidFill>
          <a:ln w="9525">
            <a:solidFill>
              <a:srgbClr val="FF0000">
                <a:alpha val="50000"/>
              </a:srgbClr>
            </a:solidFill>
            <a:miter lim="800000"/>
            <a:headEnd/>
            <a:tailEnd/>
          </a:ln>
          <a:effectLst>
            <a:glow rad="38100">
              <a:schemeClr val="accent2">
                <a:satMod val="175000"/>
                <a:alpha val="18000"/>
              </a:schemeClr>
            </a:glow>
          </a:effectLst>
          <a:scene3d>
            <a:camera prst="orthographicFront"/>
            <a:lightRig rig="threePt" dir="t"/>
          </a:scene3d>
          <a:sp3d>
            <a:bevelT/>
            <a:bevelB/>
          </a:sp3d>
        </p:spPr>
        <p:txBody>
          <a:bodyPr wrap="none" anchor="ct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 name="AutoShape 49"/>
          <p:cNvSpPr>
            <a:spLocks/>
          </p:cNvSpPr>
          <p:nvPr/>
        </p:nvSpPr>
        <p:spPr bwMode="auto">
          <a:xfrm>
            <a:off x="3275857" y="2298573"/>
            <a:ext cx="4752527" cy="2160591"/>
          </a:xfrm>
          <a:prstGeom prst="accentBorderCallout1">
            <a:avLst>
              <a:gd name="adj1" fmla="val 47708"/>
              <a:gd name="adj2" fmla="val -2583"/>
              <a:gd name="adj3" fmla="val 47708"/>
              <a:gd name="adj4" fmla="val -39366"/>
            </a:avLst>
          </a:prstGeom>
          <a:gradFill flip="none" rotWithShape="1">
            <a:gsLst>
              <a:gs pos="0">
                <a:srgbClr val="7BBE4E"/>
              </a:gs>
              <a:gs pos="39000">
                <a:srgbClr val="CDE6BC"/>
              </a:gs>
              <a:gs pos="100000">
                <a:srgbClr val="A1D181"/>
              </a:gs>
            </a:gsLst>
            <a:lin ang="5400000" scaled="1"/>
            <a:tileRect/>
          </a:gradFill>
          <a:ln w="25400" algn="ctr">
            <a:solidFill>
              <a:schemeClr val="tx1"/>
            </a:solidFill>
            <a:miter lim="800000"/>
            <a:headEnd/>
            <a:tailEnd/>
          </a:ln>
          <a:effectLst>
            <a:outerShdw blurRad="50800" dist="127000" sx="103000" sy="103000" algn="bl" rotWithShape="0">
              <a:prstClr val="black">
                <a:alpha val="22000"/>
              </a:prstClr>
            </a:outerShdw>
          </a:effectLst>
          <a:scene3d>
            <a:camera prst="orthographicFront"/>
            <a:lightRig rig="harsh" dir="t"/>
          </a:scene3d>
          <a:sp3d/>
        </p:spPr>
        <p:txBody>
          <a:bodyPr lIns="0" tIns="0" rIns="0" bIns="0" anchor="ctr" anchorCtr="1">
            <a:spAutoFit/>
            <a:sp3d/>
          </a:bodyPr>
          <a:lstStyle/>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採購策略修正</a:t>
            </a:r>
          </a:p>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限制性招標之妥適</a:t>
            </a: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性</a:t>
            </a:r>
            <a:endParaRPr kumimoji="1" lang="en-US" altLang="zh-TW"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endParaRPr>
          </a:p>
          <a:p>
            <a:pPr fontAlgn="base">
              <a:lnSpc>
                <a:spcPct val="130000"/>
              </a:lnSpc>
              <a:spcBef>
                <a:spcPct val="0"/>
              </a:spcBef>
              <a:spcAft>
                <a:spcPct val="0"/>
              </a:spcAft>
              <a:tabLst>
                <a:tab pos="2060575" algn="l"/>
              </a:tabLst>
              <a:defRPr/>
            </a:pP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分批</a:t>
            </a: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採購 </a:t>
            </a:r>
            <a:r>
              <a:rPr kumimoji="1" lang="en-US" altLang="zh-TW"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VS </a:t>
            </a: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分別</a:t>
            </a: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辦理</a:t>
            </a:r>
            <a:endPar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endParaRPr>
          </a:p>
        </p:txBody>
      </p:sp>
      <p:sp>
        <p:nvSpPr>
          <p:cNvPr id="7" name="AutoShape 45"/>
          <p:cNvSpPr>
            <a:spLocks noChangeArrowheads="1"/>
          </p:cNvSpPr>
          <p:nvPr/>
        </p:nvSpPr>
        <p:spPr bwMode="auto">
          <a:xfrm>
            <a:off x="827584" y="1412776"/>
            <a:ext cx="1584325" cy="3816424"/>
          </a:xfrm>
          <a:prstGeom prst="roundRect">
            <a:avLst>
              <a:gd name="adj" fmla="val 16667"/>
            </a:avLst>
          </a:prstGeom>
          <a:gradFill>
            <a:gsLst>
              <a:gs pos="0">
                <a:srgbClr val="8BBAFF"/>
              </a:gs>
              <a:gs pos="100000">
                <a:srgbClr val="61BBFF"/>
              </a:gs>
              <a:gs pos="70000">
                <a:srgbClr val="C4D6EB"/>
              </a:gs>
              <a:gs pos="100000">
                <a:srgbClr val="FFEBFA"/>
              </a:gs>
            </a:gsLst>
            <a:lin ang="5400000" scaled="0"/>
          </a:gradFill>
          <a:ln w="25400" algn="ctr">
            <a:solidFill>
              <a:schemeClr val="tx1"/>
            </a:solidFill>
            <a:round/>
            <a:headEnd/>
            <a:tailEnd/>
          </a:ln>
          <a:effectLst>
            <a:outerShdw blurRad="50800" dist="190500" sx="102000" sy="102000" algn="l" rotWithShape="0">
              <a:prstClr val="black">
                <a:alpha val="22000"/>
              </a:prstClr>
            </a:outerShdw>
          </a:effectLst>
          <a:scene3d>
            <a:camera prst="orthographicFront"/>
            <a:lightRig rig="harsh" dir="t"/>
          </a:scene3d>
          <a:sp3d>
            <a:bevelT w="114300" prst="artDeco"/>
          </a:sp3d>
        </p:spPr>
        <p:txBody>
          <a:bodyPr vert="eaVert" wrap="none" anchor="ctr">
            <a:sp3d extrusionH="57150">
              <a:bevelT w="57150" h="38100" prst="artDeco"/>
            </a:sp3d>
          </a:bodyPr>
          <a:lstStyle/>
          <a:p>
            <a:pPr algn="ctr" fontAlgn="base">
              <a:spcBef>
                <a:spcPct val="0"/>
              </a:spcBef>
              <a:spcAft>
                <a:spcPct val="0"/>
              </a:spcAft>
              <a:defRPr/>
            </a:pPr>
            <a:r>
              <a:rPr kumimoji="1" lang="zh-TW" altLang="en-US" sz="6600" b="1" dirty="0">
                <a:solidFill>
                  <a:srgbClr val="FFB800">
                    <a:lumMod val="75000"/>
                  </a:srgbClr>
                </a:solidFill>
                <a:effectLst>
                  <a:outerShdw blurRad="50800" dist="38100" dir="18900000" algn="bl" rotWithShape="0">
                    <a:prstClr val="black">
                      <a:alpha val="40000"/>
                    </a:prstClr>
                  </a:outerShdw>
                </a:effectLst>
                <a:latin typeface="微軟正黑體" pitchFamily="34" charset="-120"/>
                <a:ea typeface="微軟正黑體" pitchFamily="34" charset="-120"/>
              </a:rPr>
              <a:t>採購策略</a:t>
            </a:r>
          </a:p>
        </p:txBody>
      </p:sp>
    </p:spTree>
    <p:extLst>
      <p:ext uri="{BB962C8B-B14F-4D97-AF65-F5344CB8AC3E}">
        <p14:creationId xmlns:p14="http://schemas.microsoft.com/office/powerpoint/2010/main" val="4037256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ppt_w/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8076176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群組 16"/>
          <p:cNvGrpSpPr/>
          <p:nvPr/>
        </p:nvGrpSpPr>
        <p:grpSpPr>
          <a:xfrm>
            <a:off x="35496" y="830522"/>
            <a:ext cx="9073008" cy="5982854"/>
            <a:chOff x="0" y="1395413"/>
            <a:chExt cx="9144000" cy="5462587"/>
          </a:xfrm>
        </p:grpSpPr>
        <p:pic>
          <p:nvPicPr>
            <p:cNvPr id="18" name="圖片 30" descr="Image1-3-1.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3438" y="4292600"/>
              <a:ext cx="4500562" cy="256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圖片 29" descr="Image1-2-1.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438" y="1412875"/>
              <a:ext cx="4500562" cy="2808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 name="圖片 24" descr="Image1-1-1.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1395413"/>
              <a:ext cx="4572000" cy="5462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 name="Rectangle 9"/>
            <p:cNvSpPr>
              <a:spLocks noChangeArrowheads="1"/>
            </p:cNvSpPr>
            <p:nvPr/>
          </p:nvSpPr>
          <p:spPr bwMode="auto">
            <a:xfrm>
              <a:off x="107950" y="6381750"/>
              <a:ext cx="2447925" cy="43180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36" name="AutoShape 18"/>
            <p:cNvSpPr>
              <a:spLocks noChangeArrowheads="1"/>
            </p:cNvSpPr>
            <p:nvPr/>
          </p:nvSpPr>
          <p:spPr bwMode="auto">
            <a:xfrm>
              <a:off x="1476375" y="4508500"/>
              <a:ext cx="2592388" cy="1123950"/>
            </a:xfrm>
            <a:prstGeom prst="wedgeRoundRectCallout">
              <a:avLst>
                <a:gd name="adj1" fmla="val -59616"/>
                <a:gd name="adj2" fmla="val 106233"/>
                <a:gd name="adj3" fmla="val 16667"/>
              </a:avLst>
            </a:prstGeom>
            <a:solidFill>
              <a:schemeClr val="accent1">
                <a:alpha val="92000"/>
              </a:schemeClr>
            </a:solidFill>
            <a:ln w="38100">
              <a:solidFill>
                <a:srgbClr val="FF0066"/>
              </a:solidFill>
              <a:miter lim="800000"/>
              <a:headEnd/>
              <a:tailEnd/>
            </a:ln>
            <a:effectLst/>
          </p:spPr>
          <p:txBody>
            <a:bodyPr lIns="0" tIns="0" rIns="0" bIns="0"/>
            <a:lstStyle/>
            <a:p>
              <a:pP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初審意見載明受評廠商之服務建議書有未說明之處。</a:t>
              </a:r>
            </a:p>
          </p:txBody>
        </p:sp>
        <p:sp>
          <p:nvSpPr>
            <p:cNvPr id="37" name="Rectangle 8"/>
            <p:cNvSpPr>
              <a:spLocks noChangeArrowheads="1"/>
            </p:cNvSpPr>
            <p:nvPr/>
          </p:nvSpPr>
          <p:spPr bwMode="auto">
            <a:xfrm>
              <a:off x="4716463" y="3500438"/>
              <a:ext cx="3240087" cy="288925"/>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38" name="Rectangle 21"/>
            <p:cNvSpPr>
              <a:spLocks noChangeArrowheads="1"/>
            </p:cNvSpPr>
            <p:nvPr/>
          </p:nvSpPr>
          <p:spPr bwMode="auto">
            <a:xfrm>
              <a:off x="4716463" y="6237288"/>
              <a:ext cx="3240087" cy="21590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39" name="AutoShape 24"/>
            <p:cNvSpPr>
              <a:spLocks noChangeArrowheads="1"/>
            </p:cNvSpPr>
            <p:nvPr/>
          </p:nvSpPr>
          <p:spPr bwMode="auto">
            <a:xfrm>
              <a:off x="5435600" y="4508500"/>
              <a:ext cx="2952750" cy="1123950"/>
            </a:xfrm>
            <a:prstGeom prst="wedgeRoundRectCallout">
              <a:avLst>
                <a:gd name="adj1" fmla="val 17037"/>
                <a:gd name="adj2" fmla="val -108712"/>
                <a:gd name="adj3" fmla="val 16667"/>
              </a:avLst>
            </a:prstGeom>
            <a:solidFill>
              <a:schemeClr val="accent1">
                <a:alpha val="64999"/>
              </a:schemeClr>
            </a:solidFill>
            <a:ln w="38100">
              <a:solidFill>
                <a:srgbClr val="FF0066"/>
              </a:solidFill>
              <a:miter lim="800000"/>
              <a:headEnd/>
              <a:tailEnd/>
            </a:ln>
            <a:effectLst/>
          </p:spPr>
          <p:txBody>
            <a:bodyPr lIns="0" tIns="0" rIns="0" bIns="0"/>
            <a:lstStyle/>
            <a:p>
              <a:pPr>
                <a:defRPr/>
              </a:pPr>
              <a:endParaRPr lang="zh-TW" altLang="en-US" dirty="0">
                <a:effectLst>
                  <a:outerShdw blurRad="38100" dist="38100" dir="2700000" algn="tl">
                    <a:srgbClr val="000000"/>
                  </a:outerShdw>
                </a:effectLst>
                <a:latin typeface="Arial" charset="0"/>
                <a:ea typeface="標楷體" pitchFamily="65" charset="-120"/>
              </a:endParaRPr>
            </a:p>
          </p:txBody>
        </p:sp>
        <p:sp>
          <p:nvSpPr>
            <p:cNvPr id="40" name="AutoShape 24"/>
            <p:cNvSpPr>
              <a:spLocks noChangeArrowheads="1"/>
            </p:cNvSpPr>
            <p:nvPr/>
          </p:nvSpPr>
          <p:spPr bwMode="auto">
            <a:xfrm>
              <a:off x="5435600" y="4508500"/>
              <a:ext cx="2952750" cy="1123950"/>
            </a:xfrm>
            <a:prstGeom prst="wedgeRoundRectCallout">
              <a:avLst>
                <a:gd name="adj1" fmla="val 13339"/>
                <a:gd name="adj2" fmla="val 100142"/>
                <a:gd name="adj3" fmla="val 16667"/>
              </a:avLst>
            </a:prstGeom>
            <a:solidFill>
              <a:schemeClr val="accent1">
                <a:alpha val="64999"/>
              </a:schemeClr>
            </a:solidFill>
            <a:ln w="38100">
              <a:solidFill>
                <a:srgbClr val="FF0066"/>
              </a:solidFill>
              <a:miter lim="800000"/>
              <a:headEnd/>
              <a:tailEnd/>
            </a:ln>
            <a:effectLst/>
          </p:spPr>
          <p:txBody>
            <a:bodyPr lIns="0" tIns="0" rIns="0" bIns="0"/>
            <a:lstStyle/>
            <a:p>
              <a:pP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受評廠商未作說明之評選項目，評選委員仍給予評分。</a:t>
              </a:r>
            </a:p>
          </p:txBody>
        </p:sp>
      </p:grpSp>
    </p:spTree>
    <p:extLst>
      <p:ext uri="{BB962C8B-B14F-4D97-AF65-F5344CB8AC3E}">
        <p14:creationId xmlns:p14="http://schemas.microsoft.com/office/powerpoint/2010/main" val="1362234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27B5390-0588-4F6B-9CD7-756903071118}" type="slidenum">
              <a:rPr lang="en-US" altLang="zh-TW">
                <a:solidFill>
                  <a:srgbClr val="000000"/>
                </a:solidFill>
              </a:rPr>
              <a:pPr>
                <a:defRPr/>
              </a:pPr>
              <a:t>31</a:t>
            </a:fld>
            <a:endParaRPr lang="en-US" altLang="zh-TW" dirty="0">
              <a:solidFill>
                <a:srgbClr val="000000"/>
              </a:solidFill>
            </a:endParaRPr>
          </a:p>
        </p:txBody>
      </p:sp>
      <p:sp>
        <p:nvSpPr>
          <p:cNvPr id="144388" name="AutoShape 4">
            <a:hlinkClick r:id="rId2" action="ppaction://hlinksldjump" highlightClick="1"/>
          </p:cNvPr>
          <p:cNvSpPr>
            <a:spLocks noChangeArrowheads="1"/>
          </p:cNvSpPr>
          <p:nvPr/>
        </p:nvSpPr>
        <p:spPr bwMode="auto">
          <a:xfrm>
            <a:off x="8027988" y="6309320"/>
            <a:ext cx="360362" cy="476250"/>
          </a:xfrm>
          <a:prstGeom prst="actionButtonHome">
            <a:avLst/>
          </a:prstGeom>
          <a:solidFill>
            <a:srgbClr val="CC99FF"/>
          </a:solidFill>
          <a:ln w="9525">
            <a:solidFill>
              <a:srgbClr val="FF0000">
                <a:alpha val="50000"/>
              </a:srgbClr>
            </a:solidFill>
            <a:miter lim="800000"/>
            <a:headEnd/>
            <a:tailEnd/>
          </a:ln>
          <a:effectLst>
            <a:glow rad="38100">
              <a:schemeClr val="accent2">
                <a:satMod val="175000"/>
                <a:alpha val="18000"/>
              </a:schemeClr>
            </a:glow>
          </a:effectLst>
          <a:scene3d>
            <a:camera prst="orthographicFront"/>
            <a:lightRig rig="threePt" dir="t"/>
          </a:scene3d>
          <a:sp3d>
            <a:bevelT/>
            <a:bevelB/>
          </a:sp3d>
        </p:spPr>
        <p:txBody>
          <a:bodyPr wrap="none" anchor="ctr"/>
          <a:lstStyle/>
          <a:p>
            <a:pPr fontAlgn="base">
              <a:spcBef>
                <a:spcPct val="0"/>
              </a:spcBef>
              <a:spcAft>
                <a:spcPct val="0"/>
              </a:spcAft>
              <a:defRPr/>
            </a:pPr>
            <a:endParaRPr kumimoji="1" lang="zh-TW" altLang="en-US" sz="2400"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8" name="AutoShape 49"/>
          <p:cNvSpPr>
            <a:spLocks/>
          </p:cNvSpPr>
          <p:nvPr/>
        </p:nvSpPr>
        <p:spPr bwMode="auto">
          <a:xfrm>
            <a:off x="2771801" y="2658671"/>
            <a:ext cx="5688631" cy="1440394"/>
          </a:xfrm>
          <a:prstGeom prst="accentBorderCallout1">
            <a:avLst>
              <a:gd name="adj1" fmla="val 47708"/>
              <a:gd name="adj2" fmla="val -2583"/>
              <a:gd name="adj3" fmla="val 47708"/>
              <a:gd name="adj4" fmla="val -39366"/>
            </a:avLst>
          </a:prstGeom>
          <a:gradFill flip="none" rotWithShape="1">
            <a:gsLst>
              <a:gs pos="0">
                <a:srgbClr val="7BBE4E"/>
              </a:gs>
              <a:gs pos="39000">
                <a:srgbClr val="CDE6BC"/>
              </a:gs>
              <a:gs pos="100000">
                <a:srgbClr val="A1D181"/>
              </a:gs>
            </a:gsLst>
            <a:lin ang="5400000" scaled="1"/>
            <a:tileRect/>
          </a:gradFill>
          <a:ln w="25400" algn="ctr">
            <a:solidFill>
              <a:schemeClr val="tx1"/>
            </a:solidFill>
            <a:miter lim="800000"/>
            <a:headEnd/>
            <a:tailEnd/>
          </a:ln>
          <a:effectLst>
            <a:outerShdw blurRad="50800" dist="127000" sx="103000" sy="103000" algn="bl" rotWithShape="0">
              <a:prstClr val="black">
                <a:alpha val="22000"/>
              </a:prstClr>
            </a:outerShdw>
          </a:effectLst>
          <a:scene3d>
            <a:camera prst="orthographicFront"/>
            <a:lightRig rig="harsh" dir="t"/>
          </a:scene3d>
          <a:sp3d/>
        </p:spPr>
        <p:txBody>
          <a:bodyPr wrap="square" lIns="0" tIns="0" rIns="0" bIns="0" anchor="ctr" anchorCtr="1">
            <a:spAutoFit/>
            <a:sp3d/>
          </a:bodyPr>
          <a:lstStyle/>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轉包 </a:t>
            </a:r>
            <a:r>
              <a:rPr kumimoji="1" lang="en-US" altLang="zh-TW"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VS </a:t>
            </a: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分</a:t>
            </a:r>
            <a:r>
              <a:rPr kumimoji="1" lang="zh-TW" altLang="en-US"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包</a:t>
            </a:r>
            <a:endParaRPr kumimoji="1" lang="en-US" altLang="zh-TW" sz="3600" b="1" dirty="0" smtClean="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endParaRPr>
          </a:p>
          <a:p>
            <a:pPr fontAlgn="base">
              <a:lnSpc>
                <a:spcPct val="130000"/>
              </a:lnSpc>
              <a:spcBef>
                <a:spcPct val="0"/>
              </a:spcBef>
              <a:spcAft>
                <a:spcPct val="0"/>
              </a:spcAft>
              <a:tabLst>
                <a:tab pos="2060575" algn="l"/>
              </a:tabLst>
              <a:defRPr/>
            </a:pPr>
            <a:r>
              <a:rPr kumimoji="1" lang="zh-TW" altLang="en-US" sz="3600" b="1" dirty="0">
                <a:ln>
                  <a:gradFill>
                    <a:gsLst>
                      <a:gs pos="0">
                        <a:srgbClr val="FFFFFF">
                          <a:lumMod val="75000"/>
                        </a:srgbClr>
                      </a:gs>
                      <a:gs pos="50000">
                        <a:srgbClr val="FFEF66">
                          <a:tint val="44500"/>
                          <a:satMod val="160000"/>
                        </a:srgbClr>
                      </a:gs>
                      <a:gs pos="100000">
                        <a:srgbClr val="FFEF66">
                          <a:tint val="23500"/>
                          <a:satMod val="160000"/>
                        </a:srgbClr>
                      </a:gs>
                    </a:gsLst>
                    <a:lin ang="5400000" scaled="0"/>
                  </a:gradFill>
                </a:ln>
                <a:solidFill>
                  <a:srgbClr val="FF0066"/>
                </a:solidFill>
                <a:effectLst>
                  <a:outerShdw blurRad="50800" dist="38100" dir="13500000" algn="br" rotWithShape="0">
                    <a:prstClr val="black">
                      <a:alpha val="40000"/>
                    </a:prstClr>
                  </a:outerShdw>
                </a:effectLst>
                <a:latin typeface="微軟正黑體" pitchFamily="34" charset="-120"/>
                <a:ea typeface="微軟正黑體" pitchFamily="34" charset="-120"/>
              </a:rPr>
              <a:t>驗收時專任工程人員未到場</a:t>
            </a:r>
          </a:p>
        </p:txBody>
      </p:sp>
      <p:sp>
        <p:nvSpPr>
          <p:cNvPr id="7" name="AutoShape 45"/>
          <p:cNvSpPr>
            <a:spLocks noChangeArrowheads="1"/>
          </p:cNvSpPr>
          <p:nvPr/>
        </p:nvSpPr>
        <p:spPr bwMode="auto">
          <a:xfrm>
            <a:off x="323528" y="1412776"/>
            <a:ext cx="1762841" cy="3816424"/>
          </a:xfrm>
          <a:prstGeom prst="roundRect">
            <a:avLst>
              <a:gd name="adj" fmla="val 16667"/>
            </a:avLst>
          </a:prstGeom>
          <a:gradFill>
            <a:gsLst>
              <a:gs pos="0">
                <a:srgbClr val="8BBAFF"/>
              </a:gs>
              <a:gs pos="100000">
                <a:srgbClr val="61BBFF"/>
              </a:gs>
              <a:gs pos="70000">
                <a:srgbClr val="C4D6EB"/>
              </a:gs>
              <a:gs pos="100000">
                <a:srgbClr val="FFEBFA"/>
              </a:gs>
            </a:gsLst>
            <a:lin ang="5400000" scaled="0"/>
          </a:gradFill>
          <a:ln w="25400" algn="ctr">
            <a:solidFill>
              <a:schemeClr val="tx1"/>
            </a:solidFill>
            <a:round/>
            <a:headEnd/>
            <a:tailEnd/>
          </a:ln>
          <a:effectLst>
            <a:outerShdw blurRad="50800" dist="190500" sx="102000" sy="102000" algn="l" rotWithShape="0">
              <a:prstClr val="black">
                <a:alpha val="22000"/>
              </a:prstClr>
            </a:outerShdw>
          </a:effectLst>
          <a:scene3d>
            <a:camera prst="orthographicFront"/>
            <a:lightRig rig="harsh" dir="t"/>
          </a:scene3d>
          <a:sp3d>
            <a:bevelT w="114300" prst="artDeco"/>
          </a:sp3d>
        </p:spPr>
        <p:txBody>
          <a:bodyPr vert="eaVert" wrap="none" anchor="ctr">
            <a:sp3d extrusionH="57150">
              <a:bevelT w="57150" h="38100" prst="artDeco"/>
            </a:sp3d>
          </a:bodyPr>
          <a:lstStyle/>
          <a:p>
            <a:pPr algn="ctr" fontAlgn="base">
              <a:spcBef>
                <a:spcPct val="0"/>
              </a:spcBef>
              <a:spcAft>
                <a:spcPct val="0"/>
              </a:spcAft>
              <a:defRPr/>
            </a:pPr>
            <a:r>
              <a:rPr kumimoji="1" lang="zh-TW" altLang="en-US" sz="6600" b="1" dirty="0">
                <a:solidFill>
                  <a:srgbClr val="FFB800">
                    <a:lumMod val="75000"/>
                  </a:srgbClr>
                </a:solidFill>
                <a:effectLst>
                  <a:outerShdw blurRad="50800" dist="38100" dir="18900000" algn="bl" rotWithShape="0">
                    <a:prstClr val="black">
                      <a:alpha val="40000"/>
                    </a:prstClr>
                  </a:outerShdw>
                </a:effectLst>
                <a:latin typeface="微軟正黑體" pitchFamily="34" charset="-120"/>
                <a:ea typeface="微軟正黑體" pitchFamily="34" charset="-120"/>
              </a:rPr>
              <a:t>履約驗收</a:t>
            </a:r>
          </a:p>
        </p:txBody>
      </p:sp>
    </p:spTree>
    <p:extLst>
      <p:ext uri="{BB962C8B-B14F-4D97-AF65-F5344CB8AC3E}">
        <p14:creationId xmlns:p14="http://schemas.microsoft.com/office/powerpoint/2010/main" val="350935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ppt_w/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24978308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群組 1"/>
          <p:cNvGrpSpPr/>
          <p:nvPr/>
        </p:nvGrpSpPr>
        <p:grpSpPr>
          <a:xfrm>
            <a:off x="71883" y="2088976"/>
            <a:ext cx="8964613" cy="4724400"/>
            <a:chOff x="0" y="1484313"/>
            <a:chExt cx="9144000" cy="5373687"/>
          </a:xfrm>
        </p:grpSpPr>
        <p:pic>
          <p:nvPicPr>
            <p:cNvPr id="17" name="圖片 18" descr="null_00030-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484313"/>
              <a:ext cx="4572000" cy="5373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圖片 16" descr="null_00029-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484313"/>
              <a:ext cx="4537075" cy="5373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3"/>
            <p:cNvSpPr>
              <a:spLocks noChangeArrowheads="1"/>
            </p:cNvSpPr>
            <p:nvPr/>
          </p:nvSpPr>
          <p:spPr bwMode="auto">
            <a:xfrm>
              <a:off x="4572000" y="5876925"/>
              <a:ext cx="4392613" cy="720725"/>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20" name="Rectangle 14"/>
            <p:cNvSpPr>
              <a:spLocks noChangeArrowheads="1"/>
            </p:cNvSpPr>
            <p:nvPr/>
          </p:nvSpPr>
          <p:spPr bwMode="auto">
            <a:xfrm>
              <a:off x="34925" y="4292600"/>
              <a:ext cx="1081088" cy="288925"/>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35" name="Rectangle 15"/>
            <p:cNvSpPr>
              <a:spLocks noChangeArrowheads="1"/>
            </p:cNvSpPr>
            <p:nvPr/>
          </p:nvSpPr>
          <p:spPr bwMode="auto">
            <a:xfrm>
              <a:off x="0" y="3357563"/>
              <a:ext cx="2627313" cy="215900"/>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38" name="Rectangle 20"/>
            <p:cNvSpPr>
              <a:spLocks noChangeArrowheads="1"/>
            </p:cNvSpPr>
            <p:nvPr/>
          </p:nvSpPr>
          <p:spPr bwMode="auto">
            <a:xfrm>
              <a:off x="6011863" y="1700213"/>
              <a:ext cx="1655762" cy="4333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spTree>
    <p:extLst>
      <p:ext uri="{BB962C8B-B14F-4D97-AF65-F5344CB8AC3E}">
        <p14:creationId xmlns:p14="http://schemas.microsoft.com/office/powerpoint/2010/main" val="2630363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220958453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群組 10"/>
          <p:cNvGrpSpPr/>
          <p:nvPr/>
        </p:nvGrpSpPr>
        <p:grpSpPr>
          <a:xfrm>
            <a:off x="0" y="2088000"/>
            <a:ext cx="9144000" cy="4752000"/>
            <a:chOff x="0" y="1468438"/>
            <a:chExt cx="9144000" cy="5389562"/>
          </a:xfrm>
        </p:grpSpPr>
        <p:pic>
          <p:nvPicPr>
            <p:cNvPr id="12" name="圖片 18" descr="圖片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68438"/>
              <a:ext cx="4518025" cy="5389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圖片 16" descr="圖片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1468438"/>
              <a:ext cx="4584700" cy="5389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4572000" y="4581525"/>
              <a:ext cx="4572000" cy="2276475"/>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15" name="Rectangle 14"/>
            <p:cNvSpPr>
              <a:spLocks noChangeArrowheads="1"/>
            </p:cNvSpPr>
            <p:nvPr/>
          </p:nvSpPr>
          <p:spPr bwMode="auto">
            <a:xfrm>
              <a:off x="250825" y="3573463"/>
              <a:ext cx="2520950" cy="287337"/>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16" name="Rectangle 15"/>
            <p:cNvSpPr>
              <a:spLocks noChangeArrowheads="1"/>
            </p:cNvSpPr>
            <p:nvPr/>
          </p:nvSpPr>
          <p:spPr bwMode="auto">
            <a:xfrm>
              <a:off x="2700338" y="4581525"/>
              <a:ext cx="431800" cy="215900"/>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sp>
          <p:nvSpPr>
            <p:cNvPr id="23" name="Rectangle 20"/>
            <p:cNvSpPr>
              <a:spLocks noChangeArrowheads="1"/>
            </p:cNvSpPr>
            <p:nvPr/>
          </p:nvSpPr>
          <p:spPr bwMode="auto">
            <a:xfrm>
              <a:off x="4572000" y="3284538"/>
              <a:ext cx="1655763" cy="288925"/>
            </a:xfrm>
            <a:prstGeom prst="rect">
              <a:avLst/>
            </a:prstGeom>
            <a:noFill/>
            <a:ln w="38100">
              <a:solidFill>
                <a:srgbClr val="FF0066"/>
              </a:solidFill>
              <a:prstDash val="dash"/>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charset="0"/>
                <a:ea typeface="標楷體" pitchFamily="65" charset="-120"/>
              </a:endParaRPr>
            </a:p>
          </p:txBody>
        </p:sp>
      </p:grpSp>
    </p:spTree>
    <p:extLst>
      <p:ext uri="{BB962C8B-B14F-4D97-AF65-F5344CB8AC3E}">
        <p14:creationId xmlns:p14="http://schemas.microsoft.com/office/powerpoint/2010/main" val="221865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40080002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487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91292341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930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92736475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4" y="1700808"/>
            <a:ext cx="9023920" cy="5121373"/>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橢圓 10"/>
          <p:cNvSpPr>
            <a:spLocks noChangeArrowheads="1"/>
          </p:cNvSpPr>
          <p:nvPr/>
        </p:nvSpPr>
        <p:spPr bwMode="auto">
          <a:xfrm>
            <a:off x="3707904" y="4941168"/>
            <a:ext cx="1800200" cy="1008112"/>
          </a:xfrm>
          <a:prstGeom prst="ellipse">
            <a:avLst/>
          </a:prstGeom>
          <a:noFill/>
          <a:ln w="31750">
            <a:solidFill>
              <a:srgbClr val="FF0000"/>
            </a:solidFill>
            <a:round/>
            <a:headEnd/>
            <a:tailEnd/>
          </a:ln>
          <a:effectLst/>
          <a:extLst>
            <a:ext uri="{909E8E84-426E-40DD-AFC4-6F175D3DCCD1}">
              <a14:hiddenFill xmlns:a14="http://schemas.microsoft.com/office/drawing/2010/main">
                <a:solidFill>
                  <a:srgbClr val="9966FF"/>
                </a:solidFill>
              </a14:hiddenFill>
            </a:ext>
            <a:ext uri="{AF507438-7753-43E0-B8FC-AC1667EBCBE1}">
              <a14:hiddenEffects xmlns:a14="http://schemas.microsoft.com/office/drawing/2010/main">
                <a:effectLst>
                  <a:outerShdw dist="35921" dir="2700000" algn="ctr" rotWithShape="0">
                    <a:srgbClr val="666699"/>
                  </a:outerShdw>
                </a:effectLst>
              </a14:hiddenEffects>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1515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38463054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595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6BDA5541-D72C-4B83-8F19-30A9E332DD7C}" type="slidenum">
              <a:rPr lang="en-US" altLang="zh-TW">
                <a:solidFill>
                  <a:srgbClr val="2D2D8A">
                    <a:lumMod val="60000"/>
                    <a:lumOff val="40000"/>
                  </a:srgbClr>
                </a:solidFill>
              </a:rPr>
              <a:pPr>
                <a:defRPr/>
              </a:pPr>
              <a:t>38</a:t>
            </a:fld>
            <a:endParaRPr lang="en-US" altLang="zh-TW">
              <a:solidFill>
                <a:srgbClr val="2D2D8A">
                  <a:lumMod val="60000"/>
                  <a:lumOff val="40000"/>
                </a:srgbClr>
              </a:solidFill>
            </a:endParaRPr>
          </a:p>
        </p:txBody>
      </p:sp>
      <p:pic>
        <p:nvPicPr>
          <p:cNvPr id="165891" name="Picture 2" descr="市logo"/>
          <p:cNvPicPr>
            <a:picLocks noChangeAspect="1" noChangeArrowheads="1"/>
          </p:cNvPicPr>
          <p:nvPr/>
        </p:nvPicPr>
        <p:blipFill>
          <a:blip r:embed="rId2">
            <a:extLst>
              <a:ext uri="{28A0092B-C50C-407E-A947-70E740481C1C}">
                <a14:useLocalDpi xmlns:a14="http://schemas.microsoft.com/office/drawing/2010/main" val="0"/>
              </a:ext>
            </a:extLst>
          </a:blip>
          <a:srcRect b="13850"/>
          <a:stretch>
            <a:fillRect/>
          </a:stretch>
        </p:blipFill>
        <p:spPr bwMode="auto">
          <a:xfrm>
            <a:off x="3059113" y="692150"/>
            <a:ext cx="295275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WordArt 6"/>
          <p:cNvSpPr>
            <a:spLocks noChangeArrowheads="1" noChangeShapeType="1" noTextEdit="1"/>
          </p:cNvSpPr>
          <p:nvPr/>
        </p:nvSpPr>
        <p:spPr bwMode="auto">
          <a:xfrm>
            <a:off x="1258888" y="3876675"/>
            <a:ext cx="6408737" cy="2432050"/>
          </a:xfrm>
          <a:prstGeom prst="rect">
            <a:avLst/>
          </a:prstGeom>
          <a:scene3d>
            <a:camera prst="orthographicFront"/>
            <a:lightRig rig="harsh" dir="t"/>
          </a:scene3d>
          <a:sp3d>
            <a:bevelT w="114300" prst="artDeco"/>
          </a:sp3d>
        </p:spPr>
        <p:txBody>
          <a:bodyPr wrap="none" fromWordArt="1">
            <a:prstTxWarp prst="textFadeUp">
              <a:avLst>
                <a:gd name="adj" fmla="val 18454"/>
              </a:avLst>
            </a:prstTxWarp>
            <a:sp3d extrusionH="57150">
              <a:bevelT w="146050" h="298450" prst="artDeco"/>
            </a:sp3d>
          </a:bodyPr>
          <a:lstStyle/>
          <a:p>
            <a:pPr algn="ctr">
              <a:defRPr/>
            </a:pPr>
            <a:r>
              <a:rPr lang="en-US" altLang="zh-TW" sz="3600" kern="10" dirty="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Narrow"/>
                <a:ea typeface="標楷體" pitchFamily="65" charset="-120"/>
              </a:rPr>
              <a:t>The End</a:t>
            </a:r>
            <a:endParaRPr lang="zh-TW" altLang="en-US" sz="3600" kern="10" dirty="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Narrow"/>
              <a:ea typeface="標楷體" pitchFamily="65" charset="-120"/>
            </a:endParaRPr>
          </a:p>
        </p:txBody>
      </p:sp>
    </p:spTree>
    <p:extLst>
      <p:ext uri="{BB962C8B-B14F-4D97-AF65-F5344CB8AC3E}">
        <p14:creationId xmlns:p14="http://schemas.microsoft.com/office/powerpoint/2010/main" val="3295062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fltVal val="0"/>
                                          </p:val>
                                        </p:tav>
                                        <p:tav tm="100000">
                                          <p:val>
                                            <p:strVal val="#ppt_h"/>
                                          </p:val>
                                        </p:tav>
                                      </p:tavLst>
                                    </p:anim>
                                    <p:anim calcmode="lin" valueType="num">
                                      <p:cBhvr>
                                        <p:cTn id="9" dur="500" fill="hold"/>
                                        <p:tgtEl>
                                          <p:spTgt spid="165891"/>
                                        </p:tgtEl>
                                        <p:attrNameLst>
                                          <p:attrName>ppt_x</p:attrName>
                                        </p:attrNameLst>
                                      </p:cBhvr>
                                      <p:tavLst>
                                        <p:tav tm="0">
                                          <p:val>
                                            <p:fltVal val="0.5"/>
                                          </p:val>
                                        </p:tav>
                                        <p:tav tm="100000">
                                          <p:val>
                                            <p:strVal val="#ppt_x"/>
                                          </p:val>
                                        </p:tav>
                                      </p:tavLst>
                                    </p:anim>
                                    <p:anim calcmode="lin" valueType="num">
                                      <p:cBhvr>
                                        <p:cTn id="10" dur="500" fill="hold"/>
                                        <p:tgtEl>
                                          <p:spTgt spid="165891"/>
                                        </p:tgtEl>
                                        <p:attrNameLst>
                                          <p:attrName>ppt_y</p:attrName>
                                        </p:attrNameLst>
                                      </p:cBhvr>
                                      <p:tavLst>
                                        <p:tav tm="0">
                                          <p:val>
                                            <p:fltVal val="0.5"/>
                                          </p:val>
                                        </p:tav>
                                        <p:tav tm="100000">
                                          <p:val>
                                            <p:strVal val="#ppt_y"/>
                                          </p:val>
                                        </p:tav>
                                      </p:tavLst>
                                    </p:anim>
                                  </p:childTnLst>
                                </p:cTn>
                              </p:par>
                              <p:par>
                                <p:cTn id="11" presetID="6" presetClass="entr" presetSubtype="32" fill="hold" nodeType="with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circle(out)">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0042328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Group 295"/>
          <p:cNvGraphicFramePr>
            <a:graphicFrameLocks noGrp="1"/>
          </p:cNvGraphicFramePr>
          <p:nvPr>
            <p:extLst>
              <p:ext uri="{D42A27DB-BD31-4B8C-83A1-F6EECF244321}">
                <p14:modId xmlns:p14="http://schemas.microsoft.com/office/powerpoint/2010/main" val="1355202721"/>
              </p:ext>
            </p:extLst>
          </p:nvPr>
        </p:nvGraphicFramePr>
        <p:xfrm>
          <a:off x="107503" y="3717031"/>
          <a:ext cx="8928994" cy="3075328"/>
        </p:xfrm>
        <a:graphic>
          <a:graphicData uri="http://schemas.openxmlformats.org/drawingml/2006/table">
            <a:tbl>
              <a:tblPr/>
              <a:tblGrid>
                <a:gridCol w="524436"/>
                <a:gridCol w="1313637"/>
                <a:gridCol w="2101139"/>
                <a:gridCol w="1444322"/>
                <a:gridCol w="787503"/>
                <a:gridCol w="1444320"/>
                <a:gridCol w="1313637"/>
              </a:tblGrid>
              <a:tr h="238507">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FF0000"/>
                          </a:solidFill>
                          <a:effectLst>
                            <a:outerShdw blurRad="38100" dist="38100" dir="2700000" algn="tl">
                              <a:srgbClr val="000000"/>
                            </a:outerShdw>
                          </a:effectLst>
                          <a:latin typeface="微軟正黑體" pitchFamily="34" charset="-120"/>
                          <a:ea typeface="微軟正黑體" pitchFamily="34" charset="-120"/>
                        </a:rPr>
                        <a:t>94-97</a:t>
                      </a:r>
                      <a:r>
                        <a:rPr kumimoji="0" lang="zh-TW" altLang="en-US" sz="1600" b="1" i="0" u="none" strike="noStrike" cap="none" normalizeH="0" baseline="0" dirty="0" smtClean="0">
                          <a:ln>
                            <a:noFill/>
                          </a:ln>
                          <a:solidFill>
                            <a:srgbClr val="FF0000"/>
                          </a:solidFill>
                          <a:effectLst>
                            <a:outerShdw blurRad="38100" dist="38100" dir="2700000" algn="tl">
                              <a:srgbClr val="000000"/>
                            </a:outerShdw>
                          </a:effectLst>
                          <a:latin typeface="微軟正黑體" pitchFamily="34" charset="-120"/>
                          <a:ea typeface="微軟正黑體" pitchFamily="34" charset="-120"/>
                        </a:rPr>
                        <a:t>年度</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EE">
                        <a:alpha val="5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7823">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zh-TW" altLang="zh-TW" sz="1400" b="1" i="0" u="none" strike="noStrike" cap="none" normalizeH="0" baseline="0" smtClean="0">
                          <a:ln>
                            <a:noFill/>
                          </a:ln>
                          <a:solidFill>
                            <a:srgbClr val="FF0000"/>
                          </a:solidFill>
                          <a:effectLst/>
                          <a:latin typeface="微軟正黑體" pitchFamily="34" charset="-120"/>
                          <a:ea typeface="微軟正黑體" pitchFamily="34" charset="-120"/>
                        </a:rPr>
                        <a:t>項目</a:t>
                      </a:r>
                      <a:endParaRPr kumimoji="0" lang="en-US" sz="1400" b="1" i="0" u="none" strike="noStrike" cap="none" normalizeH="0" baseline="0" smtClean="0">
                        <a:ln>
                          <a:noFill/>
                        </a:ln>
                        <a:solidFill>
                          <a:srgbClr val="FF000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日期</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itchFamily="34" charset="-120"/>
                          <a:ea typeface="微軟正黑體" pitchFamily="34" charset="-120"/>
                        </a:rPr>
                        <a:t>標案名稱</a:t>
                      </a:r>
                      <a:endParaRPr kumimoji="0" lang="zh-TW" altLang="en-US" sz="1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數量</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單價</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決標金額</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招決標</a:t>
                      </a:r>
                      <a:endParaRPr kumimoji="0" lang="en-US" altLang="zh-TW" sz="1400" b="1" i="0" u="none" strike="noStrike" cap="none" normalizeH="0" baseline="0" smtClean="0">
                        <a:ln>
                          <a:noFill/>
                        </a:ln>
                        <a:solidFill>
                          <a:srgbClr val="FF0000"/>
                        </a:solidFill>
                        <a:effectLst/>
                        <a:latin typeface="微軟正黑體" pitchFamily="34" charset="-120"/>
                        <a:ea typeface="微軟正黑體" pitchFamily="34" charset="-120"/>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方式</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178880">
                <a:tc rowSpan="4">
                  <a:txBody>
                    <a:bodyPr/>
                    <a:lstStyle/>
                    <a:p>
                      <a:pPr marL="71438" marR="0" lvl="0" indent="0" algn="ctr" defTabSz="914400" rtl="0" eaLnBrk="1" fontAlgn="base" latinLnBrk="0" hangingPunct="1">
                        <a:lnSpc>
                          <a:spcPct val="100000"/>
                        </a:lnSpc>
                        <a:spcBef>
                          <a:spcPts val="300"/>
                        </a:spcBef>
                        <a:spcAft>
                          <a:spcPts val="30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開單設備</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94/4/12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開單設備</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a:t>
                      </a: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租</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48</a:t>
                      </a: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月</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300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2,850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41,040,000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2060"/>
                          </a:solidFill>
                          <a:effectLst/>
                          <a:latin typeface="微軟正黑體" pitchFamily="34" charset="-120"/>
                          <a:ea typeface="微軟正黑體" pitchFamily="34" charset="-120"/>
                        </a:rPr>
                        <a:t>最有利標</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94/12/6</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開單設備</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a:t>
                      </a: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租</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36</a:t>
                      </a: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月</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120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2,800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12,096,000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95/4/12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開單設備</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a:t>
                      </a: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租</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30</a:t>
                      </a: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月</a:t>
                      </a: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62</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2,880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5,356,800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220368">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66"/>
                          </a:solidFill>
                          <a:effectLst/>
                          <a:latin typeface="微軟正黑體" pitchFamily="34" charset="-120"/>
                          <a:ea typeface="微軟正黑體" pitchFamily="34" charset="-120"/>
                        </a:rPr>
                        <a:t>設備總計</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002060"/>
                          </a:solidFill>
                          <a:effectLst/>
                          <a:latin typeface="微軟正黑體" pitchFamily="34" charset="-120"/>
                          <a:ea typeface="微軟正黑體" pitchFamily="34" charset="-120"/>
                        </a:rPr>
                        <a:t>482</a:t>
                      </a:r>
                      <a:endParaRPr kumimoji="0" lang="zh-TW" altLang="zh-TW" sz="14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66"/>
                          </a:solidFill>
                          <a:effectLst/>
                          <a:latin typeface="微軟正黑體" pitchFamily="34" charset="-120"/>
                          <a:ea typeface="微軟正黑體" pitchFamily="34" charset="-120"/>
                        </a:rPr>
                        <a:t>2,842</a:t>
                      </a:r>
                      <a:endParaRPr kumimoji="0" lang="zh-TW" altLang="zh-TW" sz="1400" b="1" i="0" u="none" strike="noStrike" cap="none" normalizeH="0" baseline="0" dirty="0" smtClean="0">
                        <a:ln>
                          <a:noFill/>
                        </a:ln>
                        <a:solidFill>
                          <a:srgbClr val="FF0066"/>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002060"/>
                          </a:solidFill>
                          <a:effectLst/>
                          <a:latin typeface="微軟正黑體" pitchFamily="34" charset="-120"/>
                          <a:ea typeface="微軟正黑體" pitchFamily="34" charset="-120"/>
                        </a:rPr>
                        <a:t>58,492,800</a:t>
                      </a:r>
                      <a:endParaRPr kumimoji="0" lang="zh-TW" altLang="zh-TW" sz="14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altLang="zh-TW" sz="1200" b="1" i="0" u="none" strike="noStrike" cap="none" normalizeH="0" baseline="0" dirty="0" smtClean="0">
                        <a:ln>
                          <a:noFill/>
                        </a:ln>
                        <a:solidFill>
                          <a:srgbClr val="FF0066"/>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rowSpan="9">
                  <a:txBody>
                    <a:bodyPr/>
                    <a:lstStyle/>
                    <a:p>
                      <a:pPr marL="71438" marR="0" lvl="0" indent="0" algn="ctr" defTabSz="914400" rtl="0" eaLnBrk="1" fontAlgn="base" latinLnBrk="0" hangingPunct="1">
                        <a:lnSpc>
                          <a:spcPct val="100000"/>
                        </a:lnSpc>
                        <a:spcBef>
                          <a:spcPts val="300"/>
                        </a:spcBef>
                        <a:spcAft>
                          <a:spcPts val="300"/>
                        </a:spcAft>
                        <a:buClrTx/>
                        <a:buSzTx/>
                        <a:buFontTx/>
                        <a:buNone/>
                        <a:tabLst/>
                      </a:pPr>
                      <a:r>
                        <a:rPr kumimoji="0" lang="zh-TW" altLang="en-US" sz="1400" b="1" i="0" u="none" strike="noStrike" cap="none" normalizeH="0" baseline="0" smtClean="0">
                          <a:ln>
                            <a:noFill/>
                          </a:ln>
                          <a:solidFill>
                            <a:srgbClr val="FF0000"/>
                          </a:solidFill>
                          <a:effectLst/>
                          <a:latin typeface="微軟正黑體" pitchFamily="34" charset="-120"/>
                          <a:ea typeface="微軟正黑體" pitchFamily="34" charset="-120"/>
                        </a:rPr>
                        <a:t>熱感紙</a:t>
                      </a:r>
                      <a:endParaRPr kumimoji="0" lang="zh-TW" altLang="en-US" sz="1400" b="1" i="0" u="none" strike="noStrike" cap="none" normalizeH="0" baseline="0" smtClean="0">
                        <a:ln>
                          <a:noFill/>
                        </a:ln>
                        <a:solidFill>
                          <a:schemeClr val="tx1"/>
                        </a:solidFill>
                        <a:effectLst/>
                        <a:latin typeface="微軟正黑體" pitchFamily="34" charset="-120"/>
                        <a:ea typeface="微軟正黑體" pitchFamily="34" charset="-120"/>
                      </a:endParaRPr>
                    </a:p>
                  </a:txBody>
                  <a:tcPr marL="0" marR="0" marT="0" marB="0"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94/6/23</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18,000,000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0.972</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17,500,000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95/3/10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22,000,000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0.973</a:t>
                      </a:r>
                      <a:endParaRPr kumimoji="0" lang="zh-TW" altLang="zh-TW" sz="12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21,406,000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95/10/5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7,500,000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0.970</a:t>
                      </a:r>
                      <a:endParaRPr kumimoji="0" lang="zh-TW" altLang="zh-TW" sz="12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7,275,000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96/1/25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30,000,000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0.950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28,500,000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96/8/14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7,000,000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0.960</a:t>
                      </a:r>
                      <a:endParaRPr kumimoji="0" lang="zh-TW" altLang="zh-TW" sz="12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6,720,000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97/4/2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12,500,000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0.980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12,250,000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1788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97/11/11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熱感紙通知單</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2060"/>
                          </a:solidFill>
                          <a:effectLst/>
                          <a:latin typeface="微軟正黑體" pitchFamily="34" charset="-120"/>
                          <a:ea typeface="微軟正黑體" pitchFamily="34" charset="-120"/>
                        </a:rPr>
                        <a:t>11,500,000</a:t>
                      </a:r>
                      <a:endParaRPr kumimoji="0" lang="zh-TW" altLang="zh-TW" sz="12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0.980</a:t>
                      </a:r>
                      <a:endParaRPr kumimoji="0" lang="zh-TW" altLang="zh-TW" sz="12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002060"/>
                          </a:solidFill>
                          <a:effectLst/>
                          <a:latin typeface="微軟正黑體" pitchFamily="34" charset="-120"/>
                          <a:ea typeface="微軟正黑體" pitchFamily="34" charset="-120"/>
                        </a:rPr>
                        <a:t>11,270,000</a:t>
                      </a:r>
                      <a:endParaRPr kumimoji="0" lang="zh-TW" altLang="zh-TW" sz="12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2060"/>
                          </a:solidFill>
                          <a:effectLst/>
                          <a:latin typeface="微軟正黑體" pitchFamily="34" charset="-120"/>
                          <a:ea typeface="微軟正黑體" pitchFamily="34" charset="-120"/>
                        </a:rPr>
                        <a:t>限制性</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208694">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FF0066"/>
                          </a:solidFill>
                          <a:effectLst/>
                          <a:latin typeface="微軟正黑體" pitchFamily="34" charset="-120"/>
                          <a:ea typeface="微軟正黑體" pitchFamily="34" charset="-120"/>
                        </a:rPr>
                        <a:t>紙張總計</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002060"/>
                          </a:solidFill>
                          <a:effectLst/>
                          <a:latin typeface="微軟正黑體" pitchFamily="34" charset="-120"/>
                          <a:ea typeface="微軟正黑體" pitchFamily="34" charset="-120"/>
                        </a:rPr>
                        <a:t>108,500,000</a:t>
                      </a:r>
                      <a:endParaRPr kumimoji="0" lang="zh-TW" altLang="zh-TW" sz="14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0066"/>
                          </a:solidFill>
                          <a:effectLst/>
                          <a:latin typeface="微軟正黑體" pitchFamily="34" charset="-120"/>
                          <a:ea typeface="微軟正黑體" pitchFamily="34" charset="-120"/>
                        </a:rPr>
                        <a:t>0.967</a:t>
                      </a:r>
                      <a:endParaRPr kumimoji="0" lang="zh-TW" altLang="zh-TW" sz="1400" b="1" i="0" u="none" strike="noStrike" cap="none" normalizeH="0" baseline="0" smtClean="0">
                        <a:ln>
                          <a:noFill/>
                        </a:ln>
                        <a:solidFill>
                          <a:srgbClr val="FF0066"/>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002060"/>
                          </a:solidFill>
                          <a:effectLst/>
                          <a:latin typeface="微軟正黑體" pitchFamily="34" charset="-120"/>
                          <a:ea typeface="微軟正黑體" pitchFamily="34" charset="-120"/>
                        </a:rPr>
                        <a:t>104,921,000</a:t>
                      </a:r>
                      <a:endParaRPr kumimoji="0" lang="zh-TW" altLang="zh-TW" sz="14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FF0066"/>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r h="208694">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微軟正黑體" pitchFamily="34" charset="-120"/>
                          <a:ea typeface="微軟正黑體" pitchFamily="34" charset="-120"/>
                        </a:rPr>
                        <a:t>總計</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FFC00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002060"/>
                          </a:solidFill>
                          <a:effectLst/>
                          <a:latin typeface="微軟正黑體" pitchFamily="34" charset="-120"/>
                          <a:ea typeface="微軟正黑體" pitchFamily="34" charset="-120"/>
                        </a:rPr>
                        <a:t>163,413,800</a:t>
                      </a:r>
                      <a:endParaRPr kumimoji="0" lang="zh-TW" altLang="zh-TW" sz="14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0000FF"/>
                        </a:solidFill>
                        <a:effectLst/>
                        <a:latin typeface="微軟正黑體" pitchFamily="34" charset="-120"/>
                        <a:ea typeface="微軟正黑體" pitchFamily="34"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alpha val="33000"/>
                      </a:schemeClr>
                    </a:solidFill>
                  </a:tcPr>
                </a:tc>
              </a:tr>
            </a:tbl>
          </a:graphicData>
        </a:graphic>
      </p:graphicFrame>
    </p:spTree>
    <p:extLst>
      <p:ext uri="{BB962C8B-B14F-4D97-AF65-F5344CB8AC3E}">
        <p14:creationId xmlns:p14="http://schemas.microsoft.com/office/powerpoint/2010/main" val="2652412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58602332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Group 115"/>
          <p:cNvGraphicFramePr>
            <a:graphicFrameLocks noGrp="1"/>
          </p:cNvGraphicFramePr>
          <p:nvPr>
            <p:extLst>
              <p:ext uri="{D42A27DB-BD31-4B8C-83A1-F6EECF244321}">
                <p14:modId xmlns:p14="http://schemas.microsoft.com/office/powerpoint/2010/main" val="2911683441"/>
              </p:ext>
            </p:extLst>
          </p:nvPr>
        </p:nvGraphicFramePr>
        <p:xfrm>
          <a:off x="323850" y="3068958"/>
          <a:ext cx="8424863" cy="1424178"/>
        </p:xfrm>
        <a:graphic>
          <a:graphicData uri="http://schemas.openxmlformats.org/drawingml/2006/table">
            <a:tbl>
              <a:tblPr/>
              <a:tblGrid>
                <a:gridCol w="1836738"/>
                <a:gridCol w="1531937"/>
                <a:gridCol w="1685925"/>
                <a:gridCol w="1685925"/>
                <a:gridCol w="1684338"/>
              </a:tblGrid>
              <a:tr h="339090">
                <a:tc gridSpan="5">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0000"/>
                          </a:solidFill>
                          <a:effectLst>
                            <a:outerShdw blurRad="38100" dist="38100" dir="2700000" algn="tl">
                              <a:srgbClr val="000000"/>
                            </a:outerShdw>
                          </a:effectLst>
                          <a:latin typeface="微軟正黑體" pitchFamily="34" charset="-120"/>
                          <a:ea typeface="微軟正黑體" pitchFamily="34" charset="-120"/>
                          <a:cs typeface="Times New Roman" pitchFamily="18" charset="0"/>
                        </a:rPr>
                        <a:t>98-100</a:t>
                      </a:r>
                      <a:r>
                        <a:rPr kumimoji="0" lang="zh-TW" altLang="en-US" sz="2000" b="1" i="0" u="none" strike="noStrike" cap="none" normalizeH="0" baseline="0" dirty="0" smtClean="0">
                          <a:ln>
                            <a:noFill/>
                          </a:ln>
                          <a:solidFill>
                            <a:srgbClr val="FF0000"/>
                          </a:solidFill>
                          <a:effectLst>
                            <a:outerShdw blurRad="38100" dist="38100" dir="2700000" algn="tl">
                              <a:srgbClr val="000000"/>
                            </a:outerShdw>
                          </a:effectLst>
                          <a:latin typeface="微軟正黑體" pitchFamily="34" charset="-120"/>
                          <a:ea typeface="微軟正黑體" pitchFamily="34" charset="-120"/>
                          <a:cs typeface="Times New Roman" pitchFamily="18" charset="0"/>
                        </a:rPr>
                        <a:t>年度</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CB2EE">
                        <a:alpha val="5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71272">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項目</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數量</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單價</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月數</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(3</a:t>
                      </a: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年</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16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總價</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元</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16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r>
              <a:tr h="271272">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開單設備系統</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590</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rPr>
                        <a:t>1,165  </a:t>
                      </a:r>
                      <a:endParaRPr kumimoji="0" lang="zh-TW" altLang="zh-TW" sz="16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2060"/>
                          </a:solidFill>
                          <a:effectLst/>
                          <a:latin typeface="微軟正黑體" pitchFamily="34" charset="-120"/>
                          <a:ea typeface="微軟正黑體" pitchFamily="34" charset="-120"/>
                          <a:cs typeface="Times New Roman" pitchFamily="18" charset="0"/>
                        </a:rPr>
                        <a:t>36 </a:t>
                      </a:r>
                      <a:endParaRPr kumimoji="0" lang="zh-TW" altLang="zh-TW" sz="1600" b="1" i="0" u="none" strike="noStrike" cap="none" normalizeH="0" baseline="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2060"/>
                          </a:solidFill>
                          <a:effectLst/>
                          <a:latin typeface="微軟正黑體" pitchFamily="34" charset="-120"/>
                          <a:ea typeface="微軟正黑體" pitchFamily="34" charset="-120"/>
                          <a:cs typeface="Times New Roman" pitchFamily="18" charset="0"/>
                        </a:rPr>
                        <a:t>24,738,780 </a:t>
                      </a:r>
                      <a:endParaRPr kumimoji="0" lang="zh-TW" altLang="zh-TW" sz="1600" b="1" i="0" u="none" strike="noStrike" cap="none" normalizeH="0" baseline="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r>
              <a:tr h="271272">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熱感紙繳費單</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2,500,000</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rPr>
                        <a:t>0.480  </a:t>
                      </a:r>
                      <a:endParaRPr kumimoji="0" lang="zh-TW" altLang="zh-TW" sz="16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36 </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2060"/>
                          </a:solidFill>
                          <a:effectLst/>
                          <a:latin typeface="微軟正黑體" pitchFamily="34" charset="-120"/>
                          <a:ea typeface="微軟正黑體" pitchFamily="34" charset="-120"/>
                          <a:cs typeface="Times New Roman" pitchFamily="18" charset="0"/>
                        </a:rPr>
                        <a:t>43,232,820 </a:t>
                      </a:r>
                      <a:endParaRPr kumimoji="0" lang="zh-TW" altLang="zh-TW" sz="1600" b="1" i="0" u="none" strike="noStrike" cap="none" normalizeH="0" baseline="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r>
              <a:tr h="271272">
                <a:tc gridSpan="4">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3</a:t>
                      </a:r>
                      <a:r>
                        <a:rPr kumimoji="0" lang="zh-TW" altLang="en-US"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年合計總價</a:t>
                      </a: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67,971,600 </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r>
            </a:tbl>
          </a:graphicData>
        </a:graphic>
      </p:graphicFrame>
      <p:graphicFrame>
        <p:nvGraphicFramePr>
          <p:cNvPr id="5" name="Group 154"/>
          <p:cNvGraphicFramePr>
            <a:graphicFrameLocks noGrp="1"/>
          </p:cNvGraphicFramePr>
          <p:nvPr>
            <p:extLst>
              <p:ext uri="{D42A27DB-BD31-4B8C-83A1-F6EECF244321}">
                <p14:modId xmlns:p14="http://schemas.microsoft.com/office/powerpoint/2010/main" val="587825712"/>
              </p:ext>
            </p:extLst>
          </p:nvPr>
        </p:nvGraphicFramePr>
        <p:xfrm>
          <a:off x="323850" y="4725144"/>
          <a:ext cx="8424863" cy="1972519"/>
        </p:xfrm>
        <a:graphic>
          <a:graphicData uri="http://schemas.openxmlformats.org/drawingml/2006/table">
            <a:tbl>
              <a:tblPr/>
              <a:tblGrid>
                <a:gridCol w="1849438"/>
                <a:gridCol w="1519237"/>
                <a:gridCol w="804863"/>
                <a:gridCol w="881062"/>
                <a:gridCol w="1685925"/>
                <a:gridCol w="1684338"/>
              </a:tblGrid>
              <a:tr h="328753">
                <a:tc gridSpan="6">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outerShdw blurRad="38100" dist="38100" dir="2700000" algn="tl">
                              <a:srgbClr val="000000"/>
                            </a:outerShdw>
                          </a:effectLst>
                          <a:latin typeface="微軟正黑體" pitchFamily="34" charset="-120"/>
                          <a:ea typeface="微軟正黑體" pitchFamily="34" charset="-120"/>
                        </a:rPr>
                        <a:t>減省經費估算</a:t>
                      </a:r>
                      <a:endParaRPr kumimoji="0" lang="zh-TW" altLang="en-US" sz="2000" b="1" i="0" u="none" strike="noStrike" cap="none" normalizeH="0" baseline="0" dirty="0" smtClean="0">
                        <a:ln>
                          <a:noFill/>
                        </a:ln>
                        <a:solidFill>
                          <a:srgbClr val="0000FF"/>
                        </a:solidFill>
                        <a:effectLst/>
                        <a:latin typeface="微軟正黑體" pitchFamily="34" charset="-120"/>
                        <a:ea typeface="微軟正黑體" pitchFamily="34" charset="-12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CB2EE">
                        <a:alpha val="5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3003">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項目</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數量</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單價</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月數</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(3</a:t>
                      </a: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年</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a:t>
                      </a:r>
                      <a:endParaRPr kumimoji="0" lang="zh-TW" altLang="zh-TW" sz="16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總價</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a:t>
                      </a: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元</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a:t>
                      </a:r>
                      <a:endParaRPr kumimoji="0" lang="zh-TW" altLang="zh-TW" sz="16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r>
              <a:tr h="526005">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開單設備</a:t>
                      </a:r>
                      <a:endParaRPr kumimoji="0" lang="zh-TW" altLang="en-US" sz="1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a:t>
                      </a: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租</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36</a:t>
                      </a:r>
                      <a:r>
                        <a:rPr kumimoji="0" lang="zh-TW" altLang="en-US" sz="1600" b="1" i="0" u="none" strike="noStrike" cap="none" normalizeH="0" baseline="0" smtClean="0">
                          <a:ln>
                            <a:noFill/>
                          </a:ln>
                          <a:solidFill>
                            <a:srgbClr val="FF0000"/>
                          </a:solidFill>
                          <a:effectLst/>
                          <a:latin typeface="微軟正黑體" pitchFamily="34" charset="-120"/>
                          <a:ea typeface="微軟正黑體" pitchFamily="34" charset="-120"/>
                        </a:rPr>
                        <a:t>月</a:t>
                      </a:r>
                      <a:r>
                        <a:rPr kumimoji="0" lang="en-US" altLang="zh-TW" sz="1600" b="1" i="0" u="none" strike="noStrike" cap="none" normalizeH="0" baseline="0" smtClean="0">
                          <a:ln>
                            <a:noFill/>
                          </a:ln>
                          <a:solidFill>
                            <a:srgbClr val="FF0000"/>
                          </a:solidFill>
                          <a:effectLst/>
                          <a:latin typeface="微軟正黑體" pitchFamily="34" charset="-120"/>
                          <a:ea typeface="微軟正黑體" pitchFamily="34" charset="-120"/>
                        </a:rPr>
                        <a:t>)</a:t>
                      </a:r>
                      <a:endParaRPr kumimoji="0" lang="zh-TW" altLang="zh-TW" sz="16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rPr>
                        <a:t>590</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FF0066"/>
                          </a:solidFill>
                          <a:effectLst/>
                          <a:latin typeface="微軟正黑體" pitchFamily="34" charset="-120"/>
                          <a:ea typeface="微軟正黑體" pitchFamily="34" charset="-120"/>
                        </a:rPr>
                        <a:t>2842-1165= </a:t>
                      </a:r>
                      <a:endParaRPr kumimoji="0" lang="zh-TW" altLang="zh-TW" sz="1600" b="1" i="0" u="none" strike="noStrike" cap="none" normalizeH="0" baseline="0" dirty="0" smtClean="0">
                        <a:ln>
                          <a:noFill/>
                        </a:ln>
                        <a:solidFill>
                          <a:srgbClr val="FF0066"/>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FF"/>
                          </a:solidFill>
                          <a:effectLst/>
                          <a:latin typeface="微軟正黑體" pitchFamily="34" charset="-120"/>
                          <a:ea typeface="微軟正黑體" pitchFamily="34" charset="-120"/>
                        </a:rPr>
                        <a:t>1,677</a:t>
                      </a:r>
                      <a:endParaRPr kumimoji="0" lang="zh-TW" altLang="zh-TW" sz="1600" b="1" i="0" u="none" strike="noStrike" cap="none" normalizeH="0" baseline="0" dirty="0" smtClean="0">
                        <a:ln>
                          <a:noFill/>
                        </a:ln>
                        <a:solidFill>
                          <a:srgbClr val="0000FF"/>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rPr>
                        <a:t>36 </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35,619,480 </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r>
              <a:tr h="526005">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FF0000"/>
                          </a:solidFill>
                          <a:effectLst/>
                          <a:latin typeface="微軟正黑體" pitchFamily="34" charset="-120"/>
                          <a:ea typeface="微軟正黑體" pitchFamily="34" charset="-120"/>
                        </a:rPr>
                        <a:t>熱感紙繳費單</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rPr>
                        <a:t>2,500,000</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FF0066"/>
                          </a:solidFill>
                          <a:effectLst/>
                          <a:latin typeface="微軟正黑體" pitchFamily="34" charset="-120"/>
                          <a:ea typeface="微軟正黑體" pitchFamily="34" charset="-120"/>
                        </a:rPr>
                        <a:t>0.97-0.48=</a:t>
                      </a:r>
                      <a:endParaRPr kumimoji="0" lang="zh-TW" altLang="zh-TW" sz="1600" b="1" i="0" u="none" strike="noStrike" cap="none" normalizeH="0" baseline="0" dirty="0" smtClean="0">
                        <a:ln>
                          <a:noFill/>
                        </a:ln>
                        <a:solidFill>
                          <a:srgbClr val="FF0066"/>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FF"/>
                          </a:solidFill>
                          <a:effectLst/>
                          <a:latin typeface="微軟正黑體" pitchFamily="34" charset="-120"/>
                          <a:ea typeface="微軟正黑體" pitchFamily="34" charset="-120"/>
                        </a:rPr>
                        <a:t>0.49 </a:t>
                      </a:r>
                      <a:endParaRPr kumimoji="0" lang="zh-TW" altLang="zh-TW" sz="1600" b="1" i="0" u="none" strike="noStrike" cap="none" normalizeH="0" baseline="0" dirty="0" smtClean="0">
                        <a:ln>
                          <a:noFill/>
                        </a:ln>
                        <a:solidFill>
                          <a:srgbClr val="0000FF"/>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rPr>
                        <a:t>36 </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44,100,000</a:t>
                      </a:r>
                      <a:endParaRPr kumimoji="0" lang="zh-TW" altLang="zh-TW" sz="16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67915" marR="67915"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r>
              <a:tr h="328753">
                <a:tc gridSpan="5">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微軟正黑體" pitchFamily="34" charset="-120"/>
                          <a:ea typeface="微軟正黑體" pitchFamily="34" charset="-120"/>
                        </a:rPr>
                        <a:t>總計</a:t>
                      </a: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ea typeface="新細明體"/>
                        </a:defRPr>
                      </a:lvl1pPr>
                      <a:lvl2pPr marL="457200" algn="l" defTabSz="914400" rtl="0" eaLnBrk="1" latinLnBrk="0" hangingPunct="1">
                        <a:defRPr sz="1800" kern="1200">
                          <a:solidFill>
                            <a:schemeClr val="tx1"/>
                          </a:solidFill>
                          <a:latin typeface="Arial"/>
                          <a:ea typeface="新細明體"/>
                        </a:defRPr>
                      </a:lvl2pPr>
                      <a:lvl3pPr marL="914400" algn="l" defTabSz="914400" rtl="0" eaLnBrk="1" latinLnBrk="0" hangingPunct="1">
                        <a:defRPr sz="1800" kern="1200">
                          <a:solidFill>
                            <a:schemeClr val="tx1"/>
                          </a:solidFill>
                          <a:latin typeface="Arial"/>
                          <a:ea typeface="新細明體"/>
                        </a:defRPr>
                      </a:lvl3pPr>
                      <a:lvl4pPr marL="1371600" algn="l" defTabSz="914400" rtl="0" eaLnBrk="1" latinLnBrk="0" hangingPunct="1">
                        <a:defRPr sz="1800" kern="1200">
                          <a:solidFill>
                            <a:schemeClr val="tx1"/>
                          </a:solidFill>
                          <a:latin typeface="Arial"/>
                          <a:ea typeface="新細明體"/>
                        </a:defRPr>
                      </a:lvl4pPr>
                      <a:lvl5pPr marL="1828800" algn="l" defTabSz="914400" rtl="0" eaLnBrk="1" latinLnBrk="0" hangingPunct="1">
                        <a:defRPr sz="1800" kern="1200">
                          <a:solidFill>
                            <a:schemeClr val="tx1"/>
                          </a:solidFill>
                          <a:latin typeface="Arial"/>
                          <a:ea typeface="新細明體"/>
                        </a:defRPr>
                      </a:lvl5pPr>
                      <a:lvl6pPr marL="2286000" algn="l" defTabSz="914400" rtl="0" eaLnBrk="1" latinLnBrk="0" hangingPunct="1">
                        <a:defRPr sz="1800" kern="1200">
                          <a:solidFill>
                            <a:schemeClr val="tx1"/>
                          </a:solidFill>
                          <a:latin typeface="Arial"/>
                          <a:ea typeface="新細明體"/>
                        </a:defRPr>
                      </a:lvl6pPr>
                      <a:lvl7pPr marL="2743200" algn="l" defTabSz="914400" rtl="0" eaLnBrk="1" latinLnBrk="0" hangingPunct="1">
                        <a:defRPr sz="1800" kern="1200">
                          <a:solidFill>
                            <a:schemeClr val="tx1"/>
                          </a:solidFill>
                          <a:latin typeface="Arial"/>
                          <a:ea typeface="新細明體"/>
                        </a:defRPr>
                      </a:lvl7pPr>
                      <a:lvl8pPr marL="3200400" algn="l" defTabSz="914400" rtl="0" eaLnBrk="1" latinLnBrk="0" hangingPunct="1">
                        <a:defRPr sz="1800" kern="1200">
                          <a:solidFill>
                            <a:schemeClr val="tx1"/>
                          </a:solidFill>
                          <a:latin typeface="Arial"/>
                          <a:ea typeface="新細明體"/>
                        </a:defRPr>
                      </a:lvl8pPr>
                      <a:lvl9pPr marL="3657600" algn="l" defTabSz="914400" rtl="0" eaLnBrk="1" latinLnBrk="0" hangingPunct="1">
                        <a:defRPr sz="1800" kern="1200">
                          <a:solidFill>
                            <a:schemeClr val="tx1"/>
                          </a:solidFill>
                          <a:latin typeface="Arial"/>
                          <a:ea typeface="新細明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FF"/>
                          </a:solidFill>
                          <a:effectLst/>
                          <a:latin typeface="微軟正黑體" pitchFamily="34" charset="-120"/>
                          <a:ea typeface="微軟正黑體" pitchFamily="34" charset="-120"/>
                        </a:rPr>
                        <a:t>79,719,480 </a:t>
                      </a:r>
                      <a:endParaRPr kumimoji="0" lang="zh-TW" altLang="zh-TW" sz="2000" b="1" i="0" u="none" strike="noStrike" cap="none" normalizeH="0" baseline="0" dirty="0" smtClean="0">
                        <a:ln>
                          <a:noFill/>
                        </a:ln>
                        <a:solidFill>
                          <a:srgbClr val="0000FF"/>
                        </a:solidFill>
                        <a:effectLst/>
                        <a:latin typeface="微軟正黑體" pitchFamily="34" charset="-120"/>
                        <a:ea typeface="微軟正黑體" pitchFamily="34" charset="-120"/>
                      </a:endParaRPr>
                    </a:p>
                  </a:txBody>
                  <a:tcPr marL="67915" marR="6791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75000"/>
                        <a:alpha val="33000"/>
                      </a:schemeClr>
                    </a:solidFill>
                  </a:tcPr>
                </a:tc>
              </a:tr>
            </a:tbl>
          </a:graphicData>
        </a:graphic>
      </p:graphicFrame>
    </p:spTree>
    <p:extLst>
      <p:ext uri="{BB962C8B-B14F-4D97-AF65-F5344CB8AC3E}">
        <p14:creationId xmlns:p14="http://schemas.microsoft.com/office/powerpoint/2010/main" val="4072297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24632437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群組 1"/>
          <p:cNvGrpSpPr/>
          <p:nvPr/>
        </p:nvGrpSpPr>
        <p:grpSpPr>
          <a:xfrm>
            <a:off x="35496" y="836712"/>
            <a:ext cx="5976664" cy="5904656"/>
            <a:chOff x="35496" y="836712"/>
            <a:chExt cx="4608512" cy="5904656"/>
          </a:xfrm>
        </p:grpSpPr>
        <p:pic>
          <p:nvPicPr>
            <p:cNvPr id="4" name="圖片 10" descr="圖片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96" y="836712"/>
              <a:ext cx="4608512" cy="59046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347576" y="3284984"/>
              <a:ext cx="2969882" cy="234121"/>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9" name="Rectangle 6"/>
            <p:cNvSpPr>
              <a:spLocks noChangeArrowheads="1"/>
            </p:cNvSpPr>
            <p:nvPr/>
          </p:nvSpPr>
          <p:spPr bwMode="auto">
            <a:xfrm>
              <a:off x="359346" y="6140028"/>
              <a:ext cx="2697483" cy="313308"/>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sp>
        <p:nvSpPr>
          <p:cNvPr id="7" name="Rectangle 6"/>
          <p:cNvSpPr>
            <a:spLocks noChangeArrowheads="1"/>
          </p:cNvSpPr>
          <p:nvPr/>
        </p:nvSpPr>
        <p:spPr bwMode="auto">
          <a:xfrm>
            <a:off x="432402" y="4005064"/>
            <a:ext cx="4355622" cy="234121"/>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Tree>
    <p:extLst>
      <p:ext uri="{BB962C8B-B14F-4D97-AF65-F5344CB8AC3E}">
        <p14:creationId xmlns:p14="http://schemas.microsoft.com/office/powerpoint/2010/main" val="1551833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80031852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670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401476938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2"/>
          <p:cNvGrpSpPr/>
          <p:nvPr/>
        </p:nvGrpSpPr>
        <p:grpSpPr>
          <a:xfrm>
            <a:off x="0" y="809724"/>
            <a:ext cx="3779912" cy="6048276"/>
            <a:chOff x="5076825" y="1412875"/>
            <a:chExt cx="4067175" cy="5472113"/>
          </a:xfrm>
        </p:grpSpPr>
        <p:pic>
          <p:nvPicPr>
            <p:cNvPr id="10" name="Picture 8"/>
            <p:cNvPicPr>
              <a:picLocks noChangeAspect="1" noChangeArrowheads="1"/>
            </p:cNvPicPr>
            <p:nvPr/>
          </p:nvPicPr>
          <p:blipFill>
            <a:blip r:embed="rId7">
              <a:extLst>
                <a:ext uri="{28A0092B-C50C-407E-A947-70E740481C1C}">
                  <a14:useLocalDpi xmlns:a14="http://schemas.microsoft.com/office/drawing/2010/main" val="0"/>
                </a:ext>
              </a:extLst>
            </a:blip>
            <a:srcRect l="21941" t="16536" r="22688" b="9425"/>
            <a:stretch>
              <a:fillRect/>
            </a:stretch>
          </p:blipFill>
          <p:spPr bwMode="auto">
            <a:xfrm>
              <a:off x="5076825" y="4221163"/>
              <a:ext cx="4067175" cy="266382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l="21941" t="18512" r="23421" b="7683"/>
            <a:stretch>
              <a:fillRect/>
            </a:stretch>
          </p:blipFill>
          <p:spPr bwMode="auto">
            <a:xfrm>
              <a:off x="5076825" y="1412875"/>
              <a:ext cx="4067175" cy="270827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5"/>
            <p:cNvSpPr>
              <a:spLocks noChangeArrowheads="1"/>
            </p:cNvSpPr>
            <p:nvPr/>
          </p:nvSpPr>
          <p:spPr bwMode="auto">
            <a:xfrm>
              <a:off x="5435600" y="2025650"/>
              <a:ext cx="3708400" cy="179388"/>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3" name="Rectangle 5"/>
            <p:cNvSpPr>
              <a:spLocks noChangeArrowheads="1"/>
            </p:cNvSpPr>
            <p:nvPr/>
          </p:nvSpPr>
          <p:spPr bwMode="auto">
            <a:xfrm>
              <a:off x="5435600" y="2781300"/>
              <a:ext cx="3708400" cy="179388"/>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4" name="Rectangle 5"/>
            <p:cNvSpPr>
              <a:spLocks noChangeArrowheads="1"/>
            </p:cNvSpPr>
            <p:nvPr/>
          </p:nvSpPr>
          <p:spPr bwMode="auto">
            <a:xfrm>
              <a:off x="5435600" y="3644900"/>
              <a:ext cx="3708400" cy="179388"/>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5" name="Rectangle 5"/>
            <p:cNvSpPr>
              <a:spLocks noChangeArrowheads="1"/>
            </p:cNvSpPr>
            <p:nvPr/>
          </p:nvSpPr>
          <p:spPr bwMode="auto">
            <a:xfrm>
              <a:off x="5435600" y="4833938"/>
              <a:ext cx="3708400" cy="1793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6" name="Rectangle 5"/>
            <p:cNvSpPr>
              <a:spLocks noChangeArrowheads="1"/>
            </p:cNvSpPr>
            <p:nvPr/>
          </p:nvSpPr>
          <p:spPr bwMode="auto">
            <a:xfrm>
              <a:off x="5435600" y="5554663"/>
              <a:ext cx="3708400" cy="1793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sp>
          <p:nvSpPr>
            <p:cNvPr id="17" name="Rectangle 5"/>
            <p:cNvSpPr>
              <a:spLocks noChangeArrowheads="1"/>
            </p:cNvSpPr>
            <p:nvPr/>
          </p:nvSpPr>
          <p:spPr bwMode="auto">
            <a:xfrm>
              <a:off x="5435600" y="6418263"/>
              <a:ext cx="3708400" cy="179387"/>
            </a:xfrm>
            <a:prstGeom prst="rect">
              <a:avLst/>
            </a:prstGeom>
            <a:noFill/>
            <a:ln w="38100">
              <a:solidFill>
                <a:srgbClr val="FF0066"/>
              </a:solidFill>
              <a:prstDash val="dash"/>
              <a:miter lim="800000"/>
              <a:headEnd/>
              <a:tailEnd/>
            </a:ln>
            <a:effectLst/>
          </p:spPr>
          <p:txBody>
            <a:bodyPr wrap="none" anchor="ctr"/>
            <a:lstStyle/>
            <a:p>
              <a:pPr>
                <a:defRPr/>
              </a:pPr>
              <a:endParaRPr lang="zh-TW" altLang="en-US">
                <a:effectLst>
                  <a:outerShdw blurRad="38100" dist="38100" dir="2700000" algn="tl">
                    <a:srgbClr val="000000">
                      <a:alpha val="43137"/>
                    </a:srgbClr>
                  </a:outerShdw>
                </a:effectLst>
                <a:latin typeface="Arial" charset="0"/>
                <a:ea typeface="標楷體" pitchFamily="65" charset="-120"/>
              </a:endParaRPr>
            </a:p>
          </p:txBody>
        </p:sp>
      </p:grpSp>
    </p:spTree>
    <p:extLst>
      <p:ext uri="{BB962C8B-B14F-4D97-AF65-F5344CB8AC3E}">
        <p14:creationId xmlns:p14="http://schemas.microsoft.com/office/powerpoint/2010/main" val="2326901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21773713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894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鳳舞九天">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鳳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鳳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3.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新細明體"/>
        <a:cs typeface=""/>
      </a:majorFont>
      <a:minorFont>
        <a:latin typeface="Comic Sans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99FF"/>
        </a:solidFill>
        <a:ln w="9525">
          <a:solidFill>
            <a:srgbClr val="FF0000">
              <a:alpha val="50000"/>
            </a:srgbClr>
          </a:solidFill>
          <a:miter lim="800000"/>
          <a:headEnd/>
          <a:tailEnd/>
        </a:ln>
        <a:effectLst/>
      </a:spPr>
      <a:bodyPr wrap="none" anchor="ctr"/>
      <a:lstStyle>
        <a:defPPr fontAlgn="base">
          <a:spcBef>
            <a:spcPct val="0"/>
          </a:spcBef>
          <a:spcAft>
            <a:spcPct val="0"/>
          </a:spcAft>
          <a:defRPr kumimoji="1" sz="2400" b="1">
            <a:solidFill>
              <a:srgbClr val="0000CC"/>
            </a:solidFill>
            <a:effectLst>
              <a:outerShdw blurRad="38100" dist="38100" dir="2700000" algn="tl">
                <a:srgbClr val="000000">
                  <a:alpha val="43137"/>
                </a:srgbClr>
              </a:outerShdw>
            </a:effectLst>
            <a:latin typeface="Arial" charset="0"/>
            <a:ea typeface="標楷體" pitchFamily="65" charset="-120"/>
          </a:defRPr>
        </a:defPPr>
      </a:lstStyle>
    </a:spDef>
    <a:lnDef>
      <a:spPr bwMode="auto">
        <a:xfrm>
          <a:off x="0" y="0"/>
          <a:ext cx="1" cy="1"/>
        </a:xfrm>
        <a:custGeom>
          <a:avLst/>
          <a:gdLst/>
          <a:ahLst/>
          <a:cxnLst/>
          <a:rect l="0" t="0" r="0" b="0"/>
          <a:pathLst/>
        </a:custGeom>
        <a:noFill/>
        <a:ln w="38100" cap="flat" cmpd="sng" algn="ctr">
          <a:solidFill>
            <a:srgbClr val="FF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rgbClr val="0000CC"/>
            </a:solidFill>
            <a:effectLst>
              <a:outerShdw blurRad="38100" dist="38100" dir="2700000" algn="tl">
                <a:srgbClr val="000000">
                  <a:alpha val="43137"/>
                </a:srgbClr>
              </a:outerShdw>
            </a:effectLst>
            <a:latin typeface="Arial" charset="0"/>
            <a:ea typeface="標楷體" pitchFamily="65" charset="-12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rgbClr val="0000CC"/>
            </a:solidFill>
            <a:effectLst>
              <a:outerShdw blurRad="38100" dist="38100" dir="2700000" algn="tl">
                <a:srgbClr val="000000">
                  <a:alpha val="43137"/>
                </a:srgbClr>
              </a:outerShdw>
            </a:effectLst>
            <a:latin typeface="Arial" charset="0"/>
            <a:ea typeface="標楷體" pitchFamily="65" charset="-120"/>
          </a:defRPr>
        </a:defPPr>
      </a:lstStyle>
    </a:spDef>
    <a:lnDef>
      <a:spPr bwMode="auto">
        <a:xfrm>
          <a:off x="0" y="0"/>
          <a:ext cx="1" cy="1"/>
        </a:xfrm>
        <a:custGeom>
          <a:avLst/>
          <a:gdLst/>
          <a:ahLst/>
          <a:cxnLst/>
          <a:rect l="0" t="0" r="0" b="0"/>
          <a:pathLst/>
        </a:custGeom>
        <a:noFill/>
        <a:ln w="38100" cap="flat" cmpd="sng" algn="ctr">
          <a:solidFill>
            <a:srgbClr val="FF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rgbClr val="0000CC"/>
            </a:solidFill>
            <a:effectLst>
              <a:outerShdw blurRad="38100" dist="38100" dir="2700000" algn="tl">
                <a:srgbClr val="000000">
                  <a:alpha val="43137"/>
                </a:srgbClr>
              </a:outerShdw>
            </a:effectLst>
            <a:latin typeface="Arial" charset="0"/>
            <a:ea typeface="標楷體" pitchFamily="65"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980</TotalTime>
  <Words>4114</Words>
  <Application>Microsoft Office PowerPoint</Application>
  <PresentationFormat>如螢幕大小 (4:3)</PresentationFormat>
  <Paragraphs>274</Paragraphs>
  <Slides>38</Slides>
  <Notes>0</Notes>
  <HiddenSlides>0</HiddenSlides>
  <MMClips>0</MMClips>
  <ScaleCrop>false</ScaleCrop>
  <HeadingPairs>
    <vt:vector size="4" baseType="variant">
      <vt:variant>
        <vt:lpstr>佈景主題</vt:lpstr>
      </vt:variant>
      <vt:variant>
        <vt:i4>4</vt:i4>
      </vt:variant>
      <vt:variant>
        <vt:lpstr>投影片標題</vt:lpstr>
      </vt:variant>
      <vt:variant>
        <vt:i4>38</vt:i4>
      </vt:variant>
    </vt:vector>
  </HeadingPairs>
  <TitlesOfParts>
    <vt:vector size="42" baseType="lpstr">
      <vt:lpstr>Office 佈景主題</vt:lpstr>
      <vt:lpstr>鳳舞九天</vt:lpstr>
      <vt:lpstr>1_Crayons</vt: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Ed</dc:creator>
  <cp:lastModifiedBy>Ed</cp:lastModifiedBy>
  <cp:revision>103</cp:revision>
  <dcterms:created xsi:type="dcterms:W3CDTF">2013-07-13T07:24:55Z</dcterms:created>
  <dcterms:modified xsi:type="dcterms:W3CDTF">2013-07-27T04:47:04Z</dcterms:modified>
</cp:coreProperties>
</file>