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diagrams/colors4.xml" ContentType="application/vnd.openxmlformats-officedocument.drawingml.diagramColor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 id="2147483900" r:id="rId2"/>
    <p:sldMasterId id="2147483912" r:id="rId3"/>
  </p:sldMasterIdLst>
  <p:notesMasterIdLst>
    <p:notesMasterId r:id="rId29"/>
  </p:notesMasterIdLst>
  <p:handoutMasterIdLst>
    <p:handoutMasterId r:id="rId30"/>
  </p:handoutMasterIdLst>
  <p:sldIdLst>
    <p:sldId id="391" r:id="rId4"/>
    <p:sldId id="392" r:id="rId5"/>
    <p:sldId id="393" r:id="rId6"/>
    <p:sldId id="394" r:id="rId7"/>
    <p:sldId id="395" r:id="rId8"/>
    <p:sldId id="396" r:id="rId9"/>
    <p:sldId id="397" r:id="rId10"/>
    <p:sldId id="398" r:id="rId11"/>
    <p:sldId id="399" r:id="rId12"/>
    <p:sldId id="400" r:id="rId13"/>
    <p:sldId id="401" r:id="rId14"/>
    <p:sldId id="402" r:id="rId15"/>
    <p:sldId id="403" r:id="rId16"/>
    <p:sldId id="404" r:id="rId17"/>
    <p:sldId id="405" r:id="rId18"/>
    <p:sldId id="406" r:id="rId19"/>
    <p:sldId id="407" r:id="rId20"/>
    <p:sldId id="408" r:id="rId21"/>
    <p:sldId id="409" r:id="rId22"/>
    <p:sldId id="410" r:id="rId23"/>
    <p:sldId id="411" r:id="rId24"/>
    <p:sldId id="412" r:id="rId25"/>
    <p:sldId id="414" r:id="rId26"/>
    <p:sldId id="415" r:id="rId27"/>
    <p:sldId id="416" r:id="rId28"/>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08">
          <p15:clr>
            <a:srgbClr val="A4A3A4"/>
          </p15:clr>
        </p15:guide>
        <p15:guide id="2" pos="2122">
          <p15:clr>
            <a:srgbClr val="A4A3A4"/>
          </p15:clr>
        </p15:guide>
        <p15:guide id="3" orient="horz" pos="3128">
          <p15:clr>
            <a:srgbClr val="A4A3A4"/>
          </p15:clr>
        </p15:guide>
        <p15:guide id="4" pos="2142">
          <p15:clr>
            <a:srgbClr val="A4A3A4"/>
          </p15:clr>
        </p15:guide>
        <p15:guide id="5" orient="horz"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BF3F9"/>
    <a:srgbClr val="FCF3C0"/>
    <a:srgbClr val="E6EAE2"/>
    <a:srgbClr val="F5E5F2"/>
    <a:srgbClr val="FEFBE8"/>
    <a:srgbClr val="FAEEA4"/>
    <a:srgbClr val="E8DDFF"/>
    <a:srgbClr val="EBF6FF"/>
    <a:srgbClr val="FF6600"/>
    <a:srgbClr val="400E9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505E3EF-67EA-436B-97B2-0124C06EBD24}" styleName="中等深淺樣式 4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淺色樣式 3 - 輔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中等深淺樣式 3 - 輔色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中等深淺樣式 4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等深淺樣式 4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347" autoAdjust="0"/>
    <p:restoredTop sz="89886" autoAdjust="0"/>
  </p:normalViewPr>
  <p:slideViewPr>
    <p:cSldViewPr>
      <p:cViewPr varScale="1">
        <p:scale>
          <a:sx n="92" d="100"/>
          <a:sy n="92" d="100"/>
        </p:scale>
        <p:origin x="-46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5" d="100"/>
          <a:sy n="75" d="100"/>
        </p:scale>
        <p:origin x="-2250" y="-96"/>
      </p:cViewPr>
      <p:guideLst>
        <p:guide orient="horz" pos="3108"/>
        <p:guide orient="horz" pos="3128"/>
        <p:guide orient="horz" pos="3127"/>
        <p:guide pos="2122"/>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TW"/>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003" b="1" i="0" u="none" strike="noStrike" kern="1200" baseline="0">
                <a:solidFill>
                  <a:prstClr val="black"/>
                </a:solidFill>
                <a:latin typeface="+mn-lt"/>
                <a:ea typeface="+mn-ea"/>
                <a:cs typeface="+mn-cs"/>
              </a:defRPr>
            </a:pPr>
            <a:r>
              <a:rPr lang="en-US" altLang="zh-TW" sz="2003" dirty="0" smtClean="0"/>
              <a:t>105~108</a:t>
            </a:r>
            <a:r>
              <a:rPr lang="zh-TW" altLang="en-US" sz="2003" dirty="0" smtClean="0"/>
              <a:t>年我工程業者於新南向得標情形</a:t>
            </a:r>
          </a:p>
        </c:rich>
      </c:tx>
      <c:layout/>
    </c:title>
    <c:view3D>
      <c:depthPercent val="100"/>
      <c:rAngAx val="1"/>
    </c:view3D>
    <c:floor>
      <c:spPr>
        <a:noFill/>
        <a:ln w="12700">
          <a:noFill/>
        </a:ln>
      </c:spPr>
    </c:floor>
    <c:plotArea>
      <c:layout>
        <c:manualLayout>
          <c:layoutTarget val="inner"/>
          <c:xMode val="edge"/>
          <c:yMode val="edge"/>
          <c:x val="0.12889605093866738"/>
          <c:y val="0.23780372101993638"/>
          <c:w val="0.89199255121042831"/>
          <c:h val="0.39979064985644275"/>
        </c:manualLayout>
      </c:layout>
      <c:bar3DChart>
        <c:barDir val="col"/>
        <c:grouping val="clustered"/>
        <c:ser>
          <c:idx val="0"/>
          <c:order val="0"/>
          <c:tx>
            <c:strRef>
              <c:f>Sheet1!$B$1</c:f>
              <c:strCache>
                <c:ptCount val="1"/>
                <c:pt idx="0">
                  <c:v>件數</c:v>
                </c:pt>
              </c:strCache>
            </c:strRef>
          </c:tx>
          <c:dLbls>
            <c:showVal val="1"/>
          </c:dLbls>
          <c:cat>
            <c:strRef>
              <c:f>Sheet1!$A$2:$A$5</c:f>
              <c:strCache>
                <c:ptCount val="4"/>
                <c:pt idx="0">
                  <c:v>105年</c:v>
                </c:pt>
                <c:pt idx="1">
                  <c:v>106年</c:v>
                </c:pt>
                <c:pt idx="2">
                  <c:v>107年</c:v>
                </c:pt>
                <c:pt idx="3">
                  <c:v>108年</c:v>
                </c:pt>
              </c:strCache>
            </c:strRef>
          </c:cat>
          <c:val>
            <c:numRef>
              <c:f>Sheet1!$B$2:$B$5</c:f>
              <c:numCache>
                <c:formatCode>General</c:formatCode>
                <c:ptCount val="4"/>
                <c:pt idx="0">
                  <c:v>10</c:v>
                </c:pt>
                <c:pt idx="1">
                  <c:v>17</c:v>
                </c:pt>
                <c:pt idx="2">
                  <c:v>37</c:v>
                </c:pt>
                <c:pt idx="3">
                  <c:v>41</c:v>
                </c:pt>
              </c:numCache>
            </c:numRef>
          </c:val>
        </c:ser>
        <c:ser>
          <c:idx val="1"/>
          <c:order val="1"/>
          <c:tx>
            <c:strRef>
              <c:f>Sheet1!$C$1</c:f>
              <c:strCache>
                <c:ptCount val="1"/>
                <c:pt idx="0">
                  <c:v>得標金額(億元)</c:v>
                </c:pt>
              </c:strCache>
            </c:strRef>
          </c:tx>
          <c:dLbls>
            <c:dLbl>
              <c:idx val="0"/>
              <c:layout>
                <c:manualLayout>
                  <c:x val="7.8143531207727004E-3"/>
                  <c:y val="-8.2686759766315409E-3"/>
                </c:manualLayout>
              </c:layout>
              <c:spPr/>
              <c:txPr>
                <a:bodyPr/>
                <a:lstStyle/>
                <a:p>
                  <a:pPr>
                    <a:defRPr/>
                  </a:pPr>
                  <a:endParaRPr lang="zh-TW"/>
                </a:p>
              </c:txPr>
              <c:showVal val="1"/>
            </c:dLbl>
            <c:dLbl>
              <c:idx val="1"/>
              <c:layout>
                <c:manualLayout>
                  <c:x val="1.1721529681159163E-2"/>
                  <c:y val="-1.6537351953263103E-2"/>
                </c:manualLayout>
              </c:layout>
              <c:spPr/>
              <c:txPr>
                <a:bodyPr/>
                <a:lstStyle/>
                <a:p>
                  <a:pPr>
                    <a:defRPr/>
                  </a:pPr>
                  <a:endParaRPr lang="zh-TW"/>
                </a:p>
              </c:txPr>
              <c:showVal val="1"/>
            </c:dLbl>
            <c:dLbl>
              <c:idx val="2"/>
              <c:layout>
                <c:manualLayout>
                  <c:x val="1.7582294521738588E-2"/>
                  <c:y val="-1.2403013964947304E-2"/>
                </c:manualLayout>
              </c:layout>
              <c:spPr/>
              <c:txPr>
                <a:bodyPr/>
                <a:lstStyle/>
                <a:p>
                  <a:pPr>
                    <a:defRPr/>
                  </a:pPr>
                  <a:endParaRPr lang="zh-TW"/>
                </a:p>
              </c:txPr>
              <c:showVal val="1"/>
            </c:dLbl>
            <c:dLbl>
              <c:idx val="3"/>
              <c:layout>
                <c:manualLayout>
                  <c:x val="9.7679414009658426E-3"/>
                  <c:y val="-8.2686759766315739E-3"/>
                </c:manualLayout>
              </c:layout>
              <c:spPr/>
              <c:txPr>
                <a:bodyPr/>
                <a:lstStyle/>
                <a:p>
                  <a:pPr>
                    <a:defRPr/>
                  </a:pPr>
                  <a:endParaRPr lang="zh-TW"/>
                </a:p>
              </c:txPr>
              <c:showVal val="1"/>
            </c:dLbl>
            <c:showVal val="1"/>
          </c:dLbls>
          <c:cat>
            <c:strRef>
              <c:f>Sheet1!$A$2:$A$5</c:f>
              <c:strCache>
                <c:ptCount val="4"/>
                <c:pt idx="0">
                  <c:v>105年</c:v>
                </c:pt>
                <c:pt idx="1">
                  <c:v>106年</c:v>
                </c:pt>
                <c:pt idx="2">
                  <c:v>107年</c:v>
                </c:pt>
                <c:pt idx="3">
                  <c:v>108年</c:v>
                </c:pt>
              </c:strCache>
            </c:strRef>
          </c:cat>
          <c:val>
            <c:numRef>
              <c:f>Sheet1!$C$2:$C$5</c:f>
              <c:numCache>
                <c:formatCode>General</c:formatCode>
                <c:ptCount val="4"/>
                <c:pt idx="0">
                  <c:v>239</c:v>
                </c:pt>
                <c:pt idx="1">
                  <c:v>252</c:v>
                </c:pt>
                <c:pt idx="2">
                  <c:v>270</c:v>
                </c:pt>
                <c:pt idx="3">
                  <c:v>264</c:v>
                </c:pt>
              </c:numCache>
            </c:numRef>
          </c:val>
        </c:ser>
        <c:dLbls>
          <c:showVal val="1"/>
        </c:dLbls>
        <c:shape val="box"/>
        <c:axId val="145660160"/>
        <c:axId val="145661952"/>
        <c:axId val="0"/>
      </c:bar3DChart>
      <c:catAx>
        <c:axId val="145660160"/>
        <c:scaling>
          <c:orientation val="minMax"/>
        </c:scaling>
        <c:axPos val="b"/>
        <c:numFmt formatCode="General" sourceLinked="1"/>
        <c:majorTickMark val="none"/>
        <c:tickLblPos val="nextTo"/>
        <c:crossAx val="145661952"/>
        <c:crosses val="autoZero"/>
        <c:auto val="1"/>
        <c:lblAlgn val="ctr"/>
        <c:lblOffset val="100"/>
      </c:catAx>
      <c:valAx>
        <c:axId val="145661952"/>
        <c:scaling>
          <c:orientation val="minMax"/>
        </c:scaling>
        <c:axPos val="l"/>
        <c:majorGridlines/>
        <c:numFmt formatCode="General" sourceLinked="1"/>
        <c:majorTickMark val="none"/>
        <c:tickLblPos val="nextTo"/>
        <c:txPr>
          <a:bodyPr/>
          <a:lstStyle/>
          <a:p>
            <a:pPr>
              <a:defRPr sz="2003"/>
            </a:pPr>
            <a:endParaRPr lang="zh-TW"/>
          </a:p>
        </c:txPr>
        <c:crossAx val="145660160"/>
        <c:crosses val="autoZero"/>
        <c:crossBetween val="between"/>
      </c:valAx>
      <c:spPr>
        <a:noFill/>
        <a:ln w="25451">
          <a:noFill/>
        </a:ln>
      </c:spPr>
    </c:plotArea>
    <c:legend>
      <c:legendPos val="r"/>
      <c:layout>
        <c:manualLayout>
          <c:xMode val="edge"/>
          <c:yMode val="edge"/>
          <c:x val="0.20670391061452514"/>
          <c:y val="0.83796296296295925"/>
          <c:w val="0.6935565592298335"/>
          <c:h val="0.16666666666666666"/>
        </c:manualLayout>
      </c:layout>
    </c:legend>
    <c:plotVisOnly val="1"/>
    <c:dispBlanksAs val="gap"/>
  </c:chart>
  <c:spPr>
    <a:ln w="9541">
      <a:solidFill>
        <a:schemeClr val="tx1"/>
      </a:solidFill>
    </a:ln>
  </c:spPr>
  <c:txPr>
    <a:bodyPr/>
    <a:lstStyle/>
    <a:p>
      <a:pPr>
        <a:defRPr sz="1804"/>
      </a:pPr>
      <a:endParaRPr lang="zh-TW"/>
    </a:p>
  </c:txPr>
  <c:externalData r:id="rId1"/>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F8AAF1-48B8-4B82-A1CB-9AC83A26ED08}"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zh-TW" altLang="en-US"/>
        </a:p>
      </dgm:t>
    </dgm:pt>
    <dgm:pt modelId="{1CBE465C-B237-4FAA-8A00-7C515A9AAC2C}">
      <dgm:prSet phldrT="[文字]" custT="1"/>
      <dgm:spPr/>
      <dgm:t>
        <a:bodyPr/>
        <a:lstStyle/>
        <a:p>
          <a:r>
            <a:rPr lang="zh-TW" altLang="en-US" sz="2800" b="1" dirty="0" smtClean="0"/>
            <a:t>一</a:t>
          </a:r>
          <a:endParaRPr lang="zh-TW" altLang="en-US" sz="2800" b="1" dirty="0"/>
        </a:p>
      </dgm:t>
    </dgm:pt>
    <dgm:pt modelId="{120CC27A-A66E-493F-BB8E-783BA574945C}" type="parTrans" cxnId="{91441F16-835E-4CA3-A355-796BDB5353B4}">
      <dgm:prSet/>
      <dgm:spPr/>
      <dgm:t>
        <a:bodyPr/>
        <a:lstStyle/>
        <a:p>
          <a:endParaRPr lang="zh-TW" altLang="en-US"/>
        </a:p>
      </dgm:t>
    </dgm:pt>
    <dgm:pt modelId="{02C74BA4-EACC-48EA-AA56-CF2C6F7E41E8}" type="sibTrans" cxnId="{91441F16-835E-4CA3-A355-796BDB5353B4}">
      <dgm:prSet/>
      <dgm:spPr/>
      <dgm:t>
        <a:bodyPr/>
        <a:lstStyle/>
        <a:p>
          <a:endParaRPr lang="zh-TW" altLang="en-US"/>
        </a:p>
      </dgm:t>
    </dgm:pt>
    <dgm:pt modelId="{620F7E6A-7963-426E-AF75-419E2FF5F0C8}">
      <dgm:prSet phldrT="[文字]" custT="1"/>
      <dgm:spPr/>
      <dgm:t>
        <a:bodyPr/>
        <a:lstStyle/>
        <a:p>
          <a:r>
            <a:rPr lang="zh-TW" altLang="en-US" sz="2800" b="1" dirty="0" smtClean="0"/>
            <a:t>二</a:t>
          </a:r>
        </a:p>
      </dgm:t>
    </dgm:pt>
    <dgm:pt modelId="{E0BBCCB4-010E-45E2-B61A-19C9F10FCBEE}" type="parTrans" cxnId="{318F13FF-67E8-4E30-987D-B67668065680}">
      <dgm:prSet/>
      <dgm:spPr/>
      <dgm:t>
        <a:bodyPr/>
        <a:lstStyle/>
        <a:p>
          <a:endParaRPr lang="zh-TW" altLang="en-US"/>
        </a:p>
      </dgm:t>
    </dgm:pt>
    <dgm:pt modelId="{BC50BB3B-A5A5-4C33-BACA-011845C97982}" type="sibTrans" cxnId="{318F13FF-67E8-4E30-987D-B67668065680}">
      <dgm:prSet/>
      <dgm:spPr/>
      <dgm:t>
        <a:bodyPr/>
        <a:lstStyle/>
        <a:p>
          <a:endParaRPr lang="zh-TW" altLang="en-US"/>
        </a:p>
      </dgm:t>
    </dgm:pt>
    <dgm:pt modelId="{B5BE7175-69A4-47D2-A296-41F3EA932AB5}">
      <dgm:prSet phldrT="[文字]" custT="1"/>
      <dgm:spPr/>
      <dgm:t>
        <a:bodyPr/>
        <a:lstStyle/>
        <a:p>
          <a:r>
            <a:rPr lang="zh-TW" altLang="en-US" sz="2800" b="1" dirty="0" smtClean="0"/>
            <a:t>四</a:t>
          </a:r>
        </a:p>
      </dgm:t>
    </dgm:pt>
    <dgm:pt modelId="{2564B8C6-4A66-48DF-A68C-631AC4C3ED12}" type="parTrans" cxnId="{742AB4D4-B6AF-4306-8A8C-B875F2F27627}">
      <dgm:prSet/>
      <dgm:spPr/>
      <dgm:t>
        <a:bodyPr/>
        <a:lstStyle/>
        <a:p>
          <a:endParaRPr lang="zh-TW" altLang="en-US"/>
        </a:p>
      </dgm:t>
    </dgm:pt>
    <dgm:pt modelId="{BC2C0C96-79CD-4C52-83B4-2128AC37B4BC}" type="sibTrans" cxnId="{742AB4D4-B6AF-4306-8A8C-B875F2F27627}">
      <dgm:prSet/>
      <dgm:spPr/>
      <dgm:t>
        <a:bodyPr/>
        <a:lstStyle/>
        <a:p>
          <a:endParaRPr lang="zh-TW" altLang="en-US"/>
        </a:p>
      </dgm:t>
    </dgm:pt>
    <dgm:pt modelId="{E1E963E6-6720-4D9D-B013-89BDC8B01799}">
      <dgm:prSet phldrT="[文字]" custT="1"/>
      <dgm:spPr/>
      <dgm:t>
        <a:bodyPr/>
        <a:lstStyle/>
        <a:p>
          <a:r>
            <a:rPr lang="zh-TW" altLang="en-US" sz="2800" b="1" dirty="0" smtClean="0"/>
            <a:t>三</a:t>
          </a:r>
        </a:p>
      </dgm:t>
    </dgm:pt>
    <dgm:pt modelId="{61037019-EF17-4E51-A6EF-B757697320C0}" type="parTrans" cxnId="{4D86978B-07DC-4B78-9010-751848DCCF47}">
      <dgm:prSet/>
      <dgm:spPr/>
      <dgm:t>
        <a:bodyPr/>
        <a:lstStyle/>
        <a:p>
          <a:endParaRPr lang="zh-TW" altLang="en-US"/>
        </a:p>
      </dgm:t>
    </dgm:pt>
    <dgm:pt modelId="{37F4581E-5291-487B-AECA-AAC5A0934BC0}" type="sibTrans" cxnId="{4D86978B-07DC-4B78-9010-751848DCCF47}">
      <dgm:prSet/>
      <dgm:spPr/>
      <dgm:t>
        <a:bodyPr/>
        <a:lstStyle/>
        <a:p>
          <a:endParaRPr lang="zh-TW" altLang="en-US"/>
        </a:p>
      </dgm:t>
    </dgm:pt>
    <dgm:pt modelId="{925D7E51-326B-465F-8A78-EC96DB3526E9}">
      <dgm:prSet phldrT="[文字]" custT="1"/>
      <dgm:spPr/>
      <dgm:t>
        <a:bodyPr/>
        <a:lstStyle/>
        <a:p>
          <a:r>
            <a:rPr lang="zh-TW" altLang="en-US" sz="2200" b="1" dirty="0" smtClean="0"/>
            <a:t>緣起</a:t>
          </a:r>
          <a:endParaRPr lang="zh-TW" altLang="en-US" sz="2200" b="1" dirty="0"/>
        </a:p>
      </dgm:t>
    </dgm:pt>
    <dgm:pt modelId="{A85DD3FD-AB7A-4045-85B2-38C57ACADC30}" type="parTrans" cxnId="{6732BA07-48F7-40A4-B367-4603D27B0EDE}">
      <dgm:prSet/>
      <dgm:spPr/>
      <dgm:t>
        <a:bodyPr/>
        <a:lstStyle/>
        <a:p>
          <a:endParaRPr lang="zh-TW" altLang="en-US"/>
        </a:p>
      </dgm:t>
    </dgm:pt>
    <dgm:pt modelId="{F06F95A4-5D1F-48BC-AA20-FE074698EDC8}" type="sibTrans" cxnId="{6732BA07-48F7-40A4-B367-4603D27B0EDE}">
      <dgm:prSet/>
      <dgm:spPr/>
      <dgm:t>
        <a:bodyPr/>
        <a:lstStyle/>
        <a:p>
          <a:endParaRPr lang="zh-TW" altLang="en-US"/>
        </a:p>
      </dgm:t>
    </dgm:pt>
    <dgm:pt modelId="{FEE136C9-0FA7-408A-9EAD-BAF82D9FBCAB}">
      <dgm:prSet phldrT="[文字]" custT="1"/>
      <dgm:spPr/>
      <dgm:t>
        <a:bodyPr/>
        <a:lstStyle/>
        <a:p>
          <a:r>
            <a:rPr lang="zh-TW" altLang="en-US" sz="2200" b="1" dirty="0" smtClean="0"/>
            <a:t>前次會議結論辦理情形</a:t>
          </a:r>
        </a:p>
      </dgm:t>
    </dgm:pt>
    <dgm:pt modelId="{1DCD11C6-97AB-487B-B877-AF0573DFF58C}" type="parTrans" cxnId="{F2C29E97-F40C-40CF-AD34-39101338E962}">
      <dgm:prSet/>
      <dgm:spPr/>
      <dgm:t>
        <a:bodyPr/>
        <a:lstStyle/>
        <a:p>
          <a:endParaRPr lang="zh-TW" altLang="en-US"/>
        </a:p>
      </dgm:t>
    </dgm:pt>
    <dgm:pt modelId="{B6A4FE3D-D297-4494-817E-9B66B696041C}" type="sibTrans" cxnId="{F2C29E97-F40C-40CF-AD34-39101338E962}">
      <dgm:prSet/>
      <dgm:spPr/>
      <dgm:t>
        <a:bodyPr/>
        <a:lstStyle/>
        <a:p>
          <a:endParaRPr lang="zh-TW" altLang="en-US"/>
        </a:p>
      </dgm:t>
    </dgm:pt>
    <dgm:pt modelId="{3AD9A905-DFB0-4E76-B927-468C86F58C65}">
      <dgm:prSet phldrT="[文字]" custT="1"/>
      <dgm:spPr/>
      <dgm:t>
        <a:bodyPr/>
        <a:lstStyle/>
        <a:p>
          <a:r>
            <a:rPr lang="zh-TW" altLang="en-US" sz="2200" b="1" dirty="0" smtClean="0"/>
            <a:t>今年度各工作重點執行情形</a:t>
          </a:r>
        </a:p>
      </dgm:t>
    </dgm:pt>
    <dgm:pt modelId="{1355320B-0E17-4020-AFA4-0516D136E22D}" type="parTrans" cxnId="{8FF2A275-BCBD-4BE7-BA1D-36CFD1751533}">
      <dgm:prSet/>
      <dgm:spPr/>
      <dgm:t>
        <a:bodyPr/>
        <a:lstStyle/>
        <a:p>
          <a:endParaRPr lang="zh-TW" altLang="en-US"/>
        </a:p>
      </dgm:t>
    </dgm:pt>
    <dgm:pt modelId="{0BE7D3BC-C99F-4E4E-B14A-A5D4CA828FF0}" type="sibTrans" cxnId="{8FF2A275-BCBD-4BE7-BA1D-36CFD1751533}">
      <dgm:prSet/>
      <dgm:spPr/>
      <dgm:t>
        <a:bodyPr/>
        <a:lstStyle/>
        <a:p>
          <a:endParaRPr lang="zh-TW" altLang="en-US"/>
        </a:p>
      </dgm:t>
    </dgm:pt>
    <dgm:pt modelId="{7E870817-C36D-4DAC-AE8E-98CB8C8C81D2}">
      <dgm:prSet phldrT="[文字]" custT="1"/>
      <dgm:spPr/>
      <dgm:t>
        <a:bodyPr/>
        <a:lstStyle/>
        <a:p>
          <a:r>
            <a:rPr lang="zh-TW" altLang="en-US" sz="2200" b="1" dirty="0" smtClean="0"/>
            <a:t>結語</a:t>
          </a:r>
        </a:p>
      </dgm:t>
    </dgm:pt>
    <dgm:pt modelId="{B40166BC-02B1-4359-B004-30DA95224694}" type="parTrans" cxnId="{D542B108-AB87-49E0-A7FC-0BC8F68D3FB1}">
      <dgm:prSet/>
      <dgm:spPr/>
      <dgm:t>
        <a:bodyPr/>
        <a:lstStyle/>
        <a:p>
          <a:endParaRPr lang="zh-TW" altLang="en-US"/>
        </a:p>
      </dgm:t>
    </dgm:pt>
    <dgm:pt modelId="{AA20B9E1-287D-48A2-93B5-F77CD60C9243}" type="sibTrans" cxnId="{D542B108-AB87-49E0-A7FC-0BC8F68D3FB1}">
      <dgm:prSet/>
      <dgm:spPr/>
      <dgm:t>
        <a:bodyPr/>
        <a:lstStyle/>
        <a:p>
          <a:endParaRPr lang="zh-TW" altLang="en-US"/>
        </a:p>
      </dgm:t>
    </dgm:pt>
    <dgm:pt modelId="{75687955-A6AE-473B-8C68-81140D617917}">
      <dgm:prSet phldrT="[文字]" custT="1"/>
      <dgm:spPr/>
      <dgm:t>
        <a:bodyPr/>
        <a:lstStyle/>
        <a:p>
          <a:r>
            <a:rPr lang="zh-TW" altLang="en-US" sz="2200" b="1" dirty="0" smtClean="0"/>
            <a:t>今年度</a:t>
          </a:r>
          <a:r>
            <a:rPr lang="en-US" altLang="zh-TW" sz="2200" b="1" dirty="0" smtClean="0"/>
            <a:t>KPI</a:t>
          </a:r>
          <a:r>
            <a:rPr lang="zh-TW" altLang="en-US" sz="2200" b="1" dirty="0" smtClean="0"/>
            <a:t>達成情形</a:t>
          </a:r>
        </a:p>
      </dgm:t>
    </dgm:pt>
    <dgm:pt modelId="{5595C3BF-36C8-40CF-9D6C-A7CCF29B6184}" type="parTrans" cxnId="{396AEB19-6ECC-4FD0-99EB-6E9BC19E06ED}">
      <dgm:prSet/>
      <dgm:spPr/>
      <dgm:t>
        <a:bodyPr/>
        <a:lstStyle/>
        <a:p>
          <a:endParaRPr lang="zh-TW" altLang="en-US"/>
        </a:p>
      </dgm:t>
    </dgm:pt>
    <dgm:pt modelId="{BA678962-E688-4858-B161-171B46DC56E6}" type="sibTrans" cxnId="{396AEB19-6ECC-4FD0-99EB-6E9BC19E06ED}">
      <dgm:prSet/>
      <dgm:spPr/>
      <dgm:t>
        <a:bodyPr/>
        <a:lstStyle/>
        <a:p>
          <a:endParaRPr lang="zh-TW" altLang="en-US"/>
        </a:p>
      </dgm:t>
    </dgm:pt>
    <dgm:pt modelId="{AD144D4F-387D-464A-BCC0-3FBB16C09CAC}">
      <dgm:prSet phldrT="[文字]" custT="1"/>
      <dgm:spPr/>
      <dgm:t>
        <a:bodyPr/>
        <a:lstStyle/>
        <a:p>
          <a:r>
            <a:rPr lang="zh-TW" altLang="en-US" sz="2800" b="1" dirty="0" smtClean="0"/>
            <a:t>五</a:t>
          </a:r>
        </a:p>
      </dgm:t>
    </dgm:pt>
    <dgm:pt modelId="{5A3A8BA5-D012-4202-817D-E7B38F3C54C4}" type="parTrans" cxnId="{4646B379-E938-41F1-84E9-D4C85394AB97}">
      <dgm:prSet/>
      <dgm:spPr/>
      <dgm:t>
        <a:bodyPr/>
        <a:lstStyle/>
        <a:p>
          <a:endParaRPr lang="zh-TW" altLang="en-US"/>
        </a:p>
      </dgm:t>
    </dgm:pt>
    <dgm:pt modelId="{5A582675-5786-443C-8AB8-ACFBAF439AEC}" type="sibTrans" cxnId="{4646B379-E938-41F1-84E9-D4C85394AB97}">
      <dgm:prSet/>
      <dgm:spPr/>
      <dgm:t>
        <a:bodyPr/>
        <a:lstStyle/>
        <a:p>
          <a:endParaRPr lang="zh-TW" altLang="en-US"/>
        </a:p>
      </dgm:t>
    </dgm:pt>
    <dgm:pt modelId="{6D482456-C21B-492A-ACD7-D9C6FF088035}">
      <dgm:prSet phldrT="[文字]" custT="1"/>
      <dgm:spPr/>
      <dgm:t>
        <a:bodyPr/>
        <a:lstStyle/>
        <a:p>
          <a:r>
            <a:rPr lang="zh-TW" altLang="en-US" sz="2200" b="1" dirty="0" smtClean="0"/>
            <a:t>中小型工程業者得標情形</a:t>
          </a:r>
        </a:p>
      </dgm:t>
    </dgm:pt>
    <dgm:pt modelId="{C9CB0E1D-2E23-4EDC-A76A-D3280CA4E57C}" type="parTrans" cxnId="{19A30209-2AE0-4736-BDF2-CDEA1253ECCE}">
      <dgm:prSet/>
      <dgm:spPr/>
      <dgm:t>
        <a:bodyPr/>
        <a:lstStyle/>
        <a:p>
          <a:endParaRPr lang="zh-TW" altLang="en-US"/>
        </a:p>
      </dgm:t>
    </dgm:pt>
    <dgm:pt modelId="{AF7460D1-E04F-4CE5-9E74-C79DB212ADBD}" type="sibTrans" cxnId="{19A30209-2AE0-4736-BDF2-CDEA1253ECCE}">
      <dgm:prSet/>
      <dgm:spPr/>
      <dgm:t>
        <a:bodyPr/>
        <a:lstStyle/>
        <a:p>
          <a:endParaRPr lang="zh-TW" altLang="en-US"/>
        </a:p>
      </dgm:t>
    </dgm:pt>
    <dgm:pt modelId="{DDA4757B-1D69-424F-B39B-68D55D6628A5}">
      <dgm:prSet phldrT="[文字]" custT="1"/>
      <dgm:spPr/>
      <dgm:t>
        <a:bodyPr/>
        <a:lstStyle/>
        <a:p>
          <a:r>
            <a:rPr lang="zh-TW" altLang="en-US" sz="2800" b="1" dirty="0" smtClean="0"/>
            <a:t>六</a:t>
          </a:r>
        </a:p>
      </dgm:t>
    </dgm:pt>
    <dgm:pt modelId="{25A73FF4-6611-4524-B819-74729C8CD3B4}" type="parTrans" cxnId="{CF0D3920-7040-4318-ABC2-813458240328}">
      <dgm:prSet/>
      <dgm:spPr/>
      <dgm:t>
        <a:bodyPr/>
        <a:lstStyle/>
        <a:p>
          <a:endParaRPr lang="zh-TW" altLang="en-US"/>
        </a:p>
      </dgm:t>
    </dgm:pt>
    <dgm:pt modelId="{22B871FF-6089-4856-BE06-00DE9806F1BE}" type="sibTrans" cxnId="{CF0D3920-7040-4318-ABC2-813458240328}">
      <dgm:prSet/>
      <dgm:spPr/>
      <dgm:t>
        <a:bodyPr/>
        <a:lstStyle/>
        <a:p>
          <a:endParaRPr lang="zh-TW" altLang="en-US"/>
        </a:p>
      </dgm:t>
    </dgm:pt>
    <dgm:pt modelId="{4FE81D00-5FE7-4314-A6D6-C73B3DFA6A02}" type="pres">
      <dgm:prSet presAssocID="{B5F8AAF1-48B8-4B82-A1CB-9AC83A26ED08}" presName="linearFlow" presStyleCnt="0">
        <dgm:presLayoutVars>
          <dgm:dir/>
          <dgm:animLvl val="lvl"/>
          <dgm:resizeHandles val="exact"/>
        </dgm:presLayoutVars>
      </dgm:prSet>
      <dgm:spPr/>
      <dgm:t>
        <a:bodyPr/>
        <a:lstStyle/>
        <a:p>
          <a:endParaRPr lang="zh-TW" altLang="en-US"/>
        </a:p>
      </dgm:t>
    </dgm:pt>
    <dgm:pt modelId="{1164E84D-B31A-4820-9737-FCAAA75EBFB5}" type="pres">
      <dgm:prSet presAssocID="{1CBE465C-B237-4FAA-8A00-7C515A9AAC2C}" presName="composite" presStyleCnt="0"/>
      <dgm:spPr/>
      <dgm:t>
        <a:bodyPr/>
        <a:lstStyle/>
        <a:p>
          <a:endParaRPr lang="zh-TW" altLang="en-US"/>
        </a:p>
      </dgm:t>
    </dgm:pt>
    <dgm:pt modelId="{CC2B1A37-C25C-416C-AECA-42AB177E342A}" type="pres">
      <dgm:prSet presAssocID="{1CBE465C-B237-4FAA-8A00-7C515A9AAC2C}" presName="parentText" presStyleLbl="alignNode1" presStyleIdx="0" presStyleCnt="6">
        <dgm:presLayoutVars>
          <dgm:chMax val="1"/>
          <dgm:bulletEnabled val="1"/>
        </dgm:presLayoutVars>
      </dgm:prSet>
      <dgm:spPr/>
      <dgm:t>
        <a:bodyPr/>
        <a:lstStyle/>
        <a:p>
          <a:endParaRPr lang="zh-TW" altLang="en-US"/>
        </a:p>
      </dgm:t>
    </dgm:pt>
    <dgm:pt modelId="{B42D2291-BF4C-4FE2-ADB2-C5490AB0D537}" type="pres">
      <dgm:prSet presAssocID="{1CBE465C-B237-4FAA-8A00-7C515A9AAC2C}" presName="descendantText" presStyleLbl="alignAcc1" presStyleIdx="0" presStyleCnt="6">
        <dgm:presLayoutVars>
          <dgm:bulletEnabled val="1"/>
        </dgm:presLayoutVars>
      </dgm:prSet>
      <dgm:spPr/>
      <dgm:t>
        <a:bodyPr/>
        <a:lstStyle/>
        <a:p>
          <a:endParaRPr lang="zh-TW" altLang="en-US"/>
        </a:p>
      </dgm:t>
    </dgm:pt>
    <dgm:pt modelId="{89AB6A59-9FDF-43CF-A86F-3F70A4E9FEA8}" type="pres">
      <dgm:prSet presAssocID="{02C74BA4-EACC-48EA-AA56-CF2C6F7E41E8}" presName="sp" presStyleCnt="0"/>
      <dgm:spPr/>
      <dgm:t>
        <a:bodyPr/>
        <a:lstStyle/>
        <a:p>
          <a:endParaRPr lang="zh-TW" altLang="en-US"/>
        </a:p>
      </dgm:t>
    </dgm:pt>
    <dgm:pt modelId="{04D953DC-E6C3-486B-A543-79B57FD7E90F}" type="pres">
      <dgm:prSet presAssocID="{620F7E6A-7963-426E-AF75-419E2FF5F0C8}" presName="composite" presStyleCnt="0"/>
      <dgm:spPr/>
      <dgm:t>
        <a:bodyPr/>
        <a:lstStyle/>
        <a:p>
          <a:endParaRPr lang="zh-TW" altLang="en-US"/>
        </a:p>
      </dgm:t>
    </dgm:pt>
    <dgm:pt modelId="{AA1E29F7-7DC3-4587-BAB5-B383CCE13AAF}" type="pres">
      <dgm:prSet presAssocID="{620F7E6A-7963-426E-AF75-419E2FF5F0C8}" presName="parentText" presStyleLbl="alignNode1" presStyleIdx="1" presStyleCnt="6">
        <dgm:presLayoutVars>
          <dgm:chMax val="1"/>
          <dgm:bulletEnabled val="1"/>
        </dgm:presLayoutVars>
      </dgm:prSet>
      <dgm:spPr/>
      <dgm:t>
        <a:bodyPr/>
        <a:lstStyle/>
        <a:p>
          <a:endParaRPr lang="zh-TW" altLang="en-US"/>
        </a:p>
      </dgm:t>
    </dgm:pt>
    <dgm:pt modelId="{97D5D8B6-AC39-4BEB-A300-762B3E79DD3E}" type="pres">
      <dgm:prSet presAssocID="{620F7E6A-7963-426E-AF75-419E2FF5F0C8}" presName="descendantText" presStyleLbl="alignAcc1" presStyleIdx="1" presStyleCnt="6">
        <dgm:presLayoutVars>
          <dgm:bulletEnabled val="1"/>
        </dgm:presLayoutVars>
      </dgm:prSet>
      <dgm:spPr/>
      <dgm:t>
        <a:bodyPr/>
        <a:lstStyle/>
        <a:p>
          <a:endParaRPr lang="zh-TW" altLang="en-US"/>
        </a:p>
      </dgm:t>
    </dgm:pt>
    <dgm:pt modelId="{0C4BB8BB-87F7-4A7C-8D68-73BF7F6B46C7}" type="pres">
      <dgm:prSet presAssocID="{BC50BB3B-A5A5-4C33-BACA-011845C97982}" presName="sp" presStyleCnt="0"/>
      <dgm:spPr/>
      <dgm:t>
        <a:bodyPr/>
        <a:lstStyle/>
        <a:p>
          <a:endParaRPr lang="zh-TW" altLang="en-US"/>
        </a:p>
      </dgm:t>
    </dgm:pt>
    <dgm:pt modelId="{9A66C888-FD18-4506-BBCF-90DF6FA3EF0E}" type="pres">
      <dgm:prSet presAssocID="{E1E963E6-6720-4D9D-B013-89BDC8B01799}" presName="composite" presStyleCnt="0"/>
      <dgm:spPr/>
      <dgm:t>
        <a:bodyPr/>
        <a:lstStyle/>
        <a:p>
          <a:endParaRPr lang="zh-TW" altLang="en-US"/>
        </a:p>
      </dgm:t>
    </dgm:pt>
    <dgm:pt modelId="{5A53CC7C-09A0-449A-9454-2C9128F7E38C}" type="pres">
      <dgm:prSet presAssocID="{E1E963E6-6720-4D9D-B013-89BDC8B01799}" presName="parentText" presStyleLbl="alignNode1" presStyleIdx="2" presStyleCnt="6">
        <dgm:presLayoutVars>
          <dgm:chMax val="1"/>
          <dgm:bulletEnabled val="1"/>
        </dgm:presLayoutVars>
      </dgm:prSet>
      <dgm:spPr/>
      <dgm:t>
        <a:bodyPr/>
        <a:lstStyle/>
        <a:p>
          <a:endParaRPr lang="zh-TW" altLang="en-US"/>
        </a:p>
      </dgm:t>
    </dgm:pt>
    <dgm:pt modelId="{7C8C9711-D090-458A-8B12-8C216D1809EA}" type="pres">
      <dgm:prSet presAssocID="{E1E963E6-6720-4D9D-B013-89BDC8B01799}" presName="descendantText" presStyleLbl="alignAcc1" presStyleIdx="2" presStyleCnt="6">
        <dgm:presLayoutVars>
          <dgm:bulletEnabled val="1"/>
        </dgm:presLayoutVars>
      </dgm:prSet>
      <dgm:spPr/>
      <dgm:t>
        <a:bodyPr/>
        <a:lstStyle/>
        <a:p>
          <a:endParaRPr lang="zh-TW" altLang="en-US"/>
        </a:p>
      </dgm:t>
    </dgm:pt>
    <dgm:pt modelId="{CCB14F51-78B5-4BD9-953C-558F8BAEC599}" type="pres">
      <dgm:prSet presAssocID="{37F4581E-5291-487B-AECA-AAC5A0934BC0}" presName="sp" presStyleCnt="0"/>
      <dgm:spPr/>
      <dgm:t>
        <a:bodyPr/>
        <a:lstStyle/>
        <a:p>
          <a:endParaRPr lang="zh-TW" altLang="en-US"/>
        </a:p>
      </dgm:t>
    </dgm:pt>
    <dgm:pt modelId="{DBEE0CF5-4126-4370-B9B4-D7964BF0EF9B}" type="pres">
      <dgm:prSet presAssocID="{B5BE7175-69A4-47D2-A296-41F3EA932AB5}" presName="composite" presStyleCnt="0"/>
      <dgm:spPr/>
      <dgm:t>
        <a:bodyPr/>
        <a:lstStyle/>
        <a:p>
          <a:endParaRPr lang="zh-TW" altLang="en-US"/>
        </a:p>
      </dgm:t>
    </dgm:pt>
    <dgm:pt modelId="{2CD5B335-6EB7-4D63-81D4-6B1E55ADF825}" type="pres">
      <dgm:prSet presAssocID="{B5BE7175-69A4-47D2-A296-41F3EA932AB5}" presName="parentText" presStyleLbl="alignNode1" presStyleIdx="3" presStyleCnt="6">
        <dgm:presLayoutVars>
          <dgm:chMax val="1"/>
          <dgm:bulletEnabled val="1"/>
        </dgm:presLayoutVars>
      </dgm:prSet>
      <dgm:spPr/>
      <dgm:t>
        <a:bodyPr/>
        <a:lstStyle/>
        <a:p>
          <a:endParaRPr lang="zh-TW" altLang="en-US"/>
        </a:p>
      </dgm:t>
    </dgm:pt>
    <dgm:pt modelId="{845FF617-78C4-4008-901C-2650B5C51918}" type="pres">
      <dgm:prSet presAssocID="{B5BE7175-69A4-47D2-A296-41F3EA932AB5}" presName="descendantText" presStyleLbl="alignAcc1" presStyleIdx="3" presStyleCnt="6">
        <dgm:presLayoutVars>
          <dgm:bulletEnabled val="1"/>
        </dgm:presLayoutVars>
      </dgm:prSet>
      <dgm:spPr/>
      <dgm:t>
        <a:bodyPr/>
        <a:lstStyle/>
        <a:p>
          <a:endParaRPr lang="zh-TW" altLang="en-US"/>
        </a:p>
      </dgm:t>
    </dgm:pt>
    <dgm:pt modelId="{D7169CDD-F588-4325-9F88-BFA0A607B871}" type="pres">
      <dgm:prSet presAssocID="{BC2C0C96-79CD-4C52-83B4-2128AC37B4BC}" presName="sp" presStyleCnt="0"/>
      <dgm:spPr/>
    </dgm:pt>
    <dgm:pt modelId="{1BFE3317-C62C-415F-9FAC-158E42B54133}" type="pres">
      <dgm:prSet presAssocID="{AD144D4F-387D-464A-BCC0-3FBB16C09CAC}" presName="composite" presStyleCnt="0"/>
      <dgm:spPr/>
    </dgm:pt>
    <dgm:pt modelId="{1C1D273D-9D53-4BC0-BCFC-BD3CDA18ACA9}" type="pres">
      <dgm:prSet presAssocID="{AD144D4F-387D-464A-BCC0-3FBB16C09CAC}" presName="parentText" presStyleLbl="alignNode1" presStyleIdx="4" presStyleCnt="6">
        <dgm:presLayoutVars>
          <dgm:chMax val="1"/>
          <dgm:bulletEnabled val="1"/>
        </dgm:presLayoutVars>
      </dgm:prSet>
      <dgm:spPr/>
      <dgm:t>
        <a:bodyPr/>
        <a:lstStyle/>
        <a:p>
          <a:endParaRPr lang="zh-TW" altLang="en-US"/>
        </a:p>
      </dgm:t>
    </dgm:pt>
    <dgm:pt modelId="{088CDE5C-EE7D-435F-98BD-F99C635EEF38}" type="pres">
      <dgm:prSet presAssocID="{AD144D4F-387D-464A-BCC0-3FBB16C09CAC}" presName="descendantText" presStyleLbl="alignAcc1" presStyleIdx="4" presStyleCnt="6">
        <dgm:presLayoutVars>
          <dgm:bulletEnabled val="1"/>
        </dgm:presLayoutVars>
      </dgm:prSet>
      <dgm:spPr/>
      <dgm:t>
        <a:bodyPr/>
        <a:lstStyle/>
        <a:p>
          <a:endParaRPr lang="zh-TW" altLang="en-US"/>
        </a:p>
      </dgm:t>
    </dgm:pt>
    <dgm:pt modelId="{97497C2E-8B7B-42C7-9FDD-80CDAA5BFAB9}" type="pres">
      <dgm:prSet presAssocID="{5A582675-5786-443C-8AB8-ACFBAF439AEC}" presName="sp" presStyleCnt="0"/>
      <dgm:spPr/>
    </dgm:pt>
    <dgm:pt modelId="{CE268ACE-6D0E-4EBA-B901-E9369A4FD453}" type="pres">
      <dgm:prSet presAssocID="{DDA4757B-1D69-424F-B39B-68D55D6628A5}" presName="composite" presStyleCnt="0"/>
      <dgm:spPr/>
    </dgm:pt>
    <dgm:pt modelId="{452446CE-69A7-4EE9-B272-197005A607E3}" type="pres">
      <dgm:prSet presAssocID="{DDA4757B-1D69-424F-B39B-68D55D6628A5}" presName="parentText" presStyleLbl="alignNode1" presStyleIdx="5" presStyleCnt="6">
        <dgm:presLayoutVars>
          <dgm:chMax val="1"/>
          <dgm:bulletEnabled val="1"/>
        </dgm:presLayoutVars>
      </dgm:prSet>
      <dgm:spPr/>
      <dgm:t>
        <a:bodyPr/>
        <a:lstStyle/>
        <a:p>
          <a:endParaRPr lang="zh-TW" altLang="en-US"/>
        </a:p>
      </dgm:t>
    </dgm:pt>
    <dgm:pt modelId="{51ECE2C8-EFD0-4FDD-A2A7-A0FCFD935440}" type="pres">
      <dgm:prSet presAssocID="{DDA4757B-1D69-424F-B39B-68D55D6628A5}" presName="descendantText" presStyleLbl="alignAcc1" presStyleIdx="5" presStyleCnt="6">
        <dgm:presLayoutVars>
          <dgm:bulletEnabled val="1"/>
        </dgm:presLayoutVars>
      </dgm:prSet>
      <dgm:spPr/>
      <dgm:t>
        <a:bodyPr/>
        <a:lstStyle/>
        <a:p>
          <a:endParaRPr lang="zh-TW" altLang="en-US"/>
        </a:p>
      </dgm:t>
    </dgm:pt>
  </dgm:ptLst>
  <dgm:cxnLst>
    <dgm:cxn modelId="{6FAF936F-57D2-4555-A2E9-D6BA9F4E7E16}" type="presOf" srcId="{3AD9A905-DFB0-4E76-B927-468C86F58C65}" destId="{7C8C9711-D090-458A-8B12-8C216D1809EA}" srcOrd="0" destOrd="0" presId="urn:microsoft.com/office/officeart/2005/8/layout/chevron2"/>
    <dgm:cxn modelId="{C1C6C5C9-6B8C-40CD-8603-3DC1E84B82CE}" type="presOf" srcId="{6D482456-C21B-492A-ACD7-D9C6FF088035}" destId="{088CDE5C-EE7D-435F-98BD-F99C635EEF38}" srcOrd="0" destOrd="0" presId="urn:microsoft.com/office/officeart/2005/8/layout/chevron2"/>
    <dgm:cxn modelId="{817DF877-5578-4D0A-8981-23D99294A3D6}" type="presOf" srcId="{B5F8AAF1-48B8-4B82-A1CB-9AC83A26ED08}" destId="{4FE81D00-5FE7-4314-A6D6-C73B3DFA6A02}" srcOrd="0" destOrd="0" presId="urn:microsoft.com/office/officeart/2005/8/layout/chevron2"/>
    <dgm:cxn modelId="{742AB4D4-B6AF-4306-8A8C-B875F2F27627}" srcId="{B5F8AAF1-48B8-4B82-A1CB-9AC83A26ED08}" destId="{B5BE7175-69A4-47D2-A296-41F3EA932AB5}" srcOrd="3" destOrd="0" parTransId="{2564B8C6-4A66-48DF-A68C-631AC4C3ED12}" sibTransId="{BC2C0C96-79CD-4C52-83B4-2128AC37B4BC}"/>
    <dgm:cxn modelId="{6732BA07-48F7-40A4-B367-4603D27B0EDE}" srcId="{1CBE465C-B237-4FAA-8A00-7C515A9AAC2C}" destId="{925D7E51-326B-465F-8A78-EC96DB3526E9}" srcOrd="0" destOrd="0" parTransId="{A85DD3FD-AB7A-4045-85B2-38C57ACADC30}" sibTransId="{F06F95A4-5D1F-48BC-AA20-FE074698EDC8}"/>
    <dgm:cxn modelId="{DF92DE72-E22D-4BE5-9BEE-72B1247F3548}" type="presOf" srcId="{DDA4757B-1D69-424F-B39B-68D55D6628A5}" destId="{452446CE-69A7-4EE9-B272-197005A607E3}" srcOrd="0" destOrd="0" presId="urn:microsoft.com/office/officeart/2005/8/layout/chevron2"/>
    <dgm:cxn modelId="{318F13FF-67E8-4E30-987D-B67668065680}" srcId="{B5F8AAF1-48B8-4B82-A1CB-9AC83A26ED08}" destId="{620F7E6A-7963-426E-AF75-419E2FF5F0C8}" srcOrd="1" destOrd="0" parTransId="{E0BBCCB4-010E-45E2-B61A-19C9F10FCBEE}" sibTransId="{BC50BB3B-A5A5-4C33-BACA-011845C97982}"/>
    <dgm:cxn modelId="{1FC95818-96F3-4BEF-8360-167A83F68CE3}" type="presOf" srcId="{FEE136C9-0FA7-408A-9EAD-BAF82D9FBCAB}" destId="{97D5D8B6-AC39-4BEB-A300-762B3E79DD3E}" srcOrd="0" destOrd="0" presId="urn:microsoft.com/office/officeart/2005/8/layout/chevron2"/>
    <dgm:cxn modelId="{33E19631-AC77-4435-B87F-F06BBBF96F13}" type="presOf" srcId="{B5BE7175-69A4-47D2-A296-41F3EA932AB5}" destId="{2CD5B335-6EB7-4D63-81D4-6B1E55ADF825}" srcOrd="0" destOrd="0" presId="urn:microsoft.com/office/officeart/2005/8/layout/chevron2"/>
    <dgm:cxn modelId="{00F31356-7439-4312-A55D-D9BB04981B11}" type="presOf" srcId="{7E870817-C36D-4DAC-AE8E-98CB8C8C81D2}" destId="{51ECE2C8-EFD0-4FDD-A2A7-A0FCFD935440}" srcOrd="0" destOrd="0" presId="urn:microsoft.com/office/officeart/2005/8/layout/chevron2"/>
    <dgm:cxn modelId="{D4357262-AEED-405B-AEDF-BEF15EC46BDD}" type="presOf" srcId="{1CBE465C-B237-4FAA-8A00-7C515A9AAC2C}" destId="{CC2B1A37-C25C-416C-AECA-42AB177E342A}" srcOrd="0" destOrd="0" presId="urn:microsoft.com/office/officeart/2005/8/layout/chevron2"/>
    <dgm:cxn modelId="{8FF2A275-BCBD-4BE7-BA1D-36CFD1751533}" srcId="{E1E963E6-6720-4D9D-B013-89BDC8B01799}" destId="{3AD9A905-DFB0-4E76-B927-468C86F58C65}" srcOrd="0" destOrd="0" parTransId="{1355320B-0E17-4020-AFA4-0516D136E22D}" sibTransId="{0BE7D3BC-C99F-4E4E-B14A-A5D4CA828FF0}"/>
    <dgm:cxn modelId="{B6943DCE-961E-4AF7-935B-506C914F935C}" type="presOf" srcId="{E1E963E6-6720-4D9D-B013-89BDC8B01799}" destId="{5A53CC7C-09A0-449A-9454-2C9128F7E38C}" srcOrd="0" destOrd="0" presId="urn:microsoft.com/office/officeart/2005/8/layout/chevron2"/>
    <dgm:cxn modelId="{396AEB19-6ECC-4FD0-99EB-6E9BC19E06ED}" srcId="{B5BE7175-69A4-47D2-A296-41F3EA932AB5}" destId="{75687955-A6AE-473B-8C68-81140D617917}" srcOrd="0" destOrd="0" parTransId="{5595C3BF-36C8-40CF-9D6C-A7CCF29B6184}" sibTransId="{BA678962-E688-4858-B161-171B46DC56E6}"/>
    <dgm:cxn modelId="{4D86978B-07DC-4B78-9010-751848DCCF47}" srcId="{B5F8AAF1-48B8-4B82-A1CB-9AC83A26ED08}" destId="{E1E963E6-6720-4D9D-B013-89BDC8B01799}" srcOrd="2" destOrd="0" parTransId="{61037019-EF17-4E51-A6EF-B757697320C0}" sibTransId="{37F4581E-5291-487B-AECA-AAC5A0934BC0}"/>
    <dgm:cxn modelId="{C2A1D05D-D3E9-4F5B-9099-DF6645132808}" type="presOf" srcId="{925D7E51-326B-465F-8A78-EC96DB3526E9}" destId="{B42D2291-BF4C-4FE2-ADB2-C5490AB0D537}" srcOrd="0" destOrd="0" presId="urn:microsoft.com/office/officeart/2005/8/layout/chevron2"/>
    <dgm:cxn modelId="{19A30209-2AE0-4736-BDF2-CDEA1253ECCE}" srcId="{AD144D4F-387D-464A-BCC0-3FBB16C09CAC}" destId="{6D482456-C21B-492A-ACD7-D9C6FF088035}" srcOrd="0" destOrd="0" parTransId="{C9CB0E1D-2E23-4EDC-A76A-D3280CA4E57C}" sibTransId="{AF7460D1-E04F-4CE5-9E74-C79DB212ADBD}"/>
    <dgm:cxn modelId="{CF0D3920-7040-4318-ABC2-813458240328}" srcId="{B5F8AAF1-48B8-4B82-A1CB-9AC83A26ED08}" destId="{DDA4757B-1D69-424F-B39B-68D55D6628A5}" srcOrd="5" destOrd="0" parTransId="{25A73FF4-6611-4524-B819-74729C8CD3B4}" sibTransId="{22B871FF-6089-4856-BE06-00DE9806F1BE}"/>
    <dgm:cxn modelId="{4646B379-E938-41F1-84E9-D4C85394AB97}" srcId="{B5F8AAF1-48B8-4B82-A1CB-9AC83A26ED08}" destId="{AD144D4F-387D-464A-BCC0-3FBB16C09CAC}" srcOrd="4" destOrd="0" parTransId="{5A3A8BA5-D012-4202-817D-E7B38F3C54C4}" sibTransId="{5A582675-5786-443C-8AB8-ACFBAF439AEC}"/>
    <dgm:cxn modelId="{5F6D31AB-76D9-4F44-B308-5D2225694DF2}" type="presOf" srcId="{75687955-A6AE-473B-8C68-81140D617917}" destId="{845FF617-78C4-4008-901C-2650B5C51918}" srcOrd="0" destOrd="0" presId="urn:microsoft.com/office/officeart/2005/8/layout/chevron2"/>
    <dgm:cxn modelId="{91441F16-835E-4CA3-A355-796BDB5353B4}" srcId="{B5F8AAF1-48B8-4B82-A1CB-9AC83A26ED08}" destId="{1CBE465C-B237-4FAA-8A00-7C515A9AAC2C}" srcOrd="0" destOrd="0" parTransId="{120CC27A-A66E-493F-BB8E-783BA574945C}" sibTransId="{02C74BA4-EACC-48EA-AA56-CF2C6F7E41E8}"/>
    <dgm:cxn modelId="{F2C29E97-F40C-40CF-AD34-39101338E962}" srcId="{620F7E6A-7963-426E-AF75-419E2FF5F0C8}" destId="{FEE136C9-0FA7-408A-9EAD-BAF82D9FBCAB}" srcOrd="0" destOrd="0" parTransId="{1DCD11C6-97AB-487B-B877-AF0573DFF58C}" sibTransId="{B6A4FE3D-D297-4494-817E-9B66B696041C}"/>
    <dgm:cxn modelId="{1A09918A-B2D6-414A-86C9-1B10AA12C79F}" type="presOf" srcId="{620F7E6A-7963-426E-AF75-419E2FF5F0C8}" destId="{AA1E29F7-7DC3-4587-BAB5-B383CCE13AAF}" srcOrd="0" destOrd="0" presId="urn:microsoft.com/office/officeart/2005/8/layout/chevron2"/>
    <dgm:cxn modelId="{16F7789C-2348-4C1F-A7CD-6F8937D3C3F2}" type="presOf" srcId="{AD144D4F-387D-464A-BCC0-3FBB16C09CAC}" destId="{1C1D273D-9D53-4BC0-BCFC-BD3CDA18ACA9}" srcOrd="0" destOrd="0" presId="urn:microsoft.com/office/officeart/2005/8/layout/chevron2"/>
    <dgm:cxn modelId="{D542B108-AB87-49E0-A7FC-0BC8F68D3FB1}" srcId="{DDA4757B-1D69-424F-B39B-68D55D6628A5}" destId="{7E870817-C36D-4DAC-AE8E-98CB8C8C81D2}" srcOrd="0" destOrd="0" parTransId="{B40166BC-02B1-4359-B004-30DA95224694}" sibTransId="{AA20B9E1-287D-48A2-93B5-F77CD60C9243}"/>
    <dgm:cxn modelId="{E9EA646C-1A68-41D0-9010-53187D21B4F5}" type="presParOf" srcId="{4FE81D00-5FE7-4314-A6D6-C73B3DFA6A02}" destId="{1164E84D-B31A-4820-9737-FCAAA75EBFB5}" srcOrd="0" destOrd="0" presId="urn:microsoft.com/office/officeart/2005/8/layout/chevron2"/>
    <dgm:cxn modelId="{EC1244F5-B254-4346-BB6A-B0A7009AA549}" type="presParOf" srcId="{1164E84D-B31A-4820-9737-FCAAA75EBFB5}" destId="{CC2B1A37-C25C-416C-AECA-42AB177E342A}" srcOrd="0" destOrd="0" presId="urn:microsoft.com/office/officeart/2005/8/layout/chevron2"/>
    <dgm:cxn modelId="{9DF2314D-C2C5-4441-8A51-4CA7331AD692}" type="presParOf" srcId="{1164E84D-B31A-4820-9737-FCAAA75EBFB5}" destId="{B42D2291-BF4C-4FE2-ADB2-C5490AB0D537}" srcOrd="1" destOrd="0" presId="urn:microsoft.com/office/officeart/2005/8/layout/chevron2"/>
    <dgm:cxn modelId="{A708F93C-C878-40B9-B69E-4E49299EE10A}" type="presParOf" srcId="{4FE81D00-5FE7-4314-A6D6-C73B3DFA6A02}" destId="{89AB6A59-9FDF-43CF-A86F-3F70A4E9FEA8}" srcOrd="1" destOrd="0" presId="urn:microsoft.com/office/officeart/2005/8/layout/chevron2"/>
    <dgm:cxn modelId="{2F88F022-914E-43C7-BF7C-A2CB81FD28C0}" type="presParOf" srcId="{4FE81D00-5FE7-4314-A6D6-C73B3DFA6A02}" destId="{04D953DC-E6C3-486B-A543-79B57FD7E90F}" srcOrd="2" destOrd="0" presId="urn:microsoft.com/office/officeart/2005/8/layout/chevron2"/>
    <dgm:cxn modelId="{E3F7D5EF-D923-4909-9371-BEA4EB1BD27B}" type="presParOf" srcId="{04D953DC-E6C3-486B-A543-79B57FD7E90F}" destId="{AA1E29F7-7DC3-4587-BAB5-B383CCE13AAF}" srcOrd="0" destOrd="0" presId="urn:microsoft.com/office/officeart/2005/8/layout/chevron2"/>
    <dgm:cxn modelId="{F2BBC18F-786D-4F51-B1AA-A81C875F32A3}" type="presParOf" srcId="{04D953DC-E6C3-486B-A543-79B57FD7E90F}" destId="{97D5D8B6-AC39-4BEB-A300-762B3E79DD3E}" srcOrd="1" destOrd="0" presId="urn:microsoft.com/office/officeart/2005/8/layout/chevron2"/>
    <dgm:cxn modelId="{7A349025-3A2F-4FA4-B4DC-4945931680BD}" type="presParOf" srcId="{4FE81D00-5FE7-4314-A6D6-C73B3DFA6A02}" destId="{0C4BB8BB-87F7-4A7C-8D68-73BF7F6B46C7}" srcOrd="3" destOrd="0" presId="urn:microsoft.com/office/officeart/2005/8/layout/chevron2"/>
    <dgm:cxn modelId="{7AA68F21-0E0F-41C4-8E4F-8D40A81BE0B1}" type="presParOf" srcId="{4FE81D00-5FE7-4314-A6D6-C73B3DFA6A02}" destId="{9A66C888-FD18-4506-BBCF-90DF6FA3EF0E}" srcOrd="4" destOrd="0" presId="urn:microsoft.com/office/officeart/2005/8/layout/chevron2"/>
    <dgm:cxn modelId="{EBE58C24-7CDF-4B42-91E0-78CA406DCD0D}" type="presParOf" srcId="{9A66C888-FD18-4506-BBCF-90DF6FA3EF0E}" destId="{5A53CC7C-09A0-449A-9454-2C9128F7E38C}" srcOrd="0" destOrd="0" presId="urn:microsoft.com/office/officeart/2005/8/layout/chevron2"/>
    <dgm:cxn modelId="{ABBCC3F6-3D46-4071-A615-68BB3859DD07}" type="presParOf" srcId="{9A66C888-FD18-4506-BBCF-90DF6FA3EF0E}" destId="{7C8C9711-D090-458A-8B12-8C216D1809EA}" srcOrd="1" destOrd="0" presId="urn:microsoft.com/office/officeart/2005/8/layout/chevron2"/>
    <dgm:cxn modelId="{85943824-88E8-4F70-AB31-F39012A26D34}" type="presParOf" srcId="{4FE81D00-5FE7-4314-A6D6-C73B3DFA6A02}" destId="{CCB14F51-78B5-4BD9-953C-558F8BAEC599}" srcOrd="5" destOrd="0" presId="urn:microsoft.com/office/officeart/2005/8/layout/chevron2"/>
    <dgm:cxn modelId="{3A545F7E-FABC-4396-91B0-7CCB3D935622}" type="presParOf" srcId="{4FE81D00-5FE7-4314-A6D6-C73B3DFA6A02}" destId="{DBEE0CF5-4126-4370-B9B4-D7964BF0EF9B}" srcOrd="6" destOrd="0" presId="urn:microsoft.com/office/officeart/2005/8/layout/chevron2"/>
    <dgm:cxn modelId="{77112070-3472-47A8-9D76-7928B7939243}" type="presParOf" srcId="{DBEE0CF5-4126-4370-B9B4-D7964BF0EF9B}" destId="{2CD5B335-6EB7-4D63-81D4-6B1E55ADF825}" srcOrd="0" destOrd="0" presId="urn:microsoft.com/office/officeart/2005/8/layout/chevron2"/>
    <dgm:cxn modelId="{7564E279-8A4A-4296-AFFA-98D8434DA0EF}" type="presParOf" srcId="{DBEE0CF5-4126-4370-B9B4-D7964BF0EF9B}" destId="{845FF617-78C4-4008-901C-2650B5C51918}" srcOrd="1" destOrd="0" presId="urn:microsoft.com/office/officeart/2005/8/layout/chevron2"/>
    <dgm:cxn modelId="{90FE4C1D-5F06-4CA6-AB91-0921B95B5714}" type="presParOf" srcId="{4FE81D00-5FE7-4314-A6D6-C73B3DFA6A02}" destId="{D7169CDD-F588-4325-9F88-BFA0A607B871}" srcOrd="7" destOrd="0" presId="urn:microsoft.com/office/officeart/2005/8/layout/chevron2"/>
    <dgm:cxn modelId="{E5994626-7D4A-4872-B542-30656DA81792}" type="presParOf" srcId="{4FE81D00-5FE7-4314-A6D6-C73B3DFA6A02}" destId="{1BFE3317-C62C-415F-9FAC-158E42B54133}" srcOrd="8" destOrd="0" presId="urn:microsoft.com/office/officeart/2005/8/layout/chevron2"/>
    <dgm:cxn modelId="{55FCDFEC-15AA-4C9C-BE92-1F4681851C10}" type="presParOf" srcId="{1BFE3317-C62C-415F-9FAC-158E42B54133}" destId="{1C1D273D-9D53-4BC0-BCFC-BD3CDA18ACA9}" srcOrd="0" destOrd="0" presId="urn:microsoft.com/office/officeart/2005/8/layout/chevron2"/>
    <dgm:cxn modelId="{3FEE7954-08E6-4D1E-92BA-44424A8FB8CF}" type="presParOf" srcId="{1BFE3317-C62C-415F-9FAC-158E42B54133}" destId="{088CDE5C-EE7D-435F-98BD-F99C635EEF38}" srcOrd="1" destOrd="0" presId="urn:microsoft.com/office/officeart/2005/8/layout/chevron2"/>
    <dgm:cxn modelId="{04CFA139-8435-43AF-A484-016CE64F637D}" type="presParOf" srcId="{4FE81D00-5FE7-4314-A6D6-C73B3DFA6A02}" destId="{97497C2E-8B7B-42C7-9FDD-80CDAA5BFAB9}" srcOrd="9" destOrd="0" presId="urn:microsoft.com/office/officeart/2005/8/layout/chevron2"/>
    <dgm:cxn modelId="{2CD06A52-0816-4387-8863-AA6731C40E14}" type="presParOf" srcId="{4FE81D00-5FE7-4314-A6D6-C73B3DFA6A02}" destId="{CE268ACE-6D0E-4EBA-B901-E9369A4FD453}" srcOrd="10" destOrd="0" presId="urn:microsoft.com/office/officeart/2005/8/layout/chevron2"/>
    <dgm:cxn modelId="{FF74B55F-3300-4711-BE80-8A0F3F937248}" type="presParOf" srcId="{CE268ACE-6D0E-4EBA-B901-E9369A4FD453}" destId="{452446CE-69A7-4EE9-B272-197005A607E3}" srcOrd="0" destOrd="0" presId="urn:microsoft.com/office/officeart/2005/8/layout/chevron2"/>
    <dgm:cxn modelId="{674F1666-2DB2-477F-B8EF-8DDC29BABCA8}" type="presParOf" srcId="{CE268ACE-6D0E-4EBA-B901-E9369A4FD453}" destId="{51ECE2C8-EFD0-4FDD-A2A7-A0FCFD935440}"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A52C30B9-64E0-4563-A751-9C1D751EE3DF}"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zh-TW" altLang="en-US"/>
        </a:p>
      </dgm:t>
    </dgm:pt>
    <dgm:pt modelId="{0DA6B914-635D-46A5-A800-9B2C27206740}">
      <dgm:prSet phldrT="[文字]" custT="1"/>
      <dgm:spPr/>
      <dgm:t>
        <a:bodyPr/>
        <a:lstStyle/>
        <a:p>
          <a:pPr>
            <a:lnSpc>
              <a:spcPts val="1400"/>
            </a:lnSpc>
            <a:spcAft>
              <a:spcPts val="0"/>
            </a:spcAft>
          </a:pPr>
          <a:r>
            <a:rPr lang="zh-TW" altLang="en-US" sz="1600" b="1" dirty="0" smtClean="0"/>
            <a:t>基礎建設工程合作與</a:t>
          </a:r>
          <a:endParaRPr lang="en-US" altLang="zh-TW" sz="1600" b="1" dirty="0" smtClean="0"/>
        </a:p>
        <a:p>
          <a:pPr>
            <a:lnSpc>
              <a:spcPts val="1400"/>
            </a:lnSpc>
            <a:spcAft>
              <a:spcPts val="0"/>
            </a:spcAft>
          </a:pPr>
          <a:r>
            <a:rPr lang="zh-TW" altLang="en-US" sz="1600" b="1" dirty="0" smtClean="0"/>
            <a:t>系統整合輸出</a:t>
          </a:r>
          <a:endParaRPr lang="zh-TW" altLang="en-US" sz="1600" b="1" dirty="0"/>
        </a:p>
      </dgm:t>
    </dgm:pt>
    <dgm:pt modelId="{E839DF33-AFB7-48C2-A299-E0D9F5323C07}" type="parTrans" cxnId="{97666BBF-3489-42F0-AE42-91BAEBDE17BB}">
      <dgm:prSet/>
      <dgm:spPr/>
      <dgm:t>
        <a:bodyPr/>
        <a:lstStyle/>
        <a:p>
          <a:endParaRPr lang="zh-TW" altLang="en-US"/>
        </a:p>
      </dgm:t>
    </dgm:pt>
    <dgm:pt modelId="{F2D0CA0F-62AE-4E65-B371-198168E1F4A2}" type="sibTrans" cxnId="{97666BBF-3489-42F0-AE42-91BAEBDE17BB}">
      <dgm:prSet/>
      <dgm:spPr/>
      <dgm:t>
        <a:bodyPr/>
        <a:lstStyle/>
        <a:p>
          <a:endParaRPr lang="zh-TW" altLang="en-US"/>
        </a:p>
      </dgm:t>
    </dgm:pt>
    <dgm:pt modelId="{FB774763-553F-485C-A54E-ACEF34DA7B56}">
      <dgm:prSet phldrT="[文字]" custT="1"/>
      <dgm:spPr/>
      <dgm:t>
        <a:bodyPr/>
        <a:lstStyle/>
        <a:p>
          <a:pPr>
            <a:lnSpc>
              <a:spcPts val="1400"/>
            </a:lnSpc>
            <a:spcAft>
              <a:spcPts val="0"/>
            </a:spcAft>
          </a:pPr>
          <a:r>
            <a:rPr lang="zh-TW" altLang="en-US" sz="1600" b="1" dirty="0" smtClean="0"/>
            <a:t>調整產業體質</a:t>
          </a:r>
          <a:endParaRPr lang="zh-TW" altLang="en-US" sz="1600" b="1" dirty="0"/>
        </a:p>
      </dgm:t>
    </dgm:pt>
    <dgm:pt modelId="{42459B95-FE5C-4AB3-A41F-3CC5A65A204D}" type="parTrans" cxnId="{25A50778-2456-4D4D-8D0E-04E42AD2C247}">
      <dgm:prSet/>
      <dgm:spPr/>
      <dgm:t>
        <a:bodyPr/>
        <a:lstStyle/>
        <a:p>
          <a:endParaRPr lang="zh-TW" altLang="en-US"/>
        </a:p>
      </dgm:t>
    </dgm:pt>
    <dgm:pt modelId="{D5D1DE2C-95E8-4B0A-ADEC-CA433767D905}" type="sibTrans" cxnId="{25A50778-2456-4D4D-8D0E-04E42AD2C247}">
      <dgm:prSet/>
      <dgm:spPr/>
      <dgm:t>
        <a:bodyPr/>
        <a:lstStyle/>
        <a:p>
          <a:endParaRPr lang="zh-TW" altLang="en-US"/>
        </a:p>
      </dgm:t>
    </dgm:pt>
    <dgm:pt modelId="{A0AA1B00-1008-4B4B-BD0F-687139E545F8}">
      <dgm:prSet phldrT="[文字]" custT="1"/>
      <dgm:spPr/>
      <dgm:t>
        <a:bodyPr/>
        <a:lstStyle/>
        <a:p>
          <a:r>
            <a:rPr lang="zh-TW" sz="1200" dirty="0" smtClean="0"/>
            <a:t>工程產業及專業人員結盟</a:t>
          </a:r>
          <a:r>
            <a:rPr lang="zh-TW" altLang="en-US" sz="1200" dirty="0" smtClean="0"/>
            <a:t>：本會本年度召開</a:t>
          </a:r>
          <a:r>
            <a:rPr lang="en-US" altLang="zh-TW" sz="1200" dirty="0" smtClean="0"/>
            <a:t>5</a:t>
          </a:r>
          <a:r>
            <a:rPr lang="zh-TW" altLang="en-US" sz="1200" dirty="0" smtClean="0"/>
            <a:t>次策略聯盟會議；內政部及經濟部協助</a:t>
          </a:r>
          <a:r>
            <a:rPr lang="zh-TW" sz="1200" dirty="0" smtClean="0"/>
            <a:t>我國公司與</a:t>
          </a:r>
          <a:r>
            <a:rPr lang="zh-TW" altLang="en-US" sz="1200" dirty="0" smtClean="0"/>
            <a:t>新加坡、馬來西亞緬甸等大型公司洽談合作機會</a:t>
          </a:r>
          <a:r>
            <a:rPr lang="zh-TW" sz="1200" dirty="0" smtClean="0"/>
            <a:t>、</a:t>
          </a:r>
          <a:r>
            <a:rPr lang="zh-TW" altLang="en-US" sz="1200" dirty="0" smtClean="0"/>
            <a:t>交通</a:t>
          </a:r>
          <a:r>
            <a:rPr lang="zh-TW" sz="1200" dirty="0" smtClean="0"/>
            <a:t>部參照國際標準制定軌道類國家標準</a:t>
          </a:r>
          <a:r>
            <a:rPr lang="en-US" altLang="zh-TW" sz="1200" dirty="0" smtClean="0"/>
            <a:t>(</a:t>
          </a:r>
          <a:r>
            <a:rPr lang="zh-TW" sz="1200" dirty="0" smtClean="0"/>
            <a:t>草案</a:t>
          </a:r>
          <a:r>
            <a:rPr lang="en-US" altLang="zh-TW" sz="1200" dirty="0" smtClean="0"/>
            <a:t>)</a:t>
          </a:r>
          <a:r>
            <a:rPr lang="zh-TW" sz="1200" dirty="0" smtClean="0"/>
            <a:t>、內政部亦每年編列預算協助統包商取得相關業主之驗證及認可</a:t>
          </a:r>
          <a:r>
            <a:rPr lang="zh-TW" altLang="en-US" sz="1200" dirty="0" smtClean="0"/>
            <a:t>。</a:t>
          </a:r>
          <a:endParaRPr lang="zh-TW" altLang="en-US" sz="1200" dirty="0"/>
        </a:p>
      </dgm:t>
    </dgm:pt>
    <dgm:pt modelId="{9F88FA1D-F56E-40C7-B06B-33EFE97C760E}" type="parTrans" cxnId="{DF4EAC40-A774-4690-BF37-5FCE351DF0B1}">
      <dgm:prSet/>
      <dgm:spPr/>
      <dgm:t>
        <a:bodyPr/>
        <a:lstStyle/>
        <a:p>
          <a:endParaRPr lang="zh-TW" altLang="en-US"/>
        </a:p>
      </dgm:t>
    </dgm:pt>
    <dgm:pt modelId="{B92A29A5-E44C-401F-BDE9-AABB0F31657B}" type="sibTrans" cxnId="{DF4EAC40-A774-4690-BF37-5FCE351DF0B1}">
      <dgm:prSet/>
      <dgm:spPr/>
      <dgm:t>
        <a:bodyPr/>
        <a:lstStyle/>
        <a:p>
          <a:endParaRPr lang="zh-TW" altLang="en-US"/>
        </a:p>
      </dgm:t>
    </dgm:pt>
    <dgm:pt modelId="{C50B596A-A334-4133-BE4A-185A6202E03E}">
      <dgm:prSet phldrT="[文字]" custT="1"/>
      <dgm:spPr/>
      <dgm:t>
        <a:bodyPr/>
        <a:lstStyle/>
        <a:p>
          <a:pPr>
            <a:lnSpc>
              <a:spcPts val="1400"/>
            </a:lnSpc>
            <a:spcAft>
              <a:spcPts val="0"/>
            </a:spcAft>
          </a:pPr>
          <a:r>
            <a:rPr lang="zh-TW" altLang="en-US" sz="1600" b="1" dirty="0" smtClean="0"/>
            <a:t>強化政府支援</a:t>
          </a:r>
          <a:endParaRPr lang="zh-TW" altLang="en-US" sz="1600" b="1" dirty="0"/>
        </a:p>
      </dgm:t>
    </dgm:pt>
    <dgm:pt modelId="{8C0C30ED-741B-44AB-A334-EB67F0F0A665}" type="parTrans" cxnId="{F794171D-8377-4983-B178-DD6BE89F24B2}">
      <dgm:prSet/>
      <dgm:spPr/>
      <dgm:t>
        <a:bodyPr/>
        <a:lstStyle/>
        <a:p>
          <a:endParaRPr lang="zh-TW" altLang="en-US"/>
        </a:p>
      </dgm:t>
    </dgm:pt>
    <dgm:pt modelId="{15A6C985-4BE4-4AEB-B2A7-E90B1240F720}" type="sibTrans" cxnId="{F794171D-8377-4983-B178-DD6BE89F24B2}">
      <dgm:prSet/>
      <dgm:spPr/>
      <dgm:t>
        <a:bodyPr/>
        <a:lstStyle/>
        <a:p>
          <a:endParaRPr lang="zh-TW" altLang="en-US"/>
        </a:p>
      </dgm:t>
    </dgm:pt>
    <dgm:pt modelId="{C832E204-F8D1-4885-8514-187DE3883514}">
      <dgm:prSet phldrT="[文字]" custT="1"/>
      <dgm:spPr/>
      <dgm:t>
        <a:bodyPr/>
        <a:lstStyle/>
        <a:p>
          <a:r>
            <a:rPr lang="zh-TW" sz="1200" dirty="0" smtClean="0"/>
            <a:t>商情部分，駐外單位回傳之商情資訊共有</a:t>
          </a:r>
          <a:r>
            <a:rPr lang="en-US" sz="1200" dirty="0" smtClean="0"/>
            <a:t>105</a:t>
          </a:r>
          <a:r>
            <a:rPr lang="zh-TW" sz="1200" dirty="0" smtClean="0"/>
            <a:t>件，其中回傳之中長程計畫總計</a:t>
          </a:r>
          <a:r>
            <a:rPr lang="en-US" sz="1200" dirty="0" smtClean="0"/>
            <a:t>21</a:t>
          </a:r>
          <a:r>
            <a:rPr lang="zh-TW" sz="1200" dirty="0" smtClean="0"/>
            <a:t>個國家，</a:t>
          </a:r>
          <a:r>
            <a:rPr lang="en-US" altLang="zh-TW" sz="1200" dirty="0" smtClean="0"/>
            <a:t>53</a:t>
          </a:r>
          <a:r>
            <a:rPr lang="zh-TW" sz="1200" dirty="0" smtClean="0"/>
            <a:t>件計畫（計約新臺幣</a:t>
          </a:r>
          <a:r>
            <a:rPr lang="en-US" sz="1200" dirty="0" smtClean="0"/>
            <a:t>161</a:t>
          </a:r>
          <a:r>
            <a:rPr lang="zh-TW" sz="1200" dirty="0" smtClean="0"/>
            <a:t>兆）</a:t>
          </a:r>
          <a:r>
            <a:rPr lang="zh-TW" altLang="en-US" sz="1200" dirty="0" smtClean="0"/>
            <a:t>。</a:t>
          </a:r>
          <a:endParaRPr lang="zh-TW" altLang="en-US" sz="1200" dirty="0"/>
        </a:p>
      </dgm:t>
    </dgm:pt>
    <dgm:pt modelId="{F6E148DB-ACDE-4F19-89A1-00098D14D644}" type="parTrans" cxnId="{83280D3F-EBAE-4F34-AAF5-1EE440C0D2EF}">
      <dgm:prSet/>
      <dgm:spPr/>
      <dgm:t>
        <a:bodyPr/>
        <a:lstStyle/>
        <a:p>
          <a:endParaRPr lang="zh-TW" altLang="en-US"/>
        </a:p>
      </dgm:t>
    </dgm:pt>
    <dgm:pt modelId="{17079FA5-DCCB-4B23-80E4-D83C5F8CB52C}" type="sibTrans" cxnId="{83280D3F-EBAE-4F34-AAF5-1EE440C0D2EF}">
      <dgm:prSet/>
      <dgm:spPr/>
      <dgm:t>
        <a:bodyPr/>
        <a:lstStyle/>
        <a:p>
          <a:endParaRPr lang="zh-TW" altLang="en-US"/>
        </a:p>
      </dgm:t>
    </dgm:pt>
    <dgm:pt modelId="{63990688-6908-4678-ADAA-0B9C5B0CCD5B}">
      <dgm:prSet phldrT="[文字]" custT="1"/>
      <dgm:spPr/>
      <dgm:t>
        <a:bodyPr/>
        <a:lstStyle/>
        <a:p>
          <a:r>
            <a:rPr lang="zh-TW" altLang="en-US" sz="1200" dirty="0" smtClean="0"/>
            <a:t>培育工程產業全球化人才：各單位持續推動相關人才培訓、僑外生留臺。</a:t>
          </a:r>
          <a:endParaRPr lang="zh-TW" altLang="en-US" sz="1200" dirty="0"/>
        </a:p>
      </dgm:t>
    </dgm:pt>
    <dgm:pt modelId="{63238486-80BC-47FC-9BCE-FC2E977301A7}" type="parTrans" cxnId="{C0266115-2AE6-4D92-881D-1D1C5419127B}">
      <dgm:prSet/>
      <dgm:spPr/>
      <dgm:t>
        <a:bodyPr/>
        <a:lstStyle/>
        <a:p>
          <a:endParaRPr lang="zh-TW" altLang="en-US"/>
        </a:p>
      </dgm:t>
    </dgm:pt>
    <dgm:pt modelId="{F448DEE1-B0B1-48B9-9148-7ABBAD5B9D19}" type="sibTrans" cxnId="{C0266115-2AE6-4D92-881D-1D1C5419127B}">
      <dgm:prSet/>
      <dgm:spPr/>
      <dgm:t>
        <a:bodyPr/>
        <a:lstStyle/>
        <a:p>
          <a:endParaRPr lang="zh-TW" altLang="en-US"/>
        </a:p>
      </dgm:t>
    </dgm:pt>
    <dgm:pt modelId="{B4BFD3B4-1F53-40F9-B0D3-6F51E8139785}">
      <dgm:prSet phldrT="[文字]" custT="1"/>
      <dgm:spPr/>
      <dgm:t>
        <a:bodyPr/>
        <a:lstStyle/>
        <a:p>
          <a:r>
            <a:rPr lang="zh-TW" altLang="en-US" sz="1200" dirty="0" smtClean="0"/>
            <a:t>內政部及本會亦持續辦理補助及審查工程產業海外拓點。</a:t>
          </a:r>
          <a:endParaRPr lang="zh-TW" altLang="en-US" sz="1200" dirty="0"/>
        </a:p>
      </dgm:t>
    </dgm:pt>
    <dgm:pt modelId="{AD06B288-3DE4-435E-A23B-A2C68D7E4605}" type="parTrans" cxnId="{D4E82CC6-CA64-434F-8CBC-E0CE4ED4BA6F}">
      <dgm:prSet/>
      <dgm:spPr/>
      <dgm:t>
        <a:bodyPr/>
        <a:lstStyle/>
        <a:p>
          <a:endParaRPr lang="zh-TW" altLang="en-US"/>
        </a:p>
      </dgm:t>
    </dgm:pt>
    <dgm:pt modelId="{BE58431D-8A56-4C15-B445-362D48C1E0F9}" type="sibTrans" cxnId="{D4E82CC6-CA64-434F-8CBC-E0CE4ED4BA6F}">
      <dgm:prSet/>
      <dgm:spPr/>
      <dgm:t>
        <a:bodyPr/>
        <a:lstStyle/>
        <a:p>
          <a:endParaRPr lang="zh-TW" altLang="en-US"/>
        </a:p>
      </dgm:t>
    </dgm:pt>
    <dgm:pt modelId="{B8528A61-9B1F-4A90-B712-EF6D022A27CC}">
      <dgm:prSet phldrT="[文字]" custT="1"/>
      <dgm:spPr/>
      <dgm:t>
        <a:bodyPr/>
        <a:lstStyle/>
        <a:p>
          <a:r>
            <a:rPr lang="zh-TW" sz="1200" dirty="0" smtClean="0"/>
            <a:t>六大</a:t>
          </a:r>
          <a:r>
            <a:rPr lang="zh-TW" altLang="en-US" sz="1200" dirty="0" smtClean="0"/>
            <a:t>工程輸出</a:t>
          </a:r>
          <a:r>
            <a:rPr lang="zh-TW" sz="1200" dirty="0" smtClean="0"/>
            <a:t>團隊年度目標為各爭取</a:t>
          </a:r>
          <a:r>
            <a:rPr lang="en-US" sz="1200" dirty="0" smtClean="0"/>
            <a:t>1</a:t>
          </a:r>
          <a:r>
            <a:rPr lang="zh-TW" sz="1200" dirty="0" smtClean="0"/>
            <a:t>件建案或顧問諮詢服務，</a:t>
          </a:r>
          <a:r>
            <a:rPr lang="zh-TW" altLang="en-US" sz="1200" dirty="0" smtClean="0"/>
            <a:t>目前除環保輸出團隊仍持續爭取如馬來西亞、越南等海外</a:t>
          </a:r>
          <a:r>
            <a:rPr lang="zh-TW" sz="1200" dirty="0" smtClean="0"/>
            <a:t>商機</a:t>
          </a:r>
          <a:r>
            <a:rPr lang="zh-TW" altLang="en-US" sz="1200" dirty="0" smtClean="0"/>
            <a:t>外，其餘團隊均已達到年度</a:t>
          </a:r>
          <a:r>
            <a:rPr lang="en-US" altLang="zh-TW" sz="1200" dirty="0" smtClean="0"/>
            <a:t>KPI</a:t>
          </a:r>
          <a:r>
            <a:rPr lang="zh-TW" sz="1200" dirty="0" smtClean="0"/>
            <a:t>。</a:t>
          </a:r>
          <a:endParaRPr lang="zh-TW" altLang="en-US" sz="1200" dirty="0"/>
        </a:p>
      </dgm:t>
    </dgm:pt>
    <dgm:pt modelId="{2FE2BC48-ACBA-433F-9D50-2A88B044786E}" type="sibTrans" cxnId="{F1FEC408-C1A2-4148-AB53-C48E6F200616}">
      <dgm:prSet/>
      <dgm:spPr/>
      <dgm:t>
        <a:bodyPr/>
        <a:lstStyle/>
        <a:p>
          <a:endParaRPr lang="zh-TW" altLang="en-US"/>
        </a:p>
      </dgm:t>
    </dgm:pt>
    <dgm:pt modelId="{C4D83CF0-86EE-4BDB-94D0-945E7999C748}" type="parTrans" cxnId="{F1FEC408-C1A2-4148-AB53-C48E6F200616}">
      <dgm:prSet/>
      <dgm:spPr/>
      <dgm:t>
        <a:bodyPr/>
        <a:lstStyle/>
        <a:p>
          <a:endParaRPr lang="zh-TW" altLang="en-US"/>
        </a:p>
      </dgm:t>
    </dgm:pt>
    <dgm:pt modelId="{ADF15B36-6967-4748-B9A6-49569BE4C32D}">
      <dgm:prSet phldrT="[文字]" custT="1"/>
      <dgm:spPr/>
      <dgm:t>
        <a:bodyPr/>
        <a:lstStyle/>
        <a:p>
          <a:r>
            <a:rPr lang="zh-TW" altLang="en-US" sz="1200" dirty="0" smtClean="0"/>
            <a:t>促進專業工程師或建築師跨國流通：</a:t>
          </a:r>
          <a:r>
            <a:rPr lang="zh-TW" sz="1200" dirty="0" smtClean="0"/>
            <a:t>內政部及</a:t>
          </a:r>
          <a:r>
            <a:rPr lang="zh-TW" altLang="en-US" sz="1200" dirty="0" smtClean="0"/>
            <a:t>工程</a:t>
          </a:r>
          <a:r>
            <a:rPr lang="zh-TW" sz="1200" dirty="0" smtClean="0"/>
            <a:t>會持續補助</a:t>
          </a:r>
          <a:r>
            <a:rPr lang="zh-TW" altLang="en-US" sz="1200" dirty="0" smtClean="0"/>
            <a:t>人才</a:t>
          </a:r>
          <a:r>
            <a:rPr lang="zh-TW" sz="1200" dirty="0" smtClean="0"/>
            <a:t>跨國流通，截至</a:t>
          </a:r>
          <a:r>
            <a:rPr lang="zh-TW" altLang="en-US" sz="1200" dirty="0" smtClean="0"/>
            <a:t>目前</a:t>
          </a:r>
          <a:r>
            <a:rPr lang="zh-TW" sz="1200" dirty="0" smtClean="0"/>
            <a:t>已有亞太建築師</a:t>
          </a:r>
          <a:r>
            <a:rPr lang="en-US" sz="1200" dirty="0" smtClean="0"/>
            <a:t>9</a:t>
          </a:r>
          <a:r>
            <a:rPr lang="en-US" altLang="zh-TW" sz="1200" dirty="0" smtClean="0"/>
            <a:t>9</a:t>
          </a:r>
          <a:r>
            <a:rPr lang="zh-TW" sz="1200" dirty="0" smtClean="0"/>
            <a:t>人、亞太工程師</a:t>
          </a:r>
          <a:r>
            <a:rPr lang="en-US" sz="1200" dirty="0" smtClean="0"/>
            <a:t>1</a:t>
          </a:r>
          <a:r>
            <a:rPr lang="en-US" altLang="zh-TW" sz="1200" dirty="0" smtClean="0"/>
            <a:t>88</a:t>
          </a:r>
          <a:r>
            <a:rPr lang="zh-TW" sz="1200" dirty="0" smtClean="0"/>
            <a:t>人及國際工程師</a:t>
          </a:r>
          <a:r>
            <a:rPr lang="en-US" altLang="zh-TW" sz="1200" dirty="0" smtClean="0"/>
            <a:t>103</a:t>
          </a:r>
          <a:r>
            <a:rPr lang="zh-TW" sz="1200" dirty="0" smtClean="0"/>
            <a:t>人取得認證</a:t>
          </a:r>
          <a:r>
            <a:rPr lang="zh-TW" altLang="en-US" sz="1200" dirty="0" smtClean="0"/>
            <a:t>。</a:t>
          </a:r>
          <a:endParaRPr lang="zh-TW" altLang="en-US" sz="1200" dirty="0"/>
        </a:p>
      </dgm:t>
    </dgm:pt>
    <dgm:pt modelId="{78732A44-3A8F-4FE6-A190-A04161BA9681}" type="parTrans" cxnId="{C79FA338-A7F6-4193-9235-2D167B713205}">
      <dgm:prSet/>
      <dgm:spPr/>
      <dgm:t>
        <a:bodyPr/>
        <a:lstStyle/>
        <a:p>
          <a:endParaRPr lang="zh-TW" altLang="en-US"/>
        </a:p>
      </dgm:t>
    </dgm:pt>
    <dgm:pt modelId="{DF2BB50C-6A90-4606-82C8-F8E502130600}" type="sibTrans" cxnId="{C79FA338-A7F6-4193-9235-2D167B713205}">
      <dgm:prSet/>
      <dgm:spPr/>
      <dgm:t>
        <a:bodyPr/>
        <a:lstStyle/>
        <a:p>
          <a:endParaRPr lang="zh-TW" altLang="en-US"/>
        </a:p>
      </dgm:t>
    </dgm:pt>
    <dgm:pt modelId="{3A174C2D-8DF0-4669-815B-2776639CBEED}">
      <dgm:prSet phldrT="[文字]" custT="1"/>
      <dgm:spPr/>
      <dgm:t>
        <a:bodyPr/>
        <a:lstStyle/>
        <a:p>
          <a:r>
            <a:rPr lang="zh-TW" altLang="en-US" sz="1200" dirty="0" smtClean="0"/>
            <a:t>推動廠商研發能力及工程產業全球化：內政部及工程會本年度已審查通過</a:t>
          </a:r>
          <a:r>
            <a:rPr lang="en-US" altLang="zh-TW" sz="1200" dirty="0" smtClean="0"/>
            <a:t>2</a:t>
          </a:r>
          <a:r>
            <a:rPr lang="zh-TW" altLang="en-US" sz="1200" dirty="0" smtClean="0"/>
            <a:t>件、</a:t>
          </a:r>
          <a:r>
            <a:rPr lang="en-US" altLang="zh-TW" sz="1200" dirty="0" smtClean="0"/>
            <a:t>12</a:t>
          </a:r>
          <a:r>
            <a:rPr lang="zh-TW" altLang="en-US" sz="1200" dirty="0" smtClean="0"/>
            <a:t>件</a:t>
          </a:r>
          <a:r>
            <a:rPr lang="zh-TW" sz="1200" dirty="0" smtClean="0"/>
            <a:t>研發計畫</a:t>
          </a:r>
          <a:r>
            <a:rPr lang="zh-TW" altLang="en-US" sz="1200" dirty="0" smtClean="0"/>
            <a:t>投抵案；截至目前已有</a:t>
          </a:r>
          <a:r>
            <a:rPr lang="en-US" sz="1200" dirty="0" smtClean="0"/>
            <a:t>3</a:t>
          </a:r>
          <a:r>
            <a:rPr lang="zh-TW" sz="1200" dirty="0" smtClean="0"/>
            <a:t>家營造業、</a:t>
          </a:r>
          <a:r>
            <a:rPr lang="en-US" sz="1200" dirty="0" smtClean="0"/>
            <a:t>2</a:t>
          </a:r>
          <a:r>
            <a:rPr lang="zh-TW" sz="1200" dirty="0" smtClean="0"/>
            <a:t>家工程技術顧問業為全球化廠商。</a:t>
          </a:r>
          <a:endParaRPr lang="zh-TW" altLang="en-US" sz="1200" dirty="0"/>
        </a:p>
      </dgm:t>
    </dgm:pt>
    <dgm:pt modelId="{F3DFA00F-8EFC-48D9-A098-C945ADF812FA}" type="parTrans" cxnId="{45C797E6-9D9C-4904-B6C4-4A0D1F235A9C}">
      <dgm:prSet/>
      <dgm:spPr/>
      <dgm:t>
        <a:bodyPr/>
        <a:lstStyle/>
        <a:p>
          <a:endParaRPr lang="zh-TW" altLang="en-US"/>
        </a:p>
      </dgm:t>
    </dgm:pt>
    <dgm:pt modelId="{44DBE8D1-210F-4E86-ABE7-9CA9CB319276}" type="sibTrans" cxnId="{45C797E6-9D9C-4904-B6C4-4A0D1F235A9C}">
      <dgm:prSet/>
      <dgm:spPr/>
      <dgm:t>
        <a:bodyPr/>
        <a:lstStyle/>
        <a:p>
          <a:endParaRPr lang="zh-TW" altLang="en-US"/>
        </a:p>
      </dgm:t>
    </dgm:pt>
    <dgm:pt modelId="{7BA74758-E537-4EF0-92D4-A9358C1689F5}" type="pres">
      <dgm:prSet presAssocID="{A52C30B9-64E0-4563-A751-9C1D751EE3DF}" presName="Name0" presStyleCnt="0">
        <dgm:presLayoutVars>
          <dgm:dir/>
          <dgm:animLvl val="lvl"/>
          <dgm:resizeHandles val="exact"/>
        </dgm:presLayoutVars>
      </dgm:prSet>
      <dgm:spPr/>
      <dgm:t>
        <a:bodyPr/>
        <a:lstStyle/>
        <a:p>
          <a:endParaRPr lang="zh-TW" altLang="en-US"/>
        </a:p>
      </dgm:t>
    </dgm:pt>
    <dgm:pt modelId="{285D967A-EAFB-477D-BAE9-1E0C7890945B}" type="pres">
      <dgm:prSet presAssocID="{0DA6B914-635D-46A5-A800-9B2C27206740}" presName="composite" presStyleCnt="0"/>
      <dgm:spPr/>
      <dgm:t>
        <a:bodyPr/>
        <a:lstStyle/>
        <a:p>
          <a:endParaRPr lang="zh-TW" altLang="en-US"/>
        </a:p>
      </dgm:t>
    </dgm:pt>
    <dgm:pt modelId="{52F1F1BB-C985-4387-9CBD-AE075F9F3940}" type="pres">
      <dgm:prSet presAssocID="{0DA6B914-635D-46A5-A800-9B2C27206740}" presName="parTx" presStyleLbl="alignNode1" presStyleIdx="0" presStyleCnt="3">
        <dgm:presLayoutVars>
          <dgm:chMax val="0"/>
          <dgm:chPref val="0"/>
          <dgm:bulletEnabled val="1"/>
        </dgm:presLayoutVars>
      </dgm:prSet>
      <dgm:spPr/>
      <dgm:t>
        <a:bodyPr/>
        <a:lstStyle/>
        <a:p>
          <a:endParaRPr lang="zh-TW" altLang="en-US"/>
        </a:p>
      </dgm:t>
    </dgm:pt>
    <dgm:pt modelId="{E3B9B795-D062-4518-8B4A-0ABA95BEF5C0}" type="pres">
      <dgm:prSet presAssocID="{0DA6B914-635D-46A5-A800-9B2C27206740}" presName="desTx" presStyleLbl="alignAccFollowNode1" presStyleIdx="0" presStyleCnt="3">
        <dgm:presLayoutVars>
          <dgm:bulletEnabled val="1"/>
        </dgm:presLayoutVars>
      </dgm:prSet>
      <dgm:spPr/>
      <dgm:t>
        <a:bodyPr/>
        <a:lstStyle/>
        <a:p>
          <a:endParaRPr lang="zh-TW" altLang="en-US"/>
        </a:p>
      </dgm:t>
    </dgm:pt>
    <dgm:pt modelId="{A6CB07D8-D092-4187-B030-12E1E8F176F2}" type="pres">
      <dgm:prSet presAssocID="{F2D0CA0F-62AE-4E65-B371-198168E1F4A2}" presName="space" presStyleCnt="0"/>
      <dgm:spPr/>
      <dgm:t>
        <a:bodyPr/>
        <a:lstStyle/>
        <a:p>
          <a:endParaRPr lang="zh-TW" altLang="en-US"/>
        </a:p>
      </dgm:t>
    </dgm:pt>
    <dgm:pt modelId="{7325508B-25C7-4A53-A120-EDAEA484E3BF}" type="pres">
      <dgm:prSet presAssocID="{FB774763-553F-485C-A54E-ACEF34DA7B56}" presName="composite" presStyleCnt="0"/>
      <dgm:spPr/>
      <dgm:t>
        <a:bodyPr/>
        <a:lstStyle/>
        <a:p>
          <a:endParaRPr lang="zh-TW" altLang="en-US"/>
        </a:p>
      </dgm:t>
    </dgm:pt>
    <dgm:pt modelId="{2CDF9F96-2B18-40B1-80A2-A97ABFB85661}" type="pres">
      <dgm:prSet presAssocID="{FB774763-553F-485C-A54E-ACEF34DA7B56}" presName="parTx" presStyleLbl="alignNode1" presStyleIdx="1" presStyleCnt="3" custScaleX="143772">
        <dgm:presLayoutVars>
          <dgm:chMax val="0"/>
          <dgm:chPref val="0"/>
          <dgm:bulletEnabled val="1"/>
        </dgm:presLayoutVars>
      </dgm:prSet>
      <dgm:spPr/>
      <dgm:t>
        <a:bodyPr/>
        <a:lstStyle/>
        <a:p>
          <a:endParaRPr lang="zh-TW" altLang="en-US"/>
        </a:p>
      </dgm:t>
    </dgm:pt>
    <dgm:pt modelId="{2B1CF56D-EA6B-4CF0-BAB0-C6C030B11954}" type="pres">
      <dgm:prSet presAssocID="{FB774763-553F-485C-A54E-ACEF34DA7B56}" presName="desTx" presStyleLbl="alignAccFollowNode1" presStyleIdx="1" presStyleCnt="3" custScaleX="143772">
        <dgm:presLayoutVars>
          <dgm:bulletEnabled val="1"/>
        </dgm:presLayoutVars>
      </dgm:prSet>
      <dgm:spPr/>
      <dgm:t>
        <a:bodyPr/>
        <a:lstStyle/>
        <a:p>
          <a:endParaRPr lang="zh-TW" altLang="en-US"/>
        </a:p>
      </dgm:t>
    </dgm:pt>
    <dgm:pt modelId="{F1CE6103-3AFD-4F0D-BA91-5B1584641F71}" type="pres">
      <dgm:prSet presAssocID="{D5D1DE2C-95E8-4B0A-ADEC-CA433767D905}" presName="space" presStyleCnt="0"/>
      <dgm:spPr/>
      <dgm:t>
        <a:bodyPr/>
        <a:lstStyle/>
        <a:p>
          <a:endParaRPr lang="zh-TW" altLang="en-US"/>
        </a:p>
      </dgm:t>
    </dgm:pt>
    <dgm:pt modelId="{48B0BD85-F943-40A6-8E31-C6D40B00C2F8}" type="pres">
      <dgm:prSet presAssocID="{C50B596A-A334-4133-BE4A-185A6202E03E}" presName="composite" presStyleCnt="0"/>
      <dgm:spPr/>
      <dgm:t>
        <a:bodyPr/>
        <a:lstStyle/>
        <a:p>
          <a:endParaRPr lang="zh-TW" altLang="en-US"/>
        </a:p>
      </dgm:t>
    </dgm:pt>
    <dgm:pt modelId="{89EA5E17-67DA-4540-8765-7F285C585718}" type="pres">
      <dgm:prSet presAssocID="{C50B596A-A334-4133-BE4A-185A6202E03E}" presName="parTx" presStyleLbl="alignNode1" presStyleIdx="2" presStyleCnt="3">
        <dgm:presLayoutVars>
          <dgm:chMax val="0"/>
          <dgm:chPref val="0"/>
          <dgm:bulletEnabled val="1"/>
        </dgm:presLayoutVars>
      </dgm:prSet>
      <dgm:spPr/>
      <dgm:t>
        <a:bodyPr/>
        <a:lstStyle/>
        <a:p>
          <a:endParaRPr lang="zh-TW" altLang="en-US"/>
        </a:p>
      </dgm:t>
    </dgm:pt>
    <dgm:pt modelId="{D629BBAA-CF49-4E9E-ABED-CB46EA7B7298}" type="pres">
      <dgm:prSet presAssocID="{C50B596A-A334-4133-BE4A-185A6202E03E}" presName="desTx" presStyleLbl="alignAccFollowNode1" presStyleIdx="2" presStyleCnt="3">
        <dgm:presLayoutVars>
          <dgm:bulletEnabled val="1"/>
        </dgm:presLayoutVars>
      </dgm:prSet>
      <dgm:spPr/>
      <dgm:t>
        <a:bodyPr/>
        <a:lstStyle/>
        <a:p>
          <a:endParaRPr lang="zh-TW" altLang="en-US"/>
        </a:p>
      </dgm:t>
    </dgm:pt>
  </dgm:ptLst>
  <dgm:cxnLst>
    <dgm:cxn modelId="{F1E191C5-21C6-40B3-B4BB-534B54E4749A}" type="presOf" srcId="{63990688-6908-4678-ADAA-0B9C5B0CCD5B}" destId="{2B1CF56D-EA6B-4CF0-BAB0-C6C030B11954}" srcOrd="0" destOrd="1" presId="urn:microsoft.com/office/officeart/2005/8/layout/hList1"/>
    <dgm:cxn modelId="{070D45EF-491A-4FC1-B079-E65BBAF1E715}" type="presOf" srcId="{C50B596A-A334-4133-BE4A-185A6202E03E}" destId="{89EA5E17-67DA-4540-8765-7F285C585718}" srcOrd="0" destOrd="0" presId="urn:microsoft.com/office/officeart/2005/8/layout/hList1"/>
    <dgm:cxn modelId="{D4E82CC6-CA64-434F-8CBC-E0CE4ED4BA6F}" srcId="{C50B596A-A334-4133-BE4A-185A6202E03E}" destId="{B4BFD3B4-1F53-40F9-B0D3-6F51E8139785}" srcOrd="1" destOrd="0" parTransId="{AD06B288-3DE4-435E-A23B-A2C68D7E4605}" sibTransId="{BE58431D-8A56-4C15-B445-362D48C1E0F9}"/>
    <dgm:cxn modelId="{15A94009-BC3E-4A84-A64F-6FD35FBDC868}" type="presOf" srcId="{0DA6B914-635D-46A5-A800-9B2C27206740}" destId="{52F1F1BB-C985-4387-9CBD-AE075F9F3940}" srcOrd="0" destOrd="0" presId="urn:microsoft.com/office/officeart/2005/8/layout/hList1"/>
    <dgm:cxn modelId="{C7AE3AA8-1B62-4861-9B44-4DE6AFB18DAA}" type="presOf" srcId="{B8528A61-9B1F-4A90-B712-EF6D022A27CC}" destId="{E3B9B795-D062-4518-8B4A-0ABA95BEF5C0}" srcOrd="0" destOrd="0" presId="urn:microsoft.com/office/officeart/2005/8/layout/hList1"/>
    <dgm:cxn modelId="{B851F371-AF1E-43B8-9362-BFF8CEC1D445}" type="presOf" srcId="{ADF15B36-6967-4748-B9A6-49569BE4C32D}" destId="{2B1CF56D-EA6B-4CF0-BAB0-C6C030B11954}" srcOrd="0" destOrd="2" presId="urn:microsoft.com/office/officeart/2005/8/layout/hList1"/>
    <dgm:cxn modelId="{83280D3F-EBAE-4F34-AAF5-1EE440C0D2EF}" srcId="{C50B596A-A334-4133-BE4A-185A6202E03E}" destId="{C832E204-F8D1-4885-8514-187DE3883514}" srcOrd="0" destOrd="0" parTransId="{F6E148DB-ACDE-4F19-89A1-00098D14D644}" sibTransId="{17079FA5-DCCB-4B23-80E4-D83C5F8CB52C}"/>
    <dgm:cxn modelId="{97666BBF-3489-42F0-AE42-91BAEBDE17BB}" srcId="{A52C30B9-64E0-4563-A751-9C1D751EE3DF}" destId="{0DA6B914-635D-46A5-A800-9B2C27206740}" srcOrd="0" destOrd="0" parTransId="{E839DF33-AFB7-48C2-A299-E0D9F5323C07}" sibTransId="{F2D0CA0F-62AE-4E65-B371-198168E1F4A2}"/>
    <dgm:cxn modelId="{A0FAC90A-B578-4AA1-9561-79E117737E8C}" type="presOf" srcId="{C832E204-F8D1-4885-8514-187DE3883514}" destId="{D629BBAA-CF49-4E9E-ABED-CB46EA7B7298}" srcOrd="0" destOrd="0" presId="urn:microsoft.com/office/officeart/2005/8/layout/hList1"/>
    <dgm:cxn modelId="{25A50778-2456-4D4D-8D0E-04E42AD2C247}" srcId="{A52C30B9-64E0-4563-A751-9C1D751EE3DF}" destId="{FB774763-553F-485C-A54E-ACEF34DA7B56}" srcOrd="1" destOrd="0" parTransId="{42459B95-FE5C-4AB3-A41F-3CC5A65A204D}" sibTransId="{D5D1DE2C-95E8-4B0A-ADEC-CA433767D905}"/>
    <dgm:cxn modelId="{4929944F-F4CB-40C4-BAE1-26666339BD3B}" type="presOf" srcId="{B4BFD3B4-1F53-40F9-B0D3-6F51E8139785}" destId="{D629BBAA-CF49-4E9E-ABED-CB46EA7B7298}" srcOrd="0" destOrd="1" presId="urn:microsoft.com/office/officeart/2005/8/layout/hList1"/>
    <dgm:cxn modelId="{B15A643F-69F5-41BC-992B-C12D1EF234CC}" type="presOf" srcId="{FB774763-553F-485C-A54E-ACEF34DA7B56}" destId="{2CDF9F96-2B18-40B1-80A2-A97ABFB85661}" srcOrd="0" destOrd="0" presId="urn:microsoft.com/office/officeart/2005/8/layout/hList1"/>
    <dgm:cxn modelId="{5094C55D-D16D-474A-883B-D5C271DC0697}" type="presOf" srcId="{3A174C2D-8DF0-4669-815B-2776639CBEED}" destId="{2B1CF56D-EA6B-4CF0-BAB0-C6C030B11954}" srcOrd="0" destOrd="3" presId="urn:microsoft.com/office/officeart/2005/8/layout/hList1"/>
    <dgm:cxn modelId="{F1FEC408-C1A2-4148-AB53-C48E6F200616}" srcId="{0DA6B914-635D-46A5-A800-9B2C27206740}" destId="{B8528A61-9B1F-4A90-B712-EF6D022A27CC}" srcOrd="0" destOrd="0" parTransId="{C4D83CF0-86EE-4BDB-94D0-945E7999C748}" sibTransId="{2FE2BC48-ACBA-433F-9D50-2A88B044786E}"/>
    <dgm:cxn modelId="{87360928-BEC1-4569-AC53-81E2B0475745}" type="presOf" srcId="{A52C30B9-64E0-4563-A751-9C1D751EE3DF}" destId="{7BA74758-E537-4EF0-92D4-A9358C1689F5}" srcOrd="0" destOrd="0" presId="urn:microsoft.com/office/officeart/2005/8/layout/hList1"/>
    <dgm:cxn modelId="{2A3962D7-7097-485D-B21E-4BBB748AF0FB}" type="presOf" srcId="{A0AA1B00-1008-4B4B-BD0F-687139E545F8}" destId="{2B1CF56D-EA6B-4CF0-BAB0-C6C030B11954}" srcOrd="0" destOrd="0" presId="urn:microsoft.com/office/officeart/2005/8/layout/hList1"/>
    <dgm:cxn modelId="{C79FA338-A7F6-4193-9235-2D167B713205}" srcId="{FB774763-553F-485C-A54E-ACEF34DA7B56}" destId="{ADF15B36-6967-4748-B9A6-49569BE4C32D}" srcOrd="2" destOrd="0" parTransId="{78732A44-3A8F-4FE6-A190-A04161BA9681}" sibTransId="{DF2BB50C-6A90-4606-82C8-F8E502130600}"/>
    <dgm:cxn modelId="{F794171D-8377-4983-B178-DD6BE89F24B2}" srcId="{A52C30B9-64E0-4563-A751-9C1D751EE3DF}" destId="{C50B596A-A334-4133-BE4A-185A6202E03E}" srcOrd="2" destOrd="0" parTransId="{8C0C30ED-741B-44AB-A334-EB67F0F0A665}" sibTransId="{15A6C985-4BE4-4AEB-B2A7-E90B1240F720}"/>
    <dgm:cxn modelId="{45C797E6-9D9C-4904-B6C4-4A0D1F235A9C}" srcId="{FB774763-553F-485C-A54E-ACEF34DA7B56}" destId="{3A174C2D-8DF0-4669-815B-2776639CBEED}" srcOrd="3" destOrd="0" parTransId="{F3DFA00F-8EFC-48D9-A098-C945ADF812FA}" sibTransId="{44DBE8D1-210F-4E86-ABE7-9CA9CB319276}"/>
    <dgm:cxn modelId="{DF4EAC40-A774-4690-BF37-5FCE351DF0B1}" srcId="{FB774763-553F-485C-A54E-ACEF34DA7B56}" destId="{A0AA1B00-1008-4B4B-BD0F-687139E545F8}" srcOrd="0" destOrd="0" parTransId="{9F88FA1D-F56E-40C7-B06B-33EFE97C760E}" sibTransId="{B92A29A5-E44C-401F-BDE9-AABB0F31657B}"/>
    <dgm:cxn modelId="{C0266115-2AE6-4D92-881D-1D1C5419127B}" srcId="{FB774763-553F-485C-A54E-ACEF34DA7B56}" destId="{63990688-6908-4678-ADAA-0B9C5B0CCD5B}" srcOrd="1" destOrd="0" parTransId="{63238486-80BC-47FC-9BCE-FC2E977301A7}" sibTransId="{F448DEE1-B0B1-48B9-9148-7ABBAD5B9D19}"/>
    <dgm:cxn modelId="{102B2404-B5B6-4EA7-8147-1841AD5E08F8}" type="presParOf" srcId="{7BA74758-E537-4EF0-92D4-A9358C1689F5}" destId="{285D967A-EAFB-477D-BAE9-1E0C7890945B}" srcOrd="0" destOrd="0" presId="urn:microsoft.com/office/officeart/2005/8/layout/hList1"/>
    <dgm:cxn modelId="{383E0D95-7BD9-40EC-9873-FA6AAC95871C}" type="presParOf" srcId="{285D967A-EAFB-477D-BAE9-1E0C7890945B}" destId="{52F1F1BB-C985-4387-9CBD-AE075F9F3940}" srcOrd="0" destOrd="0" presId="urn:microsoft.com/office/officeart/2005/8/layout/hList1"/>
    <dgm:cxn modelId="{6C8FCBEC-744C-4E10-93FB-13E10EDD0658}" type="presParOf" srcId="{285D967A-EAFB-477D-BAE9-1E0C7890945B}" destId="{E3B9B795-D062-4518-8B4A-0ABA95BEF5C0}" srcOrd="1" destOrd="0" presId="urn:microsoft.com/office/officeart/2005/8/layout/hList1"/>
    <dgm:cxn modelId="{1255C554-7677-436D-A3F8-642FF580F53C}" type="presParOf" srcId="{7BA74758-E537-4EF0-92D4-A9358C1689F5}" destId="{A6CB07D8-D092-4187-B030-12E1E8F176F2}" srcOrd="1" destOrd="0" presId="urn:microsoft.com/office/officeart/2005/8/layout/hList1"/>
    <dgm:cxn modelId="{526EC618-CA62-4FDC-A5AF-3C53D04E724C}" type="presParOf" srcId="{7BA74758-E537-4EF0-92D4-A9358C1689F5}" destId="{7325508B-25C7-4A53-A120-EDAEA484E3BF}" srcOrd="2" destOrd="0" presId="urn:microsoft.com/office/officeart/2005/8/layout/hList1"/>
    <dgm:cxn modelId="{C7E3CD0F-9A51-427C-B329-60EEDADAD85C}" type="presParOf" srcId="{7325508B-25C7-4A53-A120-EDAEA484E3BF}" destId="{2CDF9F96-2B18-40B1-80A2-A97ABFB85661}" srcOrd="0" destOrd="0" presId="urn:microsoft.com/office/officeart/2005/8/layout/hList1"/>
    <dgm:cxn modelId="{D7764884-675F-454B-9EC1-50B689FCDB0F}" type="presParOf" srcId="{7325508B-25C7-4A53-A120-EDAEA484E3BF}" destId="{2B1CF56D-EA6B-4CF0-BAB0-C6C030B11954}" srcOrd="1" destOrd="0" presId="urn:microsoft.com/office/officeart/2005/8/layout/hList1"/>
    <dgm:cxn modelId="{BCAE7D4F-6679-4F25-B449-DD4DB55B7971}" type="presParOf" srcId="{7BA74758-E537-4EF0-92D4-A9358C1689F5}" destId="{F1CE6103-3AFD-4F0D-BA91-5B1584641F71}" srcOrd="3" destOrd="0" presId="urn:microsoft.com/office/officeart/2005/8/layout/hList1"/>
    <dgm:cxn modelId="{7F9879D8-EE6C-4CD4-AA92-7C7F35AA0D74}" type="presParOf" srcId="{7BA74758-E537-4EF0-92D4-A9358C1689F5}" destId="{48B0BD85-F943-40A6-8E31-C6D40B00C2F8}" srcOrd="4" destOrd="0" presId="urn:microsoft.com/office/officeart/2005/8/layout/hList1"/>
    <dgm:cxn modelId="{4FA693E3-0536-4BBC-B429-0139F64A825F}" type="presParOf" srcId="{48B0BD85-F943-40A6-8E31-C6D40B00C2F8}" destId="{89EA5E17-67DA-4540-8765-7F285C585718}" srcOrd="0" destOrd="0" presId="urn:microsoft.com/office/officeart/2005/8/layout/hList1"/>
    <dgm:cxn modelId="{3335DAD7-5963-4868-A5CD-DD8F5E1F1983}" type="presParOf" srcId="{48B0BD85-F943-40A6-8E31-C6D40B00C2F8}" destId="{D629BBAA-CF49-4E9E-ABED-CB46EA7B7298}" srcOrd="1" destOrd="0" presId="urn:microsoft.com/office/officeart/2005/8/layout/hList1"/>
  </dgm:cxnLst>
  <dgm:bg/>
  <dgm:whole/>
</dgm:dataModel>
</file>

<file path=ppt/diagrams/data3.xml><?xml version="1.0" encoding="utf-8"?>
<dgm:dataModel xmlns:dgm="http://schemas.openxmlformats.org/drawingml/2006/diagram" xmlns:a="http://schemas.openxmlformats.org/drawingml/2006/main">
  <dgm:ptLst>
    <dgm:pt modelId="{035570A4-7022-49DB-908D-22B2F0E4F0E0}" type="doc">
      <dgm:prSet loTypeId="urn:microsoft.com/office/officeart/2005/8/layout/target3" loCatId="relationship" qsTypeId="urn:microsoft.com/office/officeart/2005/8/quickstyle/simple1" qsCatId="simple" csTypeId="urn:microsoft.com/office/officeart/2005/8/colors/colorful3" csCatId="colorful" phldr="1"/>
      <dgm:spPr/>
      <dgm:t>
        <a:bodyPr/>
        <a:lstStyle/>
        <a:p>
          <a:endParaRPr lang="zh-TW" altLang="en-US"/>
        </a:p>
      </dgm:t>
    </dgm:pt>
    <dgm:pt modelId="{FCF61BB8-56A5-4C1A-AFA0-58F9D3308944}">
      <dgm:prSet phldrT="[文字]" custT="1"/>
      <dgm:spPr/>
      <dgm:t>
        <a:bodyPr/>
        <a:lstStyle/>
        <a:p>
          <a:pPr algn="l">
            <a:spcAft>
              <a:spcPts val="0"/>
            </a:spcAft>
          </a:pPr>
          <a:r>
            <a:rPr lang="zh-TW" sz="1600" b="1" u="sng" dirty="0" smtClean="0"/>
            <a:t>人流</a:t>
          </a:r>
          <a:endParaRPr lang="en-US" altLang="zh-TW" sz="1600" b="1" u="sng" dirty="0" smtClean="0"/>
        </a:p>
        <a:p>
          <a:pPr algn="l">
            <a:spcAft>
              <a:spcPct val="35000"/>
            </a:spcAft>
          </a:pPr>
          <a:r>
            <a:rPr lang="en-US" sz="1300" dirty="0" smtClean="0"/>
            <a:t>108</a:t>
          </a:r>
          <a:r>
            <a:rPr lang="zh-TW" sz="1300" dirty="0" smtClean="0"/>
            <a:t>年以實務分享為主軸，並針對中小型業者需求辦理</a:t>
          </a:r>
          <a:r>
            <a:rPr lang="en-US" sz="1300" dirty="0" smtClean="0"/>
            <a:t>5</a:t>
          </a:r>
          <a:r>
            <a:rPr lang="zh-TW" sz="1300" dirty="0" smtClean="0"/>
            <a:t>場次培訓班，課程主題包括「南向市場稅務議題分享」、「黎明顧問公司赴海外拓點申請補助計畫拓點計畫案例分享」、「強化工程英文」、「國際組織備標技巧」、「國際合約範本</a:t>
          </a:r>
          <a:r>
            <a:rPr lang="en-US" sz="1300" dirty="0" smtClean="0"/>
            <a:t>/</a:t>
          </a:r>
          <a:r>
            <a:rPr lang="zh-TW" sz="1300" dirty="0" smtClean="0"/>
            <a:t>案例分享」，共計</a:t>
          </a:r>
          <a:r>
            <a:rPr lang="en-US" sz="1300" dirty="0" smtClean="0"/>
            <a:t>325</a:t>
          </a:r>
          <a:r>
            <a:rPr lang="zh-TW" sz="1300" dirty="0" smtClean="0"/>
            <a:t>位學員參加</a:t>
          </a:r>
          <a:endParaRPr lang="zh-TW" altLang="en-US" sz="1300" dirty="0"/>
        </a:p>
      </dgm:t>
    </dgm:pt>
    <dgm:pt modelId="{C6C750D3-993D-439F-BFCD-372AA124C15C}" type="parTrans" cxnId="{5A6AA9CF-7AA3-4225-968D-D3CC895BFA69}">
      <dgm:prSet/>
      <dgm:spPr/>
      <dgm:t>
        <a:bodyPr/>
        <a:lstStyle/>
        <a:p>
          <a:pPr algn="l"/>
          <a:endParaRPr lang="zh-TW" altLang="en-US" sz="2000"/>
        </a:p>
      </dgm:t>
    </dgm:pt>
    <dgm:pt modelId="{E73BA93D-542E-472E-9788-678C6EADE942}" type="sibTrans" cxnId="{5A6AA9CF-7AA3-4225-968D-D3CC895BFA69}">
      <dgm:prSet/>
      <dgm:spPr/>
      <dgm:t>
        <a:bodyPr/>
        <a:lstStyle/>
        <a:p>
          <a:pPr algn="l"/>
          <a:endParaRPr lang="zh-TW" altLang="en-US" sz="2000"/>
        </a:p>
      </dgm:t>
    </dgm:pt>
    <dgm:pt modelId="{A2D88D6B-D97D-453C-9ED6-C84E2E40D540}">
      <dgm:prSet phldrT="[文字]" custT="1"/>
      <dgm:spPr/>
      <dgm:t>
        <a:bodyPr/>
        <a:lstStyle/>
        <a:p>
          <a:pPr algn="l">
            <a:spcAft>
              <a:spcPts val="0"/>
            </a:spcAft>
          </a:pPr>
          <a:r>
            <a:rPr lang="zh-TW" sz="1600" b="1" u="sng" dirty="0" smtClean="0"/>
            <a:t>資訊流</a:t>
          </a:r>
          <a:endParaRPr lang="en-US" altLang="zh-TW" sz="1600" b="1" u="sng" dirty="0" smtClean="0"/>
        </a:p>
        <a:p>
          <a:pPr algn="l">
            <a:spcAft>
              <a:spcPct val="35000"/>
            </a:spcAft>
          </a:pPr>
          <a:r>
            <a:rPr lang="zh-TW" sz="1300" dirty="0" smtClean="0"/>
            <a:t>駐外單位已回傳工程商情共</a:t>
          </a:r>
          <a:r>
            <a:rPr lang="en-US" sz="1300" dirty="0" smtClean="0"/>
            <a:t>105</a:t>
          </a:r>
          <a:r>
            <a:rPr lang="zh-TW" sz="1300" dirty="0" smtClean="0"/>
            <a:t>件，經濟部已公布於</a:t>
          </a:r>
          <a:r>
            <a:rPr lang="en-US" sz="1300" dirty="0" smtClean="0"/>
            <a:t>GPA</a:t>
          </a:r>
          <a:r>
            <a:rPr lang="zh-TW" sz="1300" dirty="0" smtClean="0"/>
            <a:t>全球政府採購商機網供各界查詢，本會亦轉送相關公會轉知所屬會員參考。另本會本年度規劃擴充海外拓點經驗資料庫，納入當地工程市場資訊、稅務法律相關諮詢紀錄、技術文件翻譯以及提供我國政府或國內業者之建議事項等。</a:t>
          </a:r>
          <a:endParaRPr lang="zh-TW" altLang="en-US" sz="1300" dirty="0" smtClean="0"/>
        </a:p>
      </dgm:t>
    </dgm:pt>
    <dgm:pt modelId="{CAB35CF1-FAA9-48A0-A9B8-60D578AD77AB}" type="parTrans" cxnId="{DA08A565-52C8-4AB2-87CC-F2C0755CC2F9}">
      <dgm:prSet/>
      <dgm:spPr/>
      <dgm:t>
        <a:bodyPr/>
        <a:lstStyle/>
        <a:p>
          <a:pPr algn="l"/>
          <a:endParaRPr lang="zh-TW" altLang="en-US" sz="2000"/>
        </a:p>
      </dgm:t>
    </dgm:pt>
    <dgm:pt modelId="{0B2FD6A6-BD9C-42AD-AF97-B1AA193A3C89}" type="sibTrans" cxnId="{DA08A565-52C8-4AB2-87CC-F2C0755CC2F9}">
      <dgm:prSet/>
      <dgm:spPr/>
      <dgm:t>
        <a:bodyPr/>
        <a:lstStyle/>
        <a:p>
          <a:pPr algn="l"/>
          <a:endParaRPr lang="zh-TW" altLang="en-US" sz="2000"/>
        </a:p>
      </dgm:t>
    </dgm:pt>
    <dgm:pt modelId="{5A70FEEB-804B-4332-B45F-76FF5DBC5310}">
      <dgm:prSet phldrT="[文字]" custT="1"/>
      <dgm:spPr/>
      <dgm:t>
        <a:bodyPr/>
        <a:lstStyle/>
        <a:p>
          <a:pPr algn="l">
            <a:spcAft>
              <a:spcPts val="0"/>
            </a:spcAft>
          </a:pPr>
          <a:r>
            <a:rPr lang="zh-TW" sz="1600" b="1" u="sng" dirty="0" smtClean="0"/>
            <a:t>金流</a:t>
          </a:r>
          <a:endParaRPr lang="en-US" altLang="zh-TW" sz="1600" b="1" u="sng" dirty="0" smtClean="0"/>
        </a:p>
        <a:p>
          <a:pPr algn="l">
            <a:spcAft>
              <a:spcPct val="35000"/>
            </a:spcAft>
          </a:pPr>
          <a:r>
            <a:rPr lang="zh-TW" sz="1300" dirty="0" smtClean="0"/>
            <a:t>財政部已責成輸出入銀行建立「系統、整廠及工程產業輸出聯貸平臺」，</a:t>
          </a:r>
          <a:r>
            <a:rPr lang="en-US" altLang="zh-TW" sz="1300" dirty="0" smtClean="0"/>
            <a:t>108</a:t>
          </a:r>
          <a:r>
            <a:rPr lang="zh-TW" altLang="en-US" sz="1300" dirty="0" smtClean="0"/>
            <a:t>年</a:t>
          </a:r>
          <a:r>
            <a:rPr lang="zh-TW" sz="1300" dirty="0" smtClean="0"/>
            <a:t>輸出聯貸平台</a:t>
          </a:r>
          <a:r>
            <a:rPr lang="zh-TW" altLang="en-US" sz="1300" dirty="0" smtClean="0"/>
            <a:t>授信中</a:t>
          </a:r>
          <a:r>
            <a:rPr lang="en-US" altLang="zh-TW" sz="1300" dirty="0" smtClean="0"/>
            <a:t>11</a:t>
          </a:r>
          <a:r>
            <a:rPr lang="zh-TW" altLang="en-US" sz="1300" dirty="0" smtClean="0"/>
            <a:t>件</a:t>
          </a:r>
          <a:r>
            <a:rPr lang="zh-TW" sz="1300" dirty="0" smtClean="0"/>
            <a:t>，貸款及保證金額為</a:t>
          </a:r>
          <a:r>
            <a:rPr lang="en-US" altLang="zh-TW" sz="1300" dirty="0" smtClean="0"/>
            <a:t>31.3</a:t>
          </a:r>
          <a:r>
            <a:rPr lang="zh-TW" sz="1300" dirty="0" smtClean="0"/>
            <a:t>億元。</a:t>
          </a:r>
          <a:endParaRPr lang="zh-TW" altLang="en-US" sz="1300" dirty="0" smtClean="0"/>
        </a:p>
      </dgm:t>
    </dgm:pt>
    <dgm:pt modelId="{F64DD14C-81E2-4AED-9577-2A9C16B4184F}" type="parTrans" cxnId="{C2D67855-4E62-43FE-86C5-FD3C9B783507}">
      <dgm:prSet/>
      <dgm:spPr/>
      <dgm:t>
        <a:bodyPr/>
        <a:lstStyle/>
        <a:p>
          <a:pPr algn="l"/>
          <a:endParaRPr lang="zh-TW" altLang="en-US" sz="2000"/>
        </a:p>
      </dgm:t>
    </dgm:pt>
    <dgm:pt modelId="{36A00BAC-A8B2-4BB3-9FFA-13EA767C9E78}" type="sibTrans" cxnId="{C2D67855-4E62-43FE-86C5-FD3C9B783507}">
      <dgm:prSet/>
      <dgm:spPr/>
      <dgm:t>
        <a:bodyPr/>
        <a:lstStyle/>
        <a:p>
          <a:pPr algn="l"/>
          <a:endParaRPr lang="zh-TW" altLang="en-US" sz="2000"/>
        </a:p>
      </dgm:t>
    </dgm:pt>
    <dgm:pt modelId="{EF505BEF-52E6-4D8D-A55B-9FCF04AD0682}" type="pres">
      <dgm:prSet presAssocID="{035570A4-7022-49DB-908D-22B2F0E4F0E0}" presName="Name0" presStyleCnt="0">
        <dgm:presLayoutVars>
          <dgm:chMax val="7"/>
          <dgm:dir/>
          <dgm:animLvl val="lvl"/>
          <dgm:resizeHandles val="exact"/>
        </dgm:presLayoutVars>
      </dgm:prSet>
      <dgm:spPr/>
      <dgm:t>
        <a:bodyPr/>
        <a:lstStyle/>
        <a:p>
          <a:endParaRPr lang="zh-TW" altLang="en-US"/>
        </a:p>
      </dgm:t>
    </dgm:pt>
    <dgm:pt modelId="{6A7F8F8D-1241-4B09-BB67-1204DD1CC05B}" type="pres">
      <dgm:prSet presAssocID="{FCF61BB8-56A5-4C1A-AFA0-58F9D3308944}" presName="circle1" presStyleLbl="node1" presStyleIdx="0" presStyleCnt="3"/>
      <dgm:spPr/>
      <dgm:t>
        <a:bodyPr/>
        <a:lstStyle/>
        <a:p>
          <a:endParaRPr lang="zh-TW" altLang="en-US"/>
        </a:p>
      </dgm:t>
    </dgm:pt>
    <dgm:pt modelId="{CA39C62F-4C1A-4A7A-8315-27A9A2E2E08A}" type="pres">
      <dgm:prSet presAssocID="{FCF61BB8-56A5-4C1A-AFA0-58F9D3308944}" presName="space" presStyleCnt="0"/>
      <dgm:spPr/>
      <dgm:t>
        <a:bodyPr/>
        <a:lstStyle/>
        <a:p>
          <a:endParaRPr lang="zh-TW" altLang="en-US"/>
        </a:p>
      </dgm:t>
    </dgm:pt>
    <dgm:pt modelId="{3652BE97-38D7-4A9A-9074-7A955076F18D}" type="pres">
      <dgm:prSet presAssocID="{FCF61BB8-56A5-4C1A-AFA0-58F9D3308944}" presName="rect1" presStyleLbl="alignAcc1" presStyleIdx="0" presStyleCnt="3"/>
      <dgm:spPr/>
      <dgm:t>
        <a:bodyPr/>
        <a:lstStyle/>
        <a:p>
          <a:endParaRPr lang="zh-TW" altLang="en-US"/>
        </a:p>
      </dgm:t>
    </dgm:pt>
    <dgm:pt modelId="{5B219234-3F8D-46D1-B0FE-FC3E38EF834D}" type="pres">
      <dgm:prSet presAssocID="{A2D88D6B-D97D-453C-9ED6-C84E2E40D540}" presName="vertSpace2" presStyleLbl="node1" presStyleIdx="0" presStyleCnt="3"/>
      <dgm:spPr/>
      <dgm:t>
        <a:bodyPr/>
        <a:lstStyle/>
        <a:p>
          <a:endParaRPr lang="zh-TW" altLang="en-US"/>
        </a:p>
      </dgm:t>
    </dgm:pt>
    <dgm:pt modelId="{300BB6DB-D0F2-4CAE-A06F-ADAB66A3D0BB}" type="pres">
      <dgm:prSet presAssocID="{A2D88D6B-D97D-453C-9ED6-C84E2E40D540}" presName="circle2" presStyleLbl="node1" presStyleIdx="1" presStyleCnt="3"/>
      <dgm:spPr/>
      <dgm:t>
        <a:bodyPr/>
        <a:lstStyle/>
        <a:p>
          <a:endParaRPr lang="zh-TW" altLang="en-US"/>
        </a:p>
      </dgm:t>
    </dgm:pt>
    <dgm:pt modelId="{134AD6BE-1146-47B0-971F-24B38C0B9FAA}" type="pres">
      <dgm:prSet presAssocID="{A2D88D6B-D97D-453C-9ED6-C84E2E40D540}" presName="rect2" presStyleLbl="alignAcc1" presStyleIdx="1" presStyleCnt="3" custScaleY="96591"/>
      <dgm:spPr/>
      <dgm:t>
        <a:bodyPr/>
        <a:lstStyle/>
        <a:p>
          <a:endParaRPr lang="zh-TW" altLang="en-US"/>
        </a:p>
      </dgm:t>
    </dgm:pt>
    <dgm:pt modelId="{E05F8247-8A51-4D48-9C9F-471427A14B53}" type="pres">
      <dgm:prSet presAssocID="{5A70FEEB-804B-4332-B45F-76FF5DBC5310}" presName="vertSpace3" presStyleLbl="node1" presStyleIdx="1" presStyleCnt="3"/>
      <dgm:spPr/>
      <dgm:t>
        <a:bodyPr/>
        <a:lstStyle/>
        <a:p>
          <a:endParaRPr lang="zh-TW" altLang="en-US"/>
        </a:p>
      </dgm:t>
    </dgm:pt>
    <dgm:pt modelId="{7FAFB639-F3A9-4347-A30D-3183137C28E8}" type="pres">
      <dgm:prSet presAssocID="{5A70FEEB-804B-4332-B45F-76FF5DBC5310}" presName="circle3" presStyleLbl="node1" presStyleIdx="2" presStyleCnt="3"/>
      <dgm:spPr/>
      <dgm:t>
        <a:bodyPr/>
        <a:lstStyle/>
        <a:p>
          <a:endParaRPr lang="zh-TW" altLang="en-US"/>
        </a:p>
      </dgm:t>
    </dgm:pt>
    <dgm:pt modelId="{16A731EA-5662-4352-AFB0-FF03B7A265DC}" type="pres">
      <dgm:prSet presAssocID="{5A70FEEB-804B-4332-B45F-76FF5DBC5310}" presName="rect3" presStyleLbl="alignAcc1" presStyleIdx="2" presStyleCnt="3" custScaleY="86364"/>
      <dgm:spPr/>
      <dgm:t>
        <a:bodyPr/>
        <a:lstStyle/>
        <a:p>
          <a:endParaRPr lang="zh-TW" altLang="en-US"/>
        </a:p>
      </dgm:t>
    </dgm:pt>
    <dgm:pt modelId="{381150ED-EABD-422A-BBC3-82C421F18905}" type="pres">
      <dgm:prSet presAssocID="{FCF61BB8-56A5-4C1A-AFA0-58F9D3308944}" presName="rect1ParTxNoCh" presStyleLbl="alignAcc1" presStyleIdx="2" presStyleCnt="3">
        <dgm:presLayoutVars>
          <dgm:chMax val="1"/>
          <dgm:bulletEnabled val="1"/>
        </dgm:presLayoutVars>
      </dgm:prSet>
      <dgm:spPr/>
      <dgm:t>
        <a:bodyPr/>
        <a:lstStyle/>
        <a:p>
          <a:endParaRPr lang="zh-TW" altLang="en-US"/>
        </a:p>
      </dgm:t>
    </dgm:pt>
    <dgm:pt modelId="{3E16A096-A0E3-4E8A-A455-A07FF518827F}" type="pres">
      <dgm:prSet presAssocID="{A2D88D6B-D97D-453C-9ED6-C84E2E40D540}" presName="rect2ParTxNoCh" presStyleLbl="alignAcc1" presStyleIdx="2" presStyleCnt="3">
        <dgm:presLayoutVars>
          <dgm:chMax val="1"/>
          <dgm:bulletEnabled val="1"/>
        </dgm:presLayoutVars>
      </dgm:prSet>
      <dgm:spPr/>
      <dgm:t>
        <a:bodyPr/>
        <a:lstStyle/>
        <a:p>
          <a:endParaRPr lang="zh-TW" altLang="en-US"/>
        </a:p>
      </dgm:t>
    </dgm:pt>
    <dgm:pt modelId="{DD09D2CA-1CD8-483B-81C2-59E58BBEA58D}" type="pres">
      <dgm:prSet presAssocID="{5A70FEEB-804B-4332-B45F-76FF5DBC5310}" presName="rect3ParTxNoCh" presStyleLbl="alignAcc1" presStyleIdx="2" presStyleCnt="3">
        <dgm:presLayoutVars>
          <dgm:chMax val="1"/>
          <dgm:bulletEnabled val="1"/>
        </dgm:presLayoutVars>
      </dgm:prSet>
      <dgm:spPr/>
      <dgm:t>
        <a:bodyPr/>
        <a:lstStyle/>
        <a:p>
          <a:endParaRPr lang="zh-TW" altLang="en-US"/>
        </a:p>
      </dgm:t>
    </dgm:pt>
  </dgm:ptLst>
  <dgm:cxnLst>
    <dgm:cxn modelId="{78AB330D-FC42-469D-BA74-52CD6A5D2755}" type="presOf" srcId="{5A70FEEB-804B-4332-B45F-76FF5DBC5310}" destId="{16A731EA-5662-4352-AFB0-FF03B7A265DC}" srcOrd="0" destOrd="0" presId="urn:microsoft.com/office/officeart/2005/8/layout/target3"/>
    <dgm:cxn modelId="{2FFB4599-8235-45CE-98C1-6ED59652F96E}" type="presOf" srcId="{035570A4-7022-49DB-908D-22B2F0E4F0E0}" destId="{EF505BEF-52E6-4D8D-A55B-9FCF04AD0682}" srcOrd="0" destOrd="0" presId="urn:microsoft.com/office/officeart/2005/8/layout/target3"/>
    <dgm:cxn modelId="{0D1E16EB-5A9F-4AA7-AB36-86799CD3DD99}" type="presOf" srcId="{FCF61BB8-56A5-4C1A-AFA0-58F9D3308944}" destId="{381150ED-EABD-422A-BBC3-82C421F18905}" srcOrd="1" destOrd="0" presId="urn:microsoft.com/office/officeart/2005/8/layout/target3"/>
    <dgm:cxn modelId="{CECA5BA9-1312-4B1F-A32E-C9E23C95B25A}" type="presOf" srcId="{A2D88D6B-D97D-453C-9ED6-C84E2E40D540}" destId="{134AD6BE-1146-47B0-971F-24B38C0B9FAA}" srcOrd="0" destOrd="0" presId="urn:microsoft.com/office/officeart/2005/8/layout/target3"/>
    <dgm:cxn modelId="{5A6AA9CF-7AA3-4225-968D-D3CC895BFA69}" srcId="{035570A4-7022-49DB-908D-22B2F0E4F0E0}" destId="{FCF61BB8-56A5-4C1A-AFA0-58F9D3308944}" srcOrd="0" destOrd="0" parTransId="{C6C750D3-993D-439F-BFCD-372AA124C15C}" sibTransId="{E73BA93D-542E-472E-9788-678C6EADE942}"/>
    <dgm:cxn modelId="{0859CFE8-95D6-4587-B294-DE9372E49F18}" type="presOf" srcId="{5A70FEEB-804B-4332-B45F-76FF5DBC5310}" destId="{DD09D2CA-1CD8-483B-81C2-59E58BBEA58D}" srcOrd="1" destOrd="0" presId="urn:microsoft.com/office/officeart/2005/8/layout/target3"/>
    <dgm:cxn modelId="{F4C23018-5BB4-40AF-912D-AAFFBF63CC84}" type="presOf" srcId="{FCF61BB8-56A5-4C1A-AFA0-58F9D3308944}" destId="{3652BE97-38D7-4A9A-9074-7A955076F18D}" srcOrd="0" destOrd="0" presId="urn:microsoft.com/office/officeart/2005/8/layout/target3"/>
    <dgm:cxn modelId="{C2D67855-4E62-43FE-86C5-FD3C9B783507}" srcId="{035570A4-7022-49DB-908D-22B2F0E4F0E0}" destId="{5A70FEEB-804B-4332-B45F-76FF5DBC5310}" srcOrd="2" destOrd="0" parTransId="{F64DD14C-81E2-4AED-9577-2A9C16B4184F}" sibTransId="{36A00BAC-A8B2-4BB3-9FFA-13EA767C9E78}"/>
    <dgm:cxn modelId="{5968AAAE-F675-4F80-AED1-60647277566B}" type="presOf" srcId="{A2D88D6B-D97D-453C-9ED6-C84E2E40D540}" destId="{3E16A096-A0E3-4E8A-A455-A07FF518827F}" srcOrd="1" destOrd="0" presId="urn:microsoft.com/office/officeart/2005/8/layout/target3"/>
    <dgm:cxn modelId="{DA08A565-52C8-4AB2-87CC-F2C0755CC2F9}" srcId="{035570A4-7022-49DB-908D-22B2F0E4F0E0}" destId="{A2D88D6B-D97D-453C-9ED6-C84E2E40D540}" srcOrd="1" destOrd="0" parTransId="{CAB35CF1-FAA9-48A0-A9B8-60D578AD77AB}" sibTransId="{0B2FD6A6-BD9C-42AD-AF97-B1AA193A3C89}"/>
    <dgm:cxn modelId="{2666B969-E50D-48C9-8287-1BA5A8F63B15}" type="presParOf" srcId="{EF505BEF-52E6-4D8D-A55B-9FCF04AD0682}" destId="{6A7F8F8D-1241-4B09-BB67-1204DD1CC05B}" srcOrd="0" destOrd="0" presId="urn:microsoft.com/office/officeart/2005/8/layout/target3"/>
    <dgm:cxn modelId="{C0BCFE72-BEA3-4BF4-9941-CCEB3A400802}" type="presParOf" srcId="{EF505BEF-52E6-4D8D-A55B-9FCF04AD0682}" destId="{CA39C62F-4C1A-4A7A-8315-27A9A2E2E08A}" srcOrd="1" destOrd="0" presId="urn:microsoft.com/office/officeart/2005/8/layout/target3"/>
    <dgm:cxn modelId="{4609D25C-06AF-4B12-91FE-15A2F171E828}" type="presParOf" srcId="{EF505BEF-52E6-4D8D-A55B-9FCF04AD0682}" destId="{3652BE97-38D7-4A9A-9074-7A955076F18D}" srcOrd="2" destOrd="0" presId="urn:microsoft.com/office/officeart/2005/8/layout/target3"/>
    <dgm:cxn modelId="{60EF9097-6DA4-485B-BD39-CD7ECDFAF051}" type="presParOf" srcId="{EF505BEF-52E6-4D8D-A55B-9FCF04AD0682}" destId="{5B219234-3F8D-46D1-B0FE-FC3E38EF834D}" srcOrd="3" destOrd="0" presId="urn:microsoft.com/office/officeart/2005/8/layout/target3"/>
    <dgm:cxn modelId="{76A81E21-F27E-40C3-A531-D3ECCAAAC37C}" type="presParOf" srcId="{EF505BEF-52E6-4D8D-A55B-9FCF04AD0682}" destId="{300BB6DB-D0F2-4CAE-A06F-ADAB66A3D0BB}" srcOrd="4" destOrd="0" presId="urn:microsoft.com/office/officeart/2005/8/layout/target3"/>
    <dgm:cxn modelId="{78758DA2-353E-40F1-85FA-517DA886B715}" type="presParOf" srcId="{EF505BEF-52E6-4D8D-A55B-9FCF04AD0682}" destId="{134AD6BE-1146-47B0-971F-24B38C0B9FAA}" srcOrd="5" destOrd="0" presId="urn:microsoft.com/office/officeart/2005/8/layout/target3"/>
    <dgm:cxn modelId="{0E7324DC-5F27-4948-924D-C9445B9897F0}" type="presParOf" srcId="{EF505BEF-52E6-4D8D-A55B-9FCF04AD0682}" destId="{E05F8247-8A51-4D48-9C9F-471427A14B53}" srcOrd="6" destOrd="0" presId="urn:microsoft.com/office/officeart/2005/8/layout/target3"/>
    <dgm:cxn modelId="{F53C423D-1DE6-4CF6-AB9E-D21E2A925911}" type="presParOf" srcId="{EF505BEF-52E6-4D8D-A55B-9FCF04AD0682}" destId="{7FAFB639-F3A9-4347-A30D-3183137C28E8}" srcOrd="7" destOrd="0" presId="urn:microsoft.com/office/officeart/2005/8/layout/target3"/>
    <dgm:cxn modelId="{6728FACE-2306-4DA0-AF13-C9FF56A84F67}" type="presParOf" srcId="{EF505BEF-52E6-4D8D-A55B-9FCF04AD0682}" destId="{16A731EA-5662-4352-AFB0-FF03B7A265DC}" srcOrd="8" destOrd="0" presId="urn:microsoft.com/office/officeart/2005/8/layout/target3"/>
    <dgm:cxn modelId="{545CB9AE-8807-418A-AF4A-9B0136711B86}" type="presParOf" srcId="{EF505BEF-52E6-4D8D-A55B-9FCF04AD0682}" destId="{381150ED-EABD-422A-BBC3-82C421F18905}" srcOrd="9" destOrd="0" presId="urn:microsoft.com/office/officeart/2005/8/layout/target3"/>
    <dgm:cxn modelId="{474EC23C-8474-4289-ADE2-4DCCBC002136}" type="presParOf" srcId="{EF505BEF-52E6-4D8D-A55B-9FCF04AD0682}" destId="{3E16A096-A0E3-4E8A-A455-A07FF518827F}" srcOrd="10" destOrd="0" presId="urn:microsoft.com/office/officeart/2005/8/layout/target3"/>
    <dgm:cxn modelId="{C5C240F9-5280-4852-A841-D9F877C70F31}" type="presParOf" srcId="{EF505BEF-52E6-4D8D-A55B-9FCF04AD0682}" destId="{DD09D2CA-1CD8-483B-81C2-59E58BBEA58D}" srcOrd="11" destOrd="0" presId="urn:microsoft.com/office/officeart/2005/8/layout/target3"/>
  </dgm:cxnLst>
  <dgm:bg/>
  <dgm:whole/>
</dgm:dataModel>
</file>

<file path=ppt/diagrams/data4.xml><?xml version="1.0" encoding="utf-8"?>
<dgm:dataModel xmlns:dgm="http://schemas.openxmlformats.org/drawingml/2006/diagram" xmlns:a="http://schemas.openxmlformats.org/drawingml/2006/main">
  <dgm:ptLst>
    <dgm:pt modelId="{07EBC352-B016-4126-9EB7-AFFDF6754E6B}" type="doc">
      <dgm:prSet loTypeId="urn:microsoft.com/office/officeart/2005/8/layout/cycle4" loCatId="cycle" qsTypeId="urn:microsoft.com/office/officeart/2005/8/quickstyle/simple1" qsCatId="simple" csTypeId="urn:microsoft.com/office/officeart/2005/8/colors/colorful2" csCatId="colorful" phldr="1"/>
      <dgm:spPr/>
      <dgm:t>
        <a:bodyPr/>
        <a:lstStyle/>
        <a:p>
          <a:endParaRPr lang="zh-TW" altLang="en-US"/>
        </a:p>
      </dgm:t>
    </dgm:pt>
    <dgm:pt modelId="{20AE6C9E-BF77-4DD5-9172-1B390CCFF22A}">
      <dgm:prSet phldrT="[文字]" custT="1"/>
      <dgm:spPr/>
      <dgm:t>
        <a:bodyPr/>
        <a:lstStyle/>
        <a:p>
          <a:r>
            <a:rPr lang="zh-TW" altLang="en-US" sz="1800" b="1" u="sng" dirty="0" smtClean="0">
              <a:latin typeface="+mj-ea"/>
              <a:ea typeface="+mj-ea"/>
            </a:rPr>
            <a:t>拓點業者成果發表交流會宣導</a:t>
          </a:r>
          <a:endParaRPr lang="zh-TW" altLang="en-US" sz="1800" b="1" u="sng" dirty="0">
            <a:latin typeface="+mj-ea"/>
            <a:ea typeface="+mj-ea"/>
          </a:endParaRPr>
        </a:p>
      </dgm:t>
    </dgm:pt>
    <dgm:pt modelId="{61D44B37-66C0-4FBB-97FB-89D3F787FAD7}" type="parTrans" cxnId="{AB05D416-9912-4828-904B-7FF36C174DE6}">
      <dgm:prSet/>
      <dgm:spPr/>
      <dgm:t>
        <a:bodyPr/>
        <a:lstStyle/>
        <a:p>
          <a:endParaRPr lang="zh-TW" altLang="en-US">
            <a:latin typeface="+mj-ea"/>
            <a:ea typeface="+mj-ea"/>
          </a:endParaRPr>
        </a:p>
      </dgm:t>
    </dgm:pt>
    <dgm:pt modelId="{6EBE62A5-DE9A-42C8-87D9-42BF87340D71}" type="sibTrans" cxnId="{AB05D416-9912-4828-904B-7FF36C174DE6}">
      <dgm:prSet/>
      <dgm:spPr/>
      <dgm:t>
        <a:bodyPr/>
        <a:lstStyle/>
        <a:p>
          <a:endParaRPr lang="zh-TW" altLang="en-US">
            <a:latin typeface="+mj-ea"/>
            <a:ea typeface="+mj-ea"/>
          </a:endParaRPr>
        </a:p>
      </dgm:t>
    </dgm:pt>
    <dgm:pt modelId="{B34EDEC2-55B2-49E9-A3E5-BC35B0D04C77}">
      <dgm:prSet custT="1"/>
      <dgm:spPr/>
      <dgm:t>
        <a:bodyPr/>
        <a:lstStyle/>
        <a:p>
          <a:r>
            <a:rPr lang="zh-TW" altLang="en-US" sz="1800" b="1" u="sng" dirty="0" smtClean="0">
              <a:latin typeface="+mj-ea"/>
              <a:ea typeface="+mj-ea"/>
            </a:rPr>
            <a:t>工程產業全球化人才實務培訓班</a:t>
          </a:r>
        </a:p>
      </dgm:t>
    </dgm:pt>
    <dgm:pt modelId="{377FCC21-ADED-4F65-8F20-D0D7ADF6A251}" type="parTrans" cxnId="{0B346C1E-DF1C-4F10-BE10-38ADAB47FDD5}">
      <dgm:prSet/>
      <dgm:spPr/>
      <dgm:t>
        <a:bodyPr/>
        <a:lstStyle/>
        <a:p>
          <a:endParaRPr lang="zh-TW" altLang="en-US">
            <a:latin typeface="+mj-ea"/>
            <a:ea typeface="+mj-ea"/>
          </a:endParaRPr>
        </a:p>
      </dgm:t>
    </dgm:pt>
    <dgm:pt modelId="{547E0F68-855C-4ECE-A6CF-A1D9CB1193E4}" type="sibTrans" cxnId="{0B346C1E-DF1C-4F10-BE10-38ADAB47FDD5}">
      <dgm:prSet/>
      <dgm:spPr/>
      <dgm:t>
        <a:bodyPr/>
        <a:lstStyle/>
        <a:p>
          <a:endParaRPr lang="zh-TW" altLang="en-US">
            <a:latin typeface="+mj-ea"/>
            <a:ea typeface="+mj-ea"/>
          </a:endParaRPr>
        </a:p>
      </dgm:t>
    </dgm:pt>
    <dgm:pt modelId="{D8802DD9-01E6-4BDB-A2D7-A7E5AAC82C2F}">
      <dgm:prSet custT="1"/>
      <dgm:spPr/>
      <dgm:t>
        <a:bodyPr/>
        <a:lstStyle/>
        <a:p>
          <a:r>
            <a:rPr lang="zh-TW" altLang="en-US" sz="1800" b="1" dirty="0" smtClean="0">
              <a:latin typeface="+mj-ea"/>
              <a:ea typeface="+mj-ea"/>
            </a:rPr>
            <a:t>   </a:t>
          </a:r>
          <a:r>
            <a:rPr lang="zh-TW" altLang="en-US" sz="1800" b="1" u="sng" dirty="0" smtClean="0">
              <a:latin typeface="+mj-ea"/>
              <a:ea typeface="+mj-ea"/>
            </a:rPr>
            <a:t>一對一輔導提供實務諮詢</a:t>
          </a:r>
        </a:p>
      </dgm:t>
    </dgm:pt>
    <dgm:pt modelId="{6D1ACDD8-F2EB-47AB-91DF-7A38F9F40D6E}" type="parTrans" cxnId="{8683A8E7-7868-4459-A8F2-D4ED543BAD37}">
      <dgm:prSet/>
      <dgm:spPr/>
      <dgm:t>
        <a:bodyPr/>
        <a:lstStyle/>
        <a:p>
          <a:endParaRPr lang="zh-TW" altLang="en-US">
            <a:latin typeface="+mj-ea"/>
            <a:ea typeface="+mj-ea"/>
          </a:endParaRPr>
        </a:p>
      </dgm:t>
    </dgm:pt>
    <dgm:pt modelId="{CD4AC665-C895-4537-83E9-EB3569D4FBC0}" type="sibTrans" cxnId="{8683A8E7-7868-4459-A8F2-D4ED543BAD37}">
      <dgm:prSet/>
      <dgm:spPr/>
      <dgm:t>
        <a:bodyPr/>
        <a:lstStyle/>
        <a:p>
          <a:endParaRPr lang="zh-TW" altLang="en-US">
            <a:latin typeface="+mj-ea"/>
            <a:ea typeface="+mj-ea"/>
          </a:endParaRPr>
        </a:p>
      </dgm:t>
    </dgm:pt>
    <dgm:pt modelId="{78DE4770-4C6D-4865-B113-E4ABDC844F05}">
      <dgm:prSet custT="1"/>
      <dgm:spPr/>
      <dgm:t>
        <a:bodyPr/>
        <a:lstStyle/>
        <a:p>
          <a:endParaRPr lang="zh-TW" altLang="en-US" sz="1200" dirty="0" smtClean="0">
            <a:latin typeface="+mj-ea"/>
            <a:ea typeface="+mj-ea"/>
          </a:endParaRPr>
        </a:p>
      </dgm:t>
    </dgm:pt>
    <dgm:pt modelId="{1F6D5AC9-1038-4CB7-B6F9-9E676BA1D0B8}" type="parTrans" cxnId="{2E72C512-D348-4394-A4EE-9B8506854F0B}">
      <dgm:prSet/>
      <dgm:spPr/>
      <dgm:t>
        <a:bodyPr/>
        <a:lstStyle/>
        <a:p>
          <a:endParaRPr lang="zh-TW" altLang="en-US">
            <a:latin typeface="+mj-ea"/>
            <a:ea typeface="+mj-ea"/>
          </a:endParaRPr>
        </a:p>
      </dgm:t>
    </dgm:pt>
    <dgm:pt modelId="{5F26294C-61C3-4545-8B9D-60169CE59E55}" type="sibTrans" cxnId="{2E72C512-D348-4394-A4EE-9B8506854F0B}">
      <dgm:prSet/>
      <dgm:spPr/>
      <dgm:t>
        <a:bodyPr/>
        <a:lstStyle/>
        <a:p>
          <a:endParaRPr lang="zh-TW" altLang="en-US">
            <a:latin typeface="+mj-ea"/>
            <a:ea typeface="+mj-ea"/>
          </a:endParaRPr>
        </a:p>
      </dgm:t>
    </dgm:pt>
    <dgm:pt modelId="{5BA42EDD-4F9E-45B2-AA16-91A29CB5C59B}">
      <dgm:prSet custT="1"/>
      <dgm:spPr/>
      <dgm:t>
        <a:bodyPr/>
        <a:lstStyle/>
        <a:p>
          <a:endParaRPr lang="zh-TW" altLang="en-US" sz="1200" dirty="0" smtClean="0">
            <a:latin typeface="+mj-ea"/>
            <a:ea typeface="+mj-ea"/>
          </a:endParaRPr>
        </a:p>
      </dgm:t>
    </dgm:pt>
    <dgm:pt modelId="{0E949CCA-AEC3-4F07-AF21-5787BF20F5F6}" type="parTrans" cxnId="{2C1AB121-04E9-4608-B4CF-251ADC8F26B4}">
      <dgm:prSet/>
      <dgm:spPr/>
      <dgm:t>
        <a:bodyPr/>
        <a:lstStyle/>
        <a:p>
          <a:endParaRPr lang="zh-TW" altLang="en-US">
            <a:latin typeface="+mj-ea"/>
            <a:ea typeface="+mj-ea"/>
          </a:endParaRPr>
        </a:p>
      </dgm:t>
    </dgm:pt>
    <dgm:pt modelId="{563B62BE-D5A5-454F-88AD-48EC03D010F9}" type="sibTrans" cxnId="{2C1AB121-04E9-4608-B4CF-251ADC8F26B4}">
      <dgm:prSet/>
      <dgm:spPr/>
      <dgm:t>
        <a:bodyPr/>
        <a:lstStyle/>
        <a:p>
          <a:endParaRPr lang="zh-TW" altLang="en-US">
            <a:latin typeface="+mj-ea"/>
            <a:ea typeface="+mj-ea"/>
          </a:endParaRPr>
        </a:p>
      </dgm:t>
    </dgm:pt>
    <dgm:pt modelId="{34B1E743-D80F-4864-BAF4-E85E1BAA3485}">
      <dgm:prSet custT="1"/>
      <dgm:spPr/>
      <dgm:t>
        <a:bodyPr/>
        <a:lstStyle/>
        <a:p>
          <a:endParaRPr lang="zh-TW" altLang="en-US" sz="1200" dirty="0" smtClean="0">
            <a:latin typeface="+mj-ea"/>
            <a:ea typeface="+mj-ea"/>
          </a:endParaRPr>
        </a:p>
      </dgm:t>
    </dgm:pt>
    <dgm:pt modelId="{D8977281-D158-45BC-A5A4-0EBAB2A92F73}">
      <dgm:prSet custT="1"/>
      <dgm:spPr/>
      <dgm:t>
        <a:bodyPr/>
        <a:lstStyle/>
        <a:p>
          <a:r>
            <a:rPr lang="zh-TW" altLang="en-US" sz="1800" b="1" u="sng" dirty="0" smtClean="0">
              <a:latin typeface="+mj-ea"/>
              <a:ea typeface="+mj-ea"/>
            </a:rPr>
            <a:t>蒐集資訊供參考運用</a:t>
          </a:r>
        </a:p>
      </dgm:t>
    </dgm:pt>
    <dgm:pt modelId="{972F3BA6-F10A-4EED-B6BB-E78D42082EC2}" type="sibTrans" cxnId="{01864B09-F104-4C47-BC66-7599000C8115}">
      <dgm:prSet/>
      <dgm:spPr/>
      <dgm:t>
        <a:bodyPr/>
        <a:lstStyle/>
        <a:p>
          <a:endParaRPr lang="zh-TW" altLang="en-US">
            <a:latin typeface="+mj-ea"/>
            <a:ea typeface="+mj-ea"/>
          </a:endParaRPr>
        </a:p>
      </dgm:t>
    </dgm:pt>
    <dgm:pt modelId="{799F1BA3-C58C-4B70-BFB0-9FA52AC46A9D}" type="parTrans" cxnId="{01864B09-F104-4C47-BC66-7599000C8115}">
      <dgm:prSet/>
      <dgm:spPr/>
      <dgm:t>
        <a:bodyPr/>
        <a:lstStyle/>
        <a:p>
          <a:endParaRPr lang="zh-TW" altLang="en-US">
            <a:latin typeface="+mj-ea"/>
            <a:ea typeface="+mj-ea"/>
          </a:endParaRPr>
        </a:p>
      </dgm:t>
    </dgm:pt>
    <dgm:pt modelId="{19E2DD67-8A9F-4BED-B162-605718D24151}" type="sibTrans" cxnId="{B750C5D1-BBCB-4F91-A7DA-0AA3F975E752}">
      <dgm:prSet/>
      <dgm:spPr/>
      <dgm:t>
        <a:bodyPr/>
        <a:lstStyle/>
        <a:p>
          <a:endParaRPr lang="zh-TW" altLang="en-US">
            <a:latin typeface="+mj-ea"/>
            <a:ea typeface="+mj-ea"/>
          </a:endParaRPr>
        </a:p>
      </dgm:t>
    </dgm:pt>
    <dgm:pt modelId="{57B0743B-0944-47D1-B594-A72F8221A6A9}" type="parTrans" cxnId="{B750C5D1-BBCB-4F91-A7DA-0AA3F975E752}">
      <dgm:prSet/>
      <dgm:spPr/>
      <dgm:t>
        <a:bodyPr/>
        <a:lstStyle/>
        <a:p>
          <a:endParaRPr lang="zh-TW" altLang="en-US">
            <a:latin typeface="+mj-ea"/>
            <a:ea typeface="+mj-ea"/>
          </a:endParaRPr>
        </a:p>
      </dgm:t>
    </dgm:pt>
    <dgm:pt modelId="{BC4E76A7-0EFD-419C-A7A2-948130E47D88}">
      <dgm:prSet phldrT="[文字]" custT="1"/>
      <dgm:spPr/>
      <dgm:t>
        <a:bodyPr/>
        <a:lstStyle/>
        <a:p>
          <a:endParaRPr lang="zh-TW" altLang="en-US" sz="1600" b="1" dirty="0">
            <a:latin typeface="+mj-ea"/>
            <a:ea typeface="+mj-ea"/>
          </a:endParaRPr>
        </a:p>
      </dgm:t>
    </dgm:pt>
    <dgm:pt modelId="{7EF7F2B3-CF4D-4117-9890-EC03E20678B7}" type="parTrans" cxnId="{7A329FEA-9B72-43A5-A41D-D9F82342DE7B}">
      <dgm:prSet/>
      <dgm:spPr/>
      <dgm:t>
        <a:bodyPr/>
        <a:lstStyle/>
        <a:p>
          <a:endParaRPr lang="zh-TW" altLang="en-US"/>
        </a:p>
      </dgm:t>
    </dgm:pt>
    <dgm:pt modelId="{5CE775E6-FB83-4BFB-8499-7115A5FF4651}" type="sibTrans" cxnId="{7A329FEA-9B72-43A5-A41D-D9F82342DE7B}">
      <dgm:prSet/>
      <dgm:spPr/>
      <dgm:t>
        <a:bodyPr/>
        <a:lstStyle/>
        <a:p>
          <a:endParaRPr lang="zh-TW" altLang="en-US"/>
        </a:p>
      </dgm:t>
    </dgm:pt>
    <dgm:pt modelId="{E04F84D1-D3D5-4DCC-A861-4C8E4705941A}" type="pres">
      <dgm:prSet presAssocID="{07EBC352-B016-4126-9EB7-AFFDF6754E6B}" presName="cycleMatrixDiagram" presStyleCnt="0">
        <dgm:presLayoutVars>
          <dgm:chMax val="1"/>
          <dgm:dir/>
          <dgm:animLvl val="lvl"/>
          <dgm:resizeHandles val="exact"/>
        </dgm:presLayoutVars>
      </dgm:prSet>
      <dgm:spPr/>
      <dgm:t>
        <a:bodyPr/>
        <a:lstStyle/>
        <a:p>
          <a:endParaRPr lang="zh-TW" altLang="en-US"/>
        </a:p>
      </dgm:t>
    </dgm:pt>
    <dgm:pt modelId="{D68C0A8C-548E-470B-AA44-34E4C7AC971C}" type="pres">
      <dgm:prSet presAssocID="{07EBC352-B016-4126-9EB7-AFFDF6754E6B}" presName="children" presStyleCnt="0"/>
      <dgm:spPr/>
    </dgm:pt>
    <dgm:pt modelId="{FEE9D8A0-EB36-4CFF-A5DD-C8C11184A74E}" type="pres">
      <dgm:prSet presAssocID="{07EBC352-B016-4126-9EB7-AFFDF6754E6B}" presName="child1group" presStyleCnt="0"/>
      <dgm:spPr/>
    </dgm:pt>
    <dgm:pt modelId="{EBF9C4FB-1260-4A93-80E3-069AA67E32C7}" type="pres">
      <dgm:prSet presAssocID="{07EBC352-B016-4126-9EB7-AFFDF6754E6B}" presName="child1" presStyleLbl="bgAcc1" presStyleIdx="0" presStyleCnt="4" custScaleX="124790" custScaleY="108333" custLinFactNeighborX="-14794"/>
      <dgm:spPr/>
      <dgm:t>
        <a:bodyPr/>
        <a:lstStyle/>
        <a:p>
          <a:endParaRPr lang="zh-TW" altLang="en-US"/>
        </a:p>
      </dgm:t>
    </dgm:pt>
    <dgm:pt modelId="{0820CA5F-18EA-4152-914B-DF215942AF17}" type="pres">
      <dgm:prSet presAssocID="{07EBC352-B016-4126-9EB7-AFFDF6754E6B}" presName="child1Text" presStyleLbl="bgAcc1" presStyleIdx="0" presStyleCnt="4">
        <dgm:presLayoutVars>
          <dgm:bulletEnabled val="1"/>
        </dgm:presLayoutVars>
      </dgm:prSet>
      <dgm:spPr/>
      <dgm:t>
        <a:bodyPr/>
        <a:lstStyle/>
        <a:p>
          <a:endParaRPr lang="zh-TW" altLang="en-US"/>
        </a:p>
      </dgm:t>
    </dgm:pt>
    <dgm:pt modelId="{C7F464CF-1615-4F45-8619-24F9DD19EED0}" type="pres">
      <dgm:prSet presAssocID="{07EBC352-B016-4126-9EB7-AFFDF6754E6B}" presName="child2group" presStyleCnt="0"/>
      <dgm:spPr/>
    </dgm:pt>
    <dgm:pt modelId="{A606A0C8-759E-41DE-ACB9-5338A6D75918}" type="pres">
      <dgm:prSet presAssocID="{07EBC352-B016-4126-9EB7-AFFDF6754E6B}" presName="child2" presStyleLbl="bgAcc1" presStyleIdx="1" presStyleCnt="4" custScaleX="130744" custScaleY="108333" custLinFactNeighborX="14794"/>
      <dgm:spPr/>
      <dgm:t>
        <a:bodyPr/>
        <a:lstStyle/>
        <a:p>
          <a:endParaRPr lang="zh-TW" altLang="en-US"/>
        </a:p>
      </dgm:t>
    </dgm:pt>
    <dgm:pt modelId="{F78CA710-6BDB-436D-838A-778427A679C2}" type="pres">
      <dgm:prSet presAssocID="{07EBC352-B016-4126-9EB7-AFFDF6754E6B}" presName="child2Text" presStyleLbl="bgAcc1" presStyleIdx="1" presStyleCnt="4">
        <dgm:presLayoutVars>
          <dgm:bulletEnabled val="1"/>
        </dgm:presLayoutVars>
      </dgm:prSet>
      <dgm:spPr/>
      <dgm:t>
        <a:bodyPr/>
        <a:lstStyle/>
        <a:p>
          <a:endParaRPr lang="zh-TW" altLang="en-US"/>
        </a:p>
      </dgm:t>
    </dgm:pt>
    <dgm:pt modelId="{033F49A7-2134-45FB-ABE2-5257750B67F2}" type="pres">
      <dgm:prSet presAssocID="{07EBC352-B016-4126-9EB7-AFFDF6754E6B}" presName="child3group" presStyleCnt="0"/>
      <dgm:spPr/>
    </dgm:pt>
    <dgm:pt modelId="{DBC46CBC-4931-4D93-B07E-3336CAF0809F}" type="pres">
      <dgm:prSet presAssocID="{07EBC352-B016-4126-9EB7-AFFDF6754E6B}" presName="child3" presStyleLbl="bgAcc1" presStyleIdx="2" presStyleCnt="4" custScaleX="132935" custScaleY="108333" custLinFactNeighborX="14794"/>
      <dgm:spPr/>
      <dgm:t>
        <a:bodyPr/>
        <a:lstStyle/>
        <a:p>
          <a:endParaRPr lang="zh-TW" altLang="en-US"/>
        </a:p>
      </dgm:t>
    </dgm:pt>
    <dgm:pt modelId="{FA302CC5-2220-4270-A29C-41183EB3B186}" type="pres">
      <dgm:prSet presAssocID="{07EBC352-B016-4126-9EB7-AFFDF6754E6B}" presName="child3Text" presStyleLbl="bgAcc1" presStyleIdx="2" presStyleCnt="4">
        <dgm:presLayoutVars>
          <dgm:bulletEnabled val="1"/>
        </dgm:presLayoutVars>
      </dgm:prSet>
      <dgm:spPr/>
      <dgm:t>
        <a:bodyPr/>
        <a:lstStyle/>
        <a:p>
          <a:endParaRPr lang="zh-TW" altLang="en-US"/>
        </a:p>
      </dgm:t>
    </dgm:pt>
    <dgm:pt modelId="{39C2009B-1BB0-4B65-8527-0F8DC0EAA097}" type="pres">
      <dgm:prSet presAssocID="{07EBC352-B016-4126-9EB7-AFFDF6754E6B}" presName="child4group" presStyleCnt="0"/>
      <dgm:spPr/>
    </dgm:pt>
    <dgm:pt modelId="{E35061CD-230C-4DC3-96A8-BD6AD3889B58}" type="pres">
      <dgm:prSet presAssocID="{07EBC352-B016-4126-9EB7-AFFDF6754E6B}" presName="child4" presStyleLbl="bgAcc1" presStyleIdx="3" presStyleCnt="4" custScaleX="126881" custScaleY="108333" custLinFactNeighborX="-14794"/>
      <dgm:spPr/>
      <dgm:t>
        <a:bodyPr/>
        <a:lstStyle/>
        <a:p>
          <a:endParaRPr lang="zh-TW" altLang="en-US"/>
        </a:p>
      </dgm:t>
    </dgm:pt>
    <dgm:pt modelId="{1669DF5F-1841-4415-9C3B-3D3E01F7EAF1}" type="pres">
      <dgm:prSet presAssocID="{07EBC352-B016-4126-9EB7-AFFDF6754E6B}" presName="child4Text" presStyleLbl="bgAcc1" presStyleIdx="3" presStyleCnt="4">
        <dgm:presLayoutVars>
          <dgm:bulletEnabled val="1"/>
        </dgm:presLayoutVars>
      </dgm:prSet>
      <dgm:spPr/>
      <dgm:t>
        <a:bodyPr/>
        <a:lstStyle/>
        <a:p>
          <a:endParaRPr lang="zh-TW" altLang="en-US"/>
        </a:p>
      </dgm:t>
    </dgm:pt>
    <dgm:pt modelId="{D9137587-DED7-4806-8173-910A481CCCC2}" type="pres">
      <dgm:prSet presAssocID="{07EBC352-B016-4126-9EB7-AFFDF6754E6B}" presName="childPlaceholder" presStyleCnt="0"/>
      <dgm:spPr/>
    </dgm:pt>
    <dgm:pt modelId="{75CEFCC4-C81C-4469-81F4-F02B851FEAC4}" type="pres">
      <dgm:prSet presAssocID="{07EBC352-B016-4126-9EB7-AFFDF6754E6B}" presName="circle" presStyleCnt="0"/>
      <dgm:spPr/>
    </dgm:pt>
    <dgm:pt modelId="{355A486D-22A9-42DC-A40B-65CD011139FB}" type="pres">
      <dgm:prSet presAssocID="{07EBC352-B016-4126-9EB7-AFFDF6754E6B}" presName="quadrant1" presStyleLbl="node1" presStyleIdx="0" presStyleCnt="4" custScaleX="95513" custScaleY="88714" custLinFactNeighborX="-4594" custLinFactNeighborY="-13894">
        <dgm:presLayoutVars>
          <dgm:chMax val="1"/>
          <dgm:bulletEnabled val="1"/>
        </dgm:presLayoutVars>
      </dgm:prSet>
      <dgm:spPr/>
      <dgm:t>
        <a:bodyPr/>
        <a:lstStyle/>
        <a:p>
          <a:endParaRPr lang="zh-TW" altLang="en-US"/>
        </a:p>
      </dgm:t>
    </dgm:pt>
    <dgm:pt modelId="{122D5803-6D21-4C6C-8BB8-220B271E88DB}" type="pres">
      <dgm:prSet presAssocID="{07EBC352-B016-4126-9EB7-AFFDF6754E6B}" presName="quadrant2" presStyleLbl="node1" presStyleIdx="1" presStyleCnt="4" custScaleX="95513" custScaleY="88714" custLinFactNeighborX="7715" custLinFactNeighborY="-13894">
        <dgm:presLayoutVars>
          <dgm:chMax val="1"/>
          <dgm:bulletEnabled val="1"/>
        </dgm:presLayoutVars>
      </dgm:prSet>
      <dgm:spPr/>
      <dgm:t>
        <a:bodyPr/>
        <a:lstStyle/>
        <a:p>
          <a:endParaRPr lang="zh-TW" altLang="en-US"/>
        </a:p>
      </dgm:t>
    </dgm:pt>
    <dgm:pt modelId="{2C6CE281-8549-41AB-B354-34108E76DBFA}" type="pres">
      <dgm:prSet presAssocID="{07EBC352-B016-4126-9EB7-AFFDF6754E6B}" presName="quadrant3" presStyleLbl="node1" presStyleIdx="2" presStyleCnt="4" custScaleX="95513" custScaleY="88714" custLinFactNeighborX="7715" custLinFactNeighborY="10773">
        <dgm:presLayoutVars>
          <dgm:chMax val="1"/>
          <dgm:bulletEnabled val="1"/>
        </dgm:presLayoutVars>
      </dgm:prSet>
      <dgm:spPr/>
      <dgm:t>
        <a:bodyPr/>
        <a:lstStyle/>
        <a:p>
          <a:endParaRPr lang="zh-TW" altLang="en-US"/>
        </a:p>
      </dgm:t>
    </dgm:pt>
    <dgm:pt modelId="{98116874-BAC4-48BE-A3F4-879CCB96D649}" type="pres">
      <dgm:prSet presAssocID="{07EBC352-B016-4126-9EB7-AFFDF6754E6B}" presName="quadrant4" presStyleLbl="node1" presStyleIdx="3" presStyleCnt="4" custScaleX="95513" custScaleY="88714" custLinFactNeighborX="-4593" custLinFactNeighborY="10773">
        <dgm:presLayoutVars>
          <dgm:chMax val="1"/>
          <dgm:bulletEnabled val="1"/>
        </dgm:presLayoutVars>
      </dgm:prSet>
      <dgm:spPr/>
      <dgm:t>
        <a:bodyPr/>
        <a:lstStyle/>
        <a:p>
          <a:endParaRPr lang="zh-TW" altLang="en-US"/>
        </a:p>
      </dgm:t>
    </dgm:pt>
    <dgm:pt modelId="{1442B867-E474-486B-A20E-72F44FA6904A}" type="pres">
      <dgm:prSet presAssocID="{07EBC352-B016-4126-9EB7-AFFDF6754E6B}" presName="quadrantPlaceholder" presStyleCnt="0"/>
      <dgm:spPr/>
    </dgm:pt>
    <dgm:pt modelId="{2174B270-8F00-43DC-AA49-2D2628DD7F65}" type="pres">
      <dgm:prSet presAssocID="{07EBC352-B016-4126-9EB7-AFFDF6754E6B}" presName="center1" presStyleLbl="fgShp" presStyleIdx="0" presStyleCnt="2" custScaleX="167224" custScaleY="167224" custLinFactNeighborX="2260" custLinFactNeighborY="-53082"/>
      <dgm:spPr/>
    </dgm:pt>
    <dgm:pt modelId="{BB7F983E-80BC-4DFA-8547-419B12A8FB82}" type="pres">
      <dgm:prSet presAssocID="{07EBC352-B016-4126-9EB7-AFFDF6754E6B}" presName="center2" presStyleLbl="fgShp" presStyleIdx="1" presStyleCnt="2" custScaleX="167224" custScaleY="167224" custLinFactNeighborX="11299" custLinFactNeighborY="43591"/>
      <dgm:spPr/>
    </dgm:pt>
  </dgm:ptLst>
  <dgm:cxnLst>
    <dgm:cxn modelId="{7A329FEA-9B72-43A5-A41D-D9F82342DE7B}" srcId="{20AE6C9E-BF77-4DD5-9172-1B390CCFF22A}" destId="{BC4E76A7-0EFD-419C-A7A2-948130E47D88}" srcOrd="0" destOrd="0" parTransId="{7EF7F2B3-CF4D-4117-9890-EC03E20678B7}" sibTransId="{5CE775E6-FB83-4BFB-8499-7115A5FF4651}"/>
    <dgm:cxn modelId="{83D839FE-F9EC-4588-9035-A87B1CC52844}" type="presOf" srcId="{5BA42EDD-4F9E-45B2-AA16-91A29CB5C59B}" destId="{DBC46CBC-4931-4D93-B07E-3336CAF0809F}" srcOrd="0" destOrd="0" presId="urn:microsoft.com/office/officeart/2005/8/layout/cycle4"/>
    <dgm:cxn modelId="{2974350B-5E37-4829-A737-7BE296E3C00E}" type="presOf" srcId="{5BA42EDD-4F9E-45B2-AA16-91A29CB5C59B}" destId="{FA302CC5-2220-4270-A29C-41183EB3B186}" srcOrd="1" destOrd="0" presId="urn:microsoft.com/office/officeart/2005/8/layout/cycle4"/>
    <dgm:cxn modelId="{AB05D416-9912-4828-904B-7FF36C174DE6}" srcId="{07EBC352-B016-4126-9EB7-AFFDF6754E6B}" destId="{20AE6C9E-BF77-4DD5-9172-1B390CCFF22A}" srcOrd="0" destOrd="0" parTransId="{61D44B37-66C0-4FBB-97FB-89D3F787FAD7}" sibTransId="{6EBE62A5-DE9A-42C8-87D9-42BF87340D71}"/>
    <dgm:cxn modelId="{0B346C1E-DF1C-4F10-BE10-38ADAB47FDD5}" srcId="{07EBC352-B016-4126-9EB7-AFFDF6754E6B}" destId="{B34EDEC2-55B2-49E9-A3E5-BC35B0D04C77}" srcOrd="1" destOrd="0" parTransId="{377FCC21-ADED-4F65-8F20-D0D7ADF6A251}" sibTransId="{547E0F68-855C-4ECE-A6CF-A1D9CB1193E4}"/>
    <dgm:cxn modelId="{8C8CF658-084D-4BA3-90CD-D66DC1AA61EB}" type="presOf" srcId="{BC4E76A7-0EFD-419C-A7A2-948130E47D88}" destId="{EBF9C4FB-1260-4A93-80E3-069AA67E32C7}" srcOrd="0" destOrd="0" presId="urn:microsoft.com/office/officeart/2005/8/layout/cycle4"/>
    <dgm:cxn modelId="{C25C9A41-2B28-45BC-B786-BC2EC0CCE052}" type="presOf" srcId="{78DE4770-4C6D-4865-B113-E4ABDC844F05}" destId="{F78CA710-6BDB-436D-838A-778427A679C2}" srcOrd="1" destOrd="0" presId="urn:microsoft.com/office/officeart/2005/8/layout/cycle4"/>
    <dgm:cxn modelId="{CBA578DE-D389-4939-8937-0375886286B9}" type="presOf" srcId="{D8977281-D158-45BC-A5A4-0EBAB2A92F73}" destId="{98116874-BAC4-48BE-A3F4-879CCB96D649}" srcOrd="0" destOrd="0" presId="urn:microsoft.com/office/officeart/2005/8/layout/cycle4"/>
    <dgm:cxn modelId="{C8728B0E-14B3-4B40-AF2F-05C2CA721369}" type="presOf" srcId="{D8802DD9-01E6-4BDB-A2D7-A7E5AAC82C2F}" destId="{2C6CE281-8549-41AB-B354-34108E76DBFA}" srcOrd="0" destOrd="0" presId="urn:microsoft.com/office/officeart/2005/8/layout/cycle4"/>
    <dgm:cxn modelId="{8523FBC8-4C6C-4CA9-9AE6-0ABA8827ECB1}" type="presOf" srcId="{BC4E76A7-0EFD-419C-A7A2-948130E47D88}" destId="{0820CA5F-18EA-4152-914B-DF215942AF17}" srcOrd="1" destOrd="0" presId="urn:microsoft.com/office/officeart/2005/8/layout/cycle4"/>
    <dgm:cxn modelId="{2A09EA27-2612-4BD3-916B-2C179C073C8A}" type="presOf" srcId="{20AE6C9E-BF77-4DD5-9172-1B390CCFF22A}" destId="{355A486D-22A9-42DC-A40B-65CD011139FB}" srcOrd="0" destOrd="0" presId="urn:microsoft.com/office/officeart/2005/8/layout/cycle4"/>
    <dgm:cxn modelId="{8683A8E7-7868-4459-A8F2-D4ED543BAD37}" srcId="{07EBC352-B016-4126-9EB7-AFFDF6754E6B}" destId="{D8802DD9-01E6-4BDB-A2D7-A7E5AAC82C2F}" srcOrd="2" destOrd="0" parTransId="{6D1ACDD8-F2EB-47AB-91DF-7A38F9F40D6E}" sibTransId="{CD4AC665-C895-4537-83E9-EB3569D4FBC0}"/>
    <dgm:cxn modelId="{2E72C512-D348-4394-A4EE-9B8506854F0B}" srcId="{B34EDEC2-55B2-49E9-A3E5-BC35B0D04C77}" destId="{78DE4770-4C6D-4865-B113-E4ABDC844F05}" srcOrd="0" destOrd="0" parTransId="{1F6D5AC9-1038-4CB7-B6F9-9E676BA1D0B8}" sibTransId="{5F26294C-61C3-4545-8B9D-60169CE59E55}"/>
    <dgm:cxn modelId="{2C1AB121-04E9-4608-B4CF-251ADC8F26B4}" srcId="{D8802DD9-01E6-4BDB-A2D7-A7E5AAC82C2F}" destId="{5BA42EDD-4F9E-45B2-AA16-91A29CB5C59B}" srcOrd="0" destOrd="0" parTransId="{0E949CCA-AEC3-4F07-AF21-5787BF20F5F6}" sibTransId="{563B62BE-D5A5-454F-88AD-48EC03D010F9}"/>
    <dgm:cxn modelId="{10BB63FA-3FD8-4F9B-A774-A2605A40AB1E}" type="presOf" srcId="{34B1E743-D80F-4864-BAF4-E85E1BAA3485}" destId="{1669DF5F-1841-4415-9C3B-3D3E01F7EAF1}" srcOrd="1" destOrd="0" presId="urn:microsoft.com/office/officeart/2005/8/layout/cycle4"/>
    <dgm:cxn modelId="{6DB42673-72FB-49E7-9531-D1863582AB03}" type="presOf" srcId="{B34EDEC2-55B2-49E9-A3E5-BC35B0D04C77}" destId="{122D5803-6D21-4C6C-8BB8-220B271E88DB}" srcOrd="0" destOrd="0" presId="urn:microsoft.com/office/officeart/2005/8/layout/cycle4"/>
    <dgm:cxn modelId="{B750C5D1-BBCB-4F91-A7DA-0AA3F975E752}" srcId="{D8977281-D158-45BC-A5A4-0EBAB2A92F73}" destId="{34B1E743-D80F-4864-BAF4-E85E1BAA3485}" srcOrd="0" destOrd="0" parTransId="{57B0743B-0944-47D1-B594-A72F8221A6A9}" sibTransId="{19E2DD67-8A9F-4BED-B162-605718D24151}"/>
    <dgm:cxn modelId="{1A2207C9-3B9A-469F-BDA2-BD763FD842BA}" type="presOf" srcId="{07EBC352-B016-4126-9EB7-AFFDF6754E6B}" destId="{E04F84D1-D3D5-4DCC-A861-4C8E4705941A}" srcOrd="0" destOrd="0" presId="urn:microsoft.com/office/officeart/2005/8/layout/cycle4"/>
    <dgm:cxn modelId="{01864B09-F104-4C47-BC66-7599000C8115}" srcId="{07EBC352-B016-4126-9EB7-AFFDF6754E6B}" destId="{D8977281-D158-45BC-A5A4-0EBAB2A92F73}" srcOrd="3" destOrd="0" parTransId="{799F1BA3-C58C-4B70-BFB0-9FA52AC46A9D}" sibTransId="{972F3BA6-F10A-4EED-B6BB-E78D42082EC2}"/>
    <dgm:cxn modelId="{554FC857-2E1A-40D4-B74A-018A8E120097}" type="presOf" srcId="{34B1E743-D80F-4864-BAF4-E85E1BAA3485}" destId="{E35061CD-230C-4DC3-96A8-BD6AD3889B58}" srcOrd="0" destOrd="0" presId="urn:microsoft.com/office/officeart/2005/8/layout/cycle4"/>
    <dgm:cxn modelId="{0F1FFC50-CA9F-4B17-AB76-1D2EED9A435D}" type="presOf" srcId="{78DE4770-4C6D-4865-B113-E4ABDC844F05}" destId="{A606A0C8-759E-41DE-ACB9-5338A6D75918}" srcOrd="0" destOrd="0" presId="urn:microsoft.com/office/officeart/2005/8/layout/cycle4"/>
    <dgm:cxn modelId="{8724815C-A8DD-497D-BA12-A7D98231C079}" type="presParOf" srcId="{E04F84D1-D3D5-4DCC-A861-4C8E4705941A}" destId="{D68C0A8C-548E-470B-AA44-34E4C7AC971C}" srcOrd="0" destOrd="0" presId="urn:microsoft.com/office/officeart/2005/8/layout/cycle4"/>
    <dgm:cxn modelId="{5FEC3BD3-28C1-4AD3-9FBB-B934A25D9E3B}" type="presParOf" srcId="{D68C0A8C-548E-470B-AA44-34E4C7AC971C}" destId="{FEE9D8A0-EB36-4CFF-A5DD-C8C11184A74E}" srcOrd="0" destOrd="0" presId="urn:microsoft.com/office/officeart/2005/8/layout/cycle4"/>
    <dgm:cxn modelId="{2E1AEB9D-22A0-4C32-B665-5C9B1EE69273}" type="presParOf" srcId="{FEE9D8A0-EB36-4CFF-A5DD-C8C11184A74E}" destId="{EBF9C4FB-1260-4A93-80E3-069AA67E32C7}" srcOrd="0" destOrd="0" presId="urn:microsoft.com/office/officeart/2005/8/layout/cycle4"/>
    <dgm:cxn modelId="{9CF74BAE-D218-4EDD-A4CA-1219CCEE92BF}" type="presParOf" srcId="{FEE9D8A0-EB36-4CFF-A5DD-C8C11184A74E}" destId="{0820CA5F-18EA-4152-914B-DF215942AF17}" srcOrd="1" destOrd="0" presId="urn:microsoft.com/office/officeart/2005/8/layout/cycle4"/>
    <dgm:cxn modelId="{4ABED99A-F770-4ABD-A8BA-C45C30B02AEE}" type="presParOf" srcId="{D68C0A8C-548E-470B-AA44-34E4C7AC971C}" destId="{C7F464CF-1615-4F45-8619-24F9DD19EED0}" srcOrd="1" destOrd="0" presId="urn:microsoft.com/office/officeart/2005/8/layout/cycle4"/>
    <dgm:cxn modelId="{C94DE801-E0FD-4B21-8F8C-FFF340E09537}" type="presParOf" srcId="{C7F464CF-1615-4F45-8619-24F9DD19EED0}" destId="{A606A0C8-759E-41DE-ACB9-5338A6D75918}" srcOrd="0" destOrd="0" presId="urn:microsoft.com/office/officeart/2005/8/layout/cycle4"/>
    <dgm:cxn modelId="{30D738BB-7A9F-4686-B55A-F2D8315C2BDD}" type="presParOf" srcId="{C7F464CF-1615-4F45-8619-24F9DD19EED0}" destId="{F78CA710-6BDB-436D-838A-778427A679C2}" srcOrd="1" destOrd="0" presId="urn:microsoft.com/office/officeart/2005/8/layout/cycle4"/>
    <dgm:cxn modelId="{11CC73C1-4274-41DE-9431-D109865BC1BD}" type="presParOf" srcId="{D68C0A8C-548E-470B-AA44-34E4C7AC971C}" destId="{033F49A7-2134-45FB-ABE2-5257750B67F2}" srcOrd="2" destOrd="0" presId="urn:microsoft.com/office/officeart/2005/8/layout/cycle4"/>
    <dgm:cxn modelId="{0B2791E0-27F0-4D7A-A5C1-36777A95F09C}" type="presParOf" srcId="{033F49A7-2134-45FB-ABE2-5257750B67F2}" destId="{DBC46CBC-4931-4D93-B07E-3336CAF0809F}" srcOrd="0" destOrd="0" presId="urn:microsoft.com/office/officeart/2005/8/layout/cycle4"/>
    <dgm:cxn modelId="{820D78E4-DBBC-4260-BB85-F0AE67C65F5A}" type="presParOf" srcId="{033F49A7-2134-45FB-ABE2-5257750B67F2}" destId="{FA302CC5-2220-4270-A29C-41183EB3B186}" srcOrd="1" destOrd="0" presId="urn:microsoft.com/office/officeart/2005/8/layout/cycle4"/>
    <dgm:cxn modelId="{59CC78B6-D38C-4619-A9E8-23D2825D1845}" type="presParOf" srcId="{D68C0A8C-548E-470B-AA44-34E4C7AC971C}" destId="{39C2009B-1BB0-4B65-8527-0F8DC0EAA097}" srcOrd="3" destOrd="0" presId="urn:microsoft.com/office/officeart/2005/8/layout/cycle4"/>
    <dgm:cxn modelId="{4FAA07FB-F28C-48DB-ACE3-850E088BFD47}" type="presParOf" srcId="{39C2009B-1BB0-4B65-8527-0F8DC0EAA097}" destId="{E35061CD-230C-4DC3-96A8-BD6AD3889B58}" srcOrd="0" destOrd="0" presId="urn:microsoft.com/office/officeart/2005/8/layout/cycle4"/>
    <dgm:cxn modelId="{BCB1F199-10D7-4513-AB41-A51B9F3BBCC1}" type="presParOf" srcId="{39C2009B-1BB0-4B65-8527-0F8DC0EAA097}" destId="{1669DF5F-1841-4415-9C3B-3D3E01F7EAF1}" srcOrd="1" destOrd="0" presId="urn:microsoft.com/office/officeart/2005/8/layout/cycle4"/>
    <dgm:cxn modelId="{93B77878-AF01-4000-9E6D-E9F4C973B155}" type="presParOf" srcId="{D68C0A8C-548E-470B-AA44-34E4C7AC971C}" destId="{D9137587-DED7-4806-8173-910A481CCCC2}" srcOrd="4" destOrd="0" presId="urn:microsoft.com/office/officeart/2005/8/layout/cycle4"/>
    <dgm:cxn modelId="{58EB528B-DDA8-4F84-8A30-33453B040429}" type="presParOf" srcId="{E04F84D1-D3D5-4DCC-A861-4C8E4705941A}" destId="{75CEFCC4-C81C-4469-81F4-F02B851FEAC4}" srcOrd="1" destOrd="0" presId="urn:microsoft.com/office/officeart/2005/8/layout/cycle4"/>
    <dgm:cxn modelId="{6D35112D-8133-404F-A1E0-C118AC9AC1DB}" type="presParOf" srcId="{75CEFCC4-C81C-4469-81F4-F02B851FEAC4}" destId="{355A486D-22A9-42DC-A40B-65CD011139FB}" srcOrd="0" destOrd="0" presId="urn:microsoft.com/office/officeart/2005/8/layout/cycle4"/>
    <dgm:cxn modelId="{1BF52E3D-B8D5-4CD6-B93F-5073F42CA5DA}" type="presParOf" srcId="{75CEFCC4-C81C-4469-81F4-F02B851FEAC4}" destId="{122D5803-6D21-4C6C-8BB8-220B271E88DB}" srcOrd="1" destOrd="0" presId="urn:microsoft.com/office/officeart/2005/8/layout/cycle4"/>
    <dgm:cxn modelId="{2F591D89-D4BE-49CC-B96E-0068E2485C51}" type="presParOf" srcId="{75CEFCC4-C81C-4469-81F4-F02B851FEAC4}" destId="{2C6CE281-8549-41AB-B354-34108E76DBFA}" srcOrd="2" destOrd="0" presId="urn:microsoft.com/office/officeart/2005/8/layout/cycle4"/>
    <dgm:cxn modelId="{B83AB95A-6452-445F-B29F-6C8085F54E49}" type="presParOf" srcId="{75CEFCC4-C81C-4469-81F4-F02B851FEAC4}" destId="{98116874-BAC4-48BE-A3F4-879CCB96D649}" srcOrd="3" destOrd="0" presId="urn:microsoft.com/office/officeart/2005/8/layout/cycle4"/>
    <dgm:cxn modelId="{0029E2F1-D8CC-433E-BB2D-1821FA019E5C}" type="presParOf" srcId="{75CEFCC4-C81C-4469-81F4-F02B851FEAC4}" destId="{1442B867-E474-486B-A20E-72F44FA6904A}" srcOrd="4" destOrd="0" presId="urn:microsoft.com/office/officeart/2005/8/layout/cycle4"/>
    <dgm:cxn modelId="{488E1C1A-CE3D-4367-8EBD-4898A5826F85}" type="presParOf" srcId="{E04F84D1-D3D5-4DCC-A861-4C8E4705941A}" destId="{2174B270-8F00-43DC-AA49-2D2628DD7F65}" srcOrd="2" destOrd="0" presId="urn:microsoft.com/office/officeart/2005/8/layout/cycle4"/>
    <dgm:cxn modelId="{53CD0DA4-146D-4290-8A3B-B9A8E1E607CD}" type="presParOf" srcId="{E04F84D1-D3D5-4DCC-A861-4C8E4705941A}" destId="{BB7F983E-80BC-4DFA-8547-419B12A8FB82}" srcOrd="3" destOrd="0" presId="urn:microsoft.com/office/officeart/2005/8/layout/cycle4"/>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0" y="2"/>
            <a:ext cx="2945659" cy="496332"/>
          </a:xfrm>
          <a:prstGeom prst="rect">
            <a:avLst/>
          </a:prstGeom>
        </p:spPr>
        <p:txBody>
          <a:bodyPr vert="horz" lIns="91926" tIns="45963" rIns="91926" bIns="45963" rtlCol="0"/>
          <a:lstStyle>
            <a:lvl1pPr algn="l">
              <a:defRPr sz="1200"/>
            </a:lvl1pPr>
          </a:lstStyle>
          <a:p>
            <a:endParaRPr lang="zh-TW" altLang="en-US"/>
          </a:p>
        </p:txBody>
      </p:sp>
      <p:sp>
        <p:nvSpPr>
          <p:cNvPr id="3" name="日期版面配置區 2"/>
          <p:cNvSpPr>
            <a:spLocks noGrp="1"/>
          </p:cNvSpPr>
          <p:nvPr>
            <p:ph type="dt" sz="quarter" idx="1"/>
          </p:nvPr>
        </p:nvSpPr>
        <p:spPr>
          <a:xfrm>
            <a:off x="3850453" y="2"/>
            <a:ext cx="2945659" cy="496332"/>
          </a:xfrm>
          <a:prstGeom prst="rect">
            <a:avLst/>
          </a:prstGeom>
        </p:spPr>
        <p:txBody>
          <a:bodyPr vert="horz" lIns="91926" tIns="45963" rIns="91926" bIns="45963" rtlCol="0"/>
          <a:lstStyle>
            <a:lvl1pPr algn="r">
              <a:defRPr sz="1200"/>
            </a:lvl1pPr>
          </a:lstStyle>
          <a:p>
            <a:fld id="{B86A5637-4B9F-47D6-8F08-438BAACBBF1B}" type="datetimeFigureOut">
              <a:rPr lang="zh-TW" altLang="en-US" smtClean="0"/>
              <a:pPr/>
              <a:t>2020/1/9</a:t>
            </a:fld>
            <a:endParaRPr lang="zh-TW" altLang="en-US"/>
          </a:p>
        </p:txBody>
      </p:sp>
      <p:sp>
        <p:nvSpPr>
          <p:cNvPr id="4" name="頁尾版面配置區 3"/>
          <p:cNvSpPr>
            <a:spLocks noGrp="1"/>
          </p:cNvSpPr>
          <p:nvPr>
            <p:ph type="ftr" sz="quarter" idx="2"/>
          </p:nvPr>
        </p:nvSpPr>
        <p:spPr>
          <a:xfrm>
            <a:off x="10" y="9428585"/>
            <a:ext cx="2945659" cy="496332"/>
          </a:xfrm>
          <a:prstGeom prst="rect">
            <a:avLst/>
          </a:prstGeom>
        </p:spPr>
        <p:txBody>
          <a:bodyPr vert="horz" lIns="91926" tIns="45963" rIns="91926" bIns="45963"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53" y="9428585"/>
            <a:ext cx="2945659" cy="496332"/>
          </a:xfrm>
          <a:prstGeom prst="rect">
            <a:avLst/>
          </a:prstGeom>
        </p:spPr>
        <p:txBody>
          <a:bodyPr vert="horz" lIns="91926" tIns="45963" rIns="91926" bIns="45963" rtlCol="0" anchor="b"/>
          <a:lstStyle>
            <a:lvl1pPr algn="r">
              <a:defRPr sz="1200"/>
            </a:lvl1pPr>
          </a:lstStyle>
          <a:p>
            <a:fld id="{4551036E-C167-4ED4-BB47-25E7A3FE2DB7}" type="slidenum">
              <a:rPr lang="zh-TW" altLang="en-US" smtClean="0"/>
              <a:pPr/>
              <a:t>‹#›</a:t>
            </a:fld>
            <a:endParaRPr lang="zh-TW" altLang="en-US"/>
          </a:p>
        </p:txBody>
      </p:sp>
    </p:spTree>
    <p:extLst>
      <p:ext uri="{BB962C8B-B14F-4D97-AF65-F5344CB8AC3E}">
        <p14:creationId xmlns:p14="http://schemas.microsoft.com/office/powerpoint/2010/main" xmlns="" val="3437209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8" y="2"/>
            <a:ext cx="2946400" cy="496332"/>
          </a:xfrm>
          <a:prstGeom prst="rect">
            <a:avLst/>
          </a:prstGeom>
        </p:spPr>
        <p:txBody>
          <a:bodyPr vert="horz" lIns="91926" tIns="45963" rIns="91926" bIns="45963" rtlCol="0"/>
          <a:lstStyle>
            <a:lvl1pPr algn="l">
              <a:defRPr sz="1200"/>
            </a:lvl1pPr>
          </a:lstStyle>
          <a:p>
            <a:endParaRPr lang="zh-TW" altLang="en-US"/>
          </a:p>
        </p:txBody>
      </p:sp>
      <p:sp>
        <p:nvSpPr>
          <p:cNvPr id="3" name="日期版面配置區 2"/>
          <p:cNvSpPr>
            <a:spLocks noGrp="1"/>
          </p:cNvSpPr>
          <p:nvPr>
            <p:ph type="dt" idx="1"/>
          </p:nvPr>
        </p:nvSpPr>
        <p:spPr>
          <a:xfrm>
            <a:off x="3849696" y="2"/>
            <a:ext cx="2946400" cy="496332"/>
          </a:xfrm>
          <a:prstGeom prst="rect">
            <a:avLst/>
          </a:prstGeom>
        </p:spPr>
        <p:txBody>
          <a:bodyPr vert="horz" lIns="91926" tIns="45963" rIns="91926" bIns="45963" rtlCol="0"/>
          <a:lstStyle>
            <a:lvl1pPr algn="r">
              <a:defRPr sz="1200"/>
            </a:lvl1pPr>
          </a:lstStyle>
          <a:p>
            <a:fld id="{EA7A63FC-418B-4D05-B47E-5AC851EDC782}" type="datetimeFigureOut">
              <a:rPr lang="zh-TW" altLang="en-US" smtClean="0"/>
              <a:pPr/>
              <a:t>2020/1/9</a:t>
            </a:fld>
            <a:endParaRPr lang="zh-TW" altLang="en-US"/>
          </a:p>
        </p:txBody>
      </p:sp>
      <p:sp>
        <p:nvSpPr>
          <p:cNvPr id="4" name="投影片圖像版面配置區 3"/>
          <p:cNvSpPr>
            <a:spLocks noGrp="1" noRot="1" noChangeAspect="1"/>
          </p:cNvSpPr>
          <p:nvPr>
            <p:ph type="sldImg" idx="2"/>
          </p:nvPr>
        </p:nvSpPr>
        <p:spPr>
          <a:xfrm>
            <a:off x="917575" y="746125"/>
            <a:ext cx="4962525" cy="3722688"/>
          </a:xfrm>
          <a:prstGeom prst="rect">
            <a:avLst/>
          </a:prstGeom>
          <a:noFill/>
          <a:ln w="12700">
            <a:solidFill>
              <a:prstClr val="black"/>
            </a:solidFill>
          </a:ln>
        </p:spPr>
        <p:txBody>
          <a:bodyPr vert="horz" lIns="91926" tIns="45963" rIns="91926" bIns="45963" rtlCol="0" anchor="ctr"/>
          <a:lstStyle/>
          <a:p>
            <a:endParaRPr lang="zh-TW" altLang="en-US"/>
          </a:p>
        </p:txBody>
      </p:sp>
      <p:sp>
        <p:nvSpPr>
          <p:cNvPr id="5" name="備忘稿版面配置區 4"/>
          <p:cNvSpPr>
            <a:spLocks noGrp="1"/>
          </p:cNvSpPr>
          <p:nvPr>
            <p:ph type="body" sz="quarter" idx="3"/>
          </p:nvPr>
        </p:nvSpPr>
        <p:spPr>
          <a:xfrm>
            <a:off x="679458" y="4715960"/>
            <a:ext cx="5438775" cy="4466985"/>
          </a:xfrm>
          <a:prstGeom prst="rect">
            <a:avLst/>
          </a:prstGeom>
        </p:spPr>
        <p:txBody>
          <a:bodyPr vert="horz" lIns="91926" tIns="45963" rIns="91926" bIns="45963"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8" y="9428714"/>
            <a:ext cx="2946400" cy="496332"/>
          </a:xfrm>
          <a:prstGeom prst="rect">
            <a:avLst/>
          </a:prstGeom>
        </p:spPr>
        <p:txBody>
          <a:bodyPr vert="horz" lIns="91926" tIns="45963" rIns="91926" bIns="45963"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96" y="9428714"/>
            <a:ext cx="2946400" cy="496332"/>
          </a:xfrm>
          <a:prstGeom prst="rect">
            <a:avLst/>
          </a:prstGeom>
        </p:spPr>
        <p:txBody>
          <a:bodyPr vert="horz" lIns="91926" tIns="45963" rIns="91926" bIns="45963" rtlCol="0" anchor="b"/>
          <a:lstStyle>
            <a:lvl1pPr algn="r">
              <a:defRPr sz="1200"/>
            </a:lvl1pPr>
          </a:lstStyle>
          <a:p>
            <a:fld id="{48737CE1-C4E0-4B55-B750-5D8ED7DCE8CA}" type="slidenum">
              <a:rPr lang="zh-TW" altLang="en-US" smtClean="0"/>
              <a:pPr/>
              <a:t>‹#›</a:t>
            </a:fld>
            <a:endParaRPr lang="zh-TW" altLang="en-US"/>
          </a:p>
        </p:txBody>
      </p:sp>
    </p:spTree>
    <p:extLst>
      <p:ext uri="{BB962C8B-B14F-4D97-AF65-F5344CB8AC3E}">
        <p14:creationId xmlns:p14="http://schemas.microsoft.com/office/powerpoint/2010/main" xmlns="" val="3994756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48737CE1-C4E0-4B55-B750-5D8ED7DCE8CA}" type="slidenum">
              <a:rPr lang="zh-TW" altLang="en-US" smtClean="0"/>
              <a:pPr/>
              <a:t>1</a:t>
            </a:fld>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13</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14</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15</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16</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17</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18</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a:defRPr/>
            </a:pPr>
            <a:fld id="{7DD6B87C-06C9-4B51-A332-94E715AA6754}" type="slidenum">
              <a:rPr lang="zh-TW" altLang="en-US" smtClean="0"/>
              <a:pPr>
                <a:defRPr/>
              </a:pPr>
              <a:t>19</a:t>
            </a:fld>
            <a:endParaRPr lang="zh-TW" altLang="en-US"/>
          </a:p>
        </p:txBody>
      </p:sp>
    </p:spTree>
    <p:extLst>
      <p:ext uri="{BB962C8B-B14F-4D97-AF65-F5344CB8AC3E}">
        <p14:creationId xmlns="" xmlns:p14="http://schemas.microsoft.com/office/powerpoint/2010/main" val="2438156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20</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21</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48737CE1-C4E0-4B55-B750-5D8ED7DCE8CA}" type="slidenum">
              <a:rPr lang="zh-TW" altLang="en-US" smtClean="0"/>
              <a:pPr/>
              <a:t>23</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48737CE1-C4E0-4B55-B750-5D8ED7DCE8CA}" type="slidenum">
              <a:rPr lang="zh-TW" altLang="en-US" smtClean="0"/>
              <a:pPr/>
              <a:t>4</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8737CE1-C4E0-4B55-B750-5D8ED7DCE8CA}" type="slidenum">
              <a:rPr lang="zh-TW" altLang="en-US" smtClean="0"/>
              <a:pPr/>
              <a:t>5</a:t>
            </a:fld>
            <a:endParaRPr lang="zh-TW" altLang="en-US"/>
          </a:p>
        </p:txBody>
      </p:sp>
    </p:spTree>
    <p:extLst>
      <p:ext uri="{BB962C8B-B14F-4D97-AF65-F5344CB8AC3E}">
        <p14:creationId xmlns="" xmlns:p14="http://schemas.microsoft.com/office/powerpoint/2010/main" val="3018571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8737CE1-C4E0-4B55-B750-5D8ED7DCE8CA}" type="slidenum">
              <a:rPr lang="zh-TW" altLang="en-US" smtClean="0"/>
              <a:pPr/>
              <a:t>7</a:t>
            </a:fld>
            <a:endParaRPr lang="zh-TW" altLang="en-US"/>
          </a:p>
        </p:txBody>
      </p:sp>
    </p:spTree>
    <p:extLst>
      <p:ext uri="{BB962C8B-B14F-4D97-AF65-F5344CB8AC3E}">
        <p14:creationId xmlns="" xmlns:p14="http://schemas.microsoft.com/office/powerpoint/2010/main" val="2190302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8737CE1-C4E0-4B55-B750-5D8ED7DCE8CA}" type="slidenum">
              <a:rPr lang="zh-TW" altLang="en-US" smtClean="0"/>
              <a:pPr/>
              <a:t>8</a:t>
            </a:fld>
            <a:endParaRPr lang="zh-TW" altLang="en-US"/>
          </a:p>
        </p:txBody>
      </p:sp>
    </p:spTree>
    <p:extLst>
      <p:ext uri="{BB962C8B-B14F-4D97-AF65-F5344CB8AC3E}">
        <p14:creationId xmlns="" xmlns:p14="http://schemas.microsoft.com/office/powerpoint/2010/main" val="2190302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a:defRPr/>
            </a:pPr>
            <a:fld id="{7DD6B87C-06C9-4B51-A332-94E715AA6754}" type="slidenum">
              <a:rPr lang="zh-TW" altLang="en-US" smtClean="0"/>
              <a:pPr>
                <a:defRPr/>
              </a:pPr>
              <a:t>9</a:t>
            </a:fld>
            <a:endParaRPr lang="zh-TW" altLang="en-US"/>
          </a:p>
        </p:txBody>
      </p:sp>
    </p:spTree>
    <p:extLst>
      <p:ext uri="{BB962C8B-B14F-4D97-AF65-F5344CB8AC3E}">
        <p14:creationId xmlns="" xmlns:p14="http://schemas.microsoft.com/office/powerpoint/2010/main" val="2438156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10</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11</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投影片圖像版面配置區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5891" name="備忘稿版面配置區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36868"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8960BB-62A3-4D69-A596-A2387EC2F570}" type="slidenum">
              <a:rPr lang="zh-TW" altLang="en-US" smtClean="0"/>
              <a:pPr fontAlgn="base">
                <a:spcBef>
                  <a:spcPct val="0"/>
                </a:spcBef>
                <a:spcAft>
                  <a:spcPct val="0"/>
                </a:spcAft>
                <a:defRPr/>
              </a:pPr>
              <a:t>12</a:t>
            </a:fld>
            <a:endParaRPr lang="zh-TW" altLang="en-US" smtClean="0"/>
          </a:p>
        </p:txBody>
      </p:sp>
    </p:spTree>
    <p:extLst>
      <p:ext uri="{BB962C8B-B14F-4D97-AF65-F5344CB8AC3E}">
        <p14:creationId xmlns="" xmlns:p14="http://schemas.microsoft.com/office/powerpoint/2010/main" val="3790984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標題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grpSp>
        <p:nvGrpSpPr>
          <p:cNvPr id="2" name="群組 1"/>
          <p:cNvGrpSpPr/>
          <p:nvPr userDrawn="1"/>
        </p:nvGrpSpPr>
        <p:grpSpPr>
          <a:xfrm>
            <a:off x="-3765" y="5301208"/>
            <a:ext cx="9147765" cy="1563880"/>
            <a:chOff x="-3765" y="4832896"/>
            <a:chExt cx="9147765" cy="2032192"/>
          </a:xfrm>
        </p:grpSpPr>
        <p:sp>
          <p:nvSpPr>
            <p:cNvPr id="7" name="手繪多邊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手繪多邊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手繪多邊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線接點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4"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481329"/>
            <a:ext cx="8229600" cy="4386071"/>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5" name="頁尾版面配置區 4"/>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7"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44013" y="274640"/>
            <a:ext cx="1777470" cy="5592761"/>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1"/>
            <a:ext cx="6324600" cy="5592760"/>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5" name="頁尾版面配置區 4"/>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7"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5" name="頁尾版面配置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dirty="0">
              <a:ln>
                <a:noFill/>
              </a:ln>
              <a:solidFill>
                <a:prstClr val="black">
                  <a:tint val="75000"/>
                </a:prstClr>
              </a:solidFill>
              <a:effectLst/>
              <a:uLnTx/>
              <a:uFillTx/>
              <a:latin typeface="Times New Roman" pitchFamily="18" charset="0"/>
              <a:ea typeface="新細明體" charset="-120"/>
              <a:cs typeface="+mn-cs"/>
            </a:endParaRPr>
          </a:p>
        </p:txBody>
      </p:sp>
      <p:sp>
        <p:nvSpPr>
          <p:cNvPr id="6" name="投影片編號版面配置區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1501718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5" name="頁尾版面配置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6" name="投影片編號版面配置區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1618290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5" name="頁尾版面配置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6" name="投影片編號版面配置區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4020159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6" name="頁尾版面配置區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7" name="投影片編號版面配置區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601423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比對">
    <p:spTree>
      <p:nvGrpSpPr>
        <p:cNvPr id="1" name=""/>
        <p:cNvGrpSpPr/>
        <p:nvPr/>
      </p:nvGrpSpPr>
      <p:grpSpPr>
        <a:xfrm>
          <a:off x="0" y="0"/>
          <a:ext cx="0" cy="0"/>
          <a:chOff x="0" y="0"/>
          <a:chExt cx="0" cy="0"/>
        </a:xfrm>
      </p:grpSpPr>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8" name="頁尾版面配置區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9" name="投影片編號版面配置區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21385979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4" name="頁尾版面配置區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5" name="投影片編號版面配置區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3769976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3" name="頁尾版面配置區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4" name="投影片編號版面配置區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8602177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6" name="頁尾版面配置區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7" name="投影片編號版面配置區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2607687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Pr>
        <a:solidFill>
          <a:schemeClr val="bg1">
            <a:alpha val="38000"/>
          </a:schemeClr>
        </a:solidFill>
        <a:effectLst/>
      </p:bgPr>
    </p:bg>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279301"/>
            <a:ext cx="8229600" cy="4525963"/>
          </a:xfrm>
        </p:spPr>
        <p:txBody>
          <a:bodyPr/>
          <a:lstStyle>
            <a:lvl1pPr>
              <a:defRPr>
                <a:latin typeface="+mn-ea"/>
                <a:ea typeface="+mn-ea"/>
                <a:cs typeface="Times New Roman" pitchFamily="18" charset="0"/>
              </a:defRPr>
            </a:lvl1pPr>
            <a:lvl2pPr>
              <a:defRPr>
                <a:latin typeface="+mn-ea"/>
                <a:ea typeface="+mn-ea"/>
                <a:cs typeface="Times New Roman" pitchFamily="18" charset="0"/>
              </a:defRPr>
            </a:lvl2pPr>
            <a:lvl3pPr>
              <a:defRPr>
                <a:latin typeface="+mn-ea"/>
                <a:ea typeface="+mn-ea"/>
                <a:cs typeface="Times New Roman" pitchFamily="18" charset="0"/>
              </a:defRPr>
            </a:lvl3pPr>
            <a:lvl4pPr>
              <a:defRPr>
                <a:latin typeface="+mn-ea"/>
                <a:ea typeface="+mn-ea"/>
                <a:cs typeface="Times New Roman" pitchFamily="18" charset="0"/>
              </a:defRPr>
            </a:lvl4pPr>
            <a:lvl5pPr>
              <a:defRPr>
                <a:latin typeface="+mn-ea"/>
                <a:ea typeface="+mn-ea"/>
                <a:cs typeface="Times New Roman" pitchFamily="18" charset="0"/>
              </a:defRPr>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7" name="標題 6"/>
          <p:cNvSpPr>
            <a:spLocks noGrp="1"/>
          </p:cNvSpPr>
          <p:nvPr>
            <p:ph type="title"/>
          </p:nvPr>
        </p:nvSpPr>
        <p:spPr>
          <a:xfrm>
            <a:off x="457200" y="72611"/>
            <a:ext cx="8229600" cy="1143000"/>
          </a:xfrm>
        </p:spPr>
        <p:txBody>
          <a:bodyPr rtlCol="0">
            <a:normAutofit/>
          </a:bodyPr>
          <a:lstStyle>
            <a:lvl1pPr>
              <a:defRPr sz="3600"/>
            </a:lvl1pPr>
            <a:extLst/>
          </a:lstStyle>
          <a:p>
            <a:r>
              <a:rPr kumimoji="0" lang="zh-TW" altLang="en-US" dirty="0" smtClean="0"/>
              <a:t>按一下以編輯母片標題樣式</a:t>
            </a:r>
            <a:endParaRPr kumimoji="0" lang="en-US" dirty="0"/>
          </a:p>
        </p:txBody>
      </p:sp>
      <p:pic>
        <p:nvPicPr>
          <p:cNvPr id="8" name="Picture 4" descr="logo"/>
          <p:cNvPicPr>
            <a:picLocks noChangeAspect="1" noChangeArrowheads="1"/>
          </p:cNvPicPr>
          <p:nvPr userDrawn="1"/>
        </p:nvPicPr>
        <p:blipFill>
          <a:blip r:embed="rId2" cstate="print">
            <a:clrChange>
              <a:clrFrom>
                <a:srgbClr val="FEFEFE"/>
              </a:clrFrom>
              <a:clrTo>
                <a:srgbClr val="FEFEFE">
                  <a:alpha val="0"/>
                </a:srgbClr>
              </a:clrTo>
            </a:clrChange>
          </a:blip>
          <a:srcRect/>
          <a:stretch>
            <a:fillRect/>
          </a:stretch>
        </p:blipFill>
        <p:spPr bwMode="auto">
          <a:xfrm>
            <a:off x="6747321" y="6323013"/>
            <a:ext cx="2289175" cy="534987"/>
          </a:xfrm>
          <a:prstGeom prst="rect">
            <a:avLst/>
          </a:prstGeom>
          <a:noFill/>
          <a:ln w="9525">
            <a:noFill/>
            <a:miter lim="800000"/>
            <a:headEnd/>
            <a:tailEnd/>
          </a:ln>
        </p:spPr>
      </p:pic>
      <p:sp>
        <p:nvSpPr>
          <p:cNvPr id="9"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6" name="頁尾版面配置區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7" name="投影片編號版面配置區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27714559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5" name="頁尾版面配置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6" name="投影片編號版面配置區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D75A6-61DF-4966-9335-809F43976DD4}" type="slidenum">
              <a:rPr kumimoji="1" lang="zh-TW" altLang="en-US" sz="1200" b="0" i="0" u="none" strike="noStrike" kern="1200" cap="none" spc="0" normalizeH="0" baseline="0" noProof="0" smtClean="0">
                <a:ln>
                  <a:noFill/>
                </a:ln>
                <a:solidFill>
                  <a:prstClr val="black">
                    <a:tint val="75000"/>
                  </a:prstClr>
                </a:solidFill>
                <a:effectLst/>
                <a:uLnTx/>
                <a:uFillTx/>
                <a:latin typeface="Times New Roman" pitchFamily="18" charset="0"/>
                <a:ea typeface="新細明體"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39402128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
        <p:nvSpPr>
          <p:cNvPr id="5" name="頁尾版面配置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zh-TW" altLang="en-US" sz="1200" b="0" i="0" u="none" strike="noStrike" kern="1200" cap="none" spc="0" normalizeH="0" baseline="0" noProof="0">
              <a:ln>
                <a:noFill/>
              </a:ln>
              <a:solidFill>
                <a:prstClr val="black">
                  <a:tint val="75000"/>
                </a:prstClr>
              </a:solidFill>
              <a:effectLst/>
              <a:uLnTx/>
              <a:uFillTx/>
              <a:latin typeface="Times New Roman" pitchFamily="18" charset="0"/>
              <a:ea typeface="新細明體" charset="-120"/>
              <a:cs typeface="+mn-cs"/>
            </a:endParaRPr>
          </a:p>
        </p:txBody>
      </p:sp>
    </p:spTree>
    <p:extLst>
      <p:ext uri="{BB962C8B-B14F-4D97-AF65-F5344CB8AC3E}">
        <p14:creationId xmlns:p14="http://schemas.microsoft.com/office/powerpoint/2010/main" xmlns="" val="36201542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5" name="頁尾版面配置區 4"/>
          <p:cNvSpPr>
            <a:spLocks noGrp="1"/>
          </p:cNvSpPr>
          <p:nvPr>
            <p:ph type="ftr" sz="quarter" idx="11"/>
          </p:nvPr>
        </p:nvSpPr>
        <p:spPr/>
        <p:txBody>
          <a:bodyPr/>
          <a:lstStyle/>
          <a:p>
            <a:pPr fontAlgn="base">
              <a:spcBef>
                <a:spcPct val="0"/>
              </a:spcBef>
              <a:spcAft>
                <a:spcPct val="0"/>
              </a:spcAft>
              <a:defRPr/>
            </a:pPr>
            <a:endParaRPr kumimoji="1" lang="zh-TW" altLang="en-US" dirty="0">
              <a:solidFill>
                <a:prstClr val="black">
                  <a:tint val="75000"/>
                </a:prstClr>
              </a:solidFill>
              <a:latin typeface="Times New Roman" pitchFamily="18" charset="0"/>
            </a:endParaRPr>
          </a:p>
        </p:txBody>
      </p:sp>
      <p:sp>
        <p:nvSpPr>
          <p:cNvPr id="6" name="投影片編號版面配置區 5"/>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15017181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5" name="頁尾版面配置區 4"/>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6" name="投影片編號版面配置區 5"/>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16182900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5" name="頁尾版面配置區 4"/>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6" name="投影片編號版面配置區 5"/>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40201597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6" name="頁尾版面配置區 5"/>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7" name="投影片編號版面配置區 6"/>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6014235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比對">
    <p:spTree>
      <p:nvGrpSpPr>
        <p:cNvPr id="1" name=""/>
        <p:cNvGrpSpPr/>
        <p:nvPr/>
      </p:nvGrpSpPr>
      <p:grpSpPr>
        <a:xfrm>
          <a:off x="0" y="0"/>
          <a:ext cx="0" cy="0"/>
          <a:chOff x="0" y="0"/>
          <a:chExt cx="0" cy="0"/>
        </a:xfrm>
      </p:grpSpPr>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8" name="頁尾版面配置區 7"/>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9" name="投影片編號版面配置區 8"/>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21385979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4" name="頁尾版面配置區 3"/>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5" name="投影片編號版面配置區 4"/>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3769976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3" name="頁尾版面配置區 2"/>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86021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5" name="頁尾版面配置區 4"/>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7" name="＞形箭號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形箭號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9"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6" name="頁尾版面配置區 5"/>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7" name="投影片編號版面配置區 6"/>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26076876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6" name="頁尾版面配置區 5"/>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7" name="投影片編號版面配置區 6"/>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27714559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5" name="頁尾版面配置區 4"/>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6" name="投影片編號版面配置區 5"/>
          <p:cNvSpPr>
            <a:spLocks noGrp="1"/>
          </p:cNvSpPr>
          <p:nvPr>
            <p:ph type="sldNum" sz="quarter" idx="12"/>
          </p:nvPr>
        </p:nvSpPr>
        <p:spPr/>
        <p:txBody>
          <a:bodyPr/>
          <a:lstStyle/>
          <a:p>
            <a:pPr fontAlgn="base">
              <a:spcBef>
                <a:spcPct val="0"/>
              </a:spcBef>
              <a:spcAft>
                <a:spcPct val="0"/>
              </a:spcAft>
              <a:defRPr/>
            </a:pPr>
            <a:fld id="{DEFD75A6-61DF-4966-9335-809F43976DD4}" type="slidenum">
              <a:rPr kumimoji="1" lang="zh-TW" altLang="en-US" smtClean="0">
                <a:solidFill>
                  <a:prstClr val="black">
                    <a:tint val="75000"/>
                  </a:prstClr>
                </a:solidFill>
                <a:latin typeface="Times New Roman" pitchFamily="18" charset="0"/>
              </a:rPr>
              <a:pPr fontAlgn="base">
                <a:spcBef>
                  <a:spcPct val="0"/>
                </a:spcBef>
                <a:spcAft>
                  <a:spcPct val="0"/>
                </a:spcAft>
                <a:defRPr/>
              </a:pPr>
              <a:t>‹#›</a:t>
            </a:fld>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39402128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
        <p:nvSpPr>
          <p:cNvPr id="5" name="頁尾版面配置區 4"/>
          <p:cNvSpPr>
            <a:spLocks noGrp="1"/>
          </p:cNvSpPr>
          <p:nvPr>
            <p:ph type="ftr" sz="quarter" idx="11"/>
          </p:nvPr>
        </p:nvSpPr>
        <p:spPr/>
        <p:txBody>
          <a:bodyPr/>
          <a:lstStyle/>
          <a:p>
            <a:pPr fontAlgn="base">
              <a:spcBef>
                <a:spcPct val="0"/>
              </a:spcBef>
              <a:spcAft>
                <a:spcPct val="0"/>
              </a:spcAft>
              <a:defRPr/>
            </a:pPr>
            <a:endParaRPr kumimoji="1" lang="zh-TW" altLang="en-US">
              <a:solidFill>
                <a:prstClr val="black">
                  <a:tint val="75000"/>
                </a:prstClr>
              </a:solidFill>
              <a:latin typeface="Times New Roman" pitchFamily="18" charset="0"/>
            </a:endParaRPr>
          </a:p>
        </p:txBody>
      </p:sp>
    </p:spTree>
    <p:extLst>
      <p:ext uri="{BB962C8B-B14F-4D97-AF65-F5344CB8AC3E}">
        <p14:creationId xmlns:p14="http://schemas.microsoft.com/office/powerpoint/2010/main" xmlns="" val="362015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2">
        <a:schemeClr val="bg1"/>
      </p:bgRef>
    </p:bg>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4" name="內容版面配置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5" name="日期版面配置區 4"/>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6" name="頁尾版面配置區 5"/>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8" name="標題 7"/>
          <p:cNvSpPr>
            <a:spLocks noGrp="1"/>
          </p:cNvSpPr>
          <p:nvPr>
            <p:ph type="title"/>
          </p:nvPr>
        </p:nvSpPr>
        <p:spPr/>
        <p:txBody>
          <a:bodyPr rtlCol="0"/>
          <a:lstStyle/>
          <a:p>
            <a:r>
              <a:rPr kumimoji="0" lang="zh-TW" altLang="en-US" smtClean="0"/>
              <a:t>按一下以編輯母片標題樣式</a:t>
            </a:r>
            <a:endParaRPr kumimoji="0" lang="en-US"/>
          </a:p>
        </p:txBody>
      </p:sp>
      <p:sp>
        <p:nvSpPr>
          <p:cNvPr id="9"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atin typeface="+mn-ea"/>
                <a:ea typeface="+mn-ea"/>
              </a:defRPr>
            </a:lvl2pPr>
            <a:lvl3pPr>
              <a:defRPr sz="1800">
                <a:latin typeface="+mn-ea"/>
                <a:ea typeface="+mn-ea"/>
              </a:defRPr>
            </a:lvl3pPr>
            <a:lvl4pPr>
              <a:defRPr sz="1600">
                <a:latin typeface="+mn-ea"/>
                <a:ea typeface="+mn-ea"/>
              </a:defRPr>
            </a:lvl4pPr>
            <a:lvl5pPr>
              <a:defRPr sz="1600">
                <a:latin typeface="+mn-ea"/>
                <a:ea typeface="+mn-ea"/>
              </a:defRPr>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6" name="內容版面配置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atin typeface="+mn-ea"/>
                <a:ea typeface="+mn-ea"/>
              </a:defRPr>
            </a:lvl2pPr>
            <a:lvl3pPr>
              <a:defRPr sz="1800">
                <a:latin typeface="+mn-ea"/>
                <a:ea typeface="+mn-ea"/>
              </a:defRPr>
            </a:lvl3pPr>
            <a:lvl4pPr>
              <a:defRPr sz="1600">
                <a:latin typeface="+mn-ea"/>
                <a:ea typeface="+mn-ea"/>
              </a:defRPr>
            </a:lvl4pPr>
            <a:lvl5pPr>
              <a:defRPr sz="1600">
                <a:latin typeface="+mn-ea"/>
                <a:ea typeface="+mn-ea"/>
              </a:defRPr>
            </a:lvl5pPr>
            <a:extLst/>
          </a:lstStyle>
          <a:p>
            <a:pPr lvl="0" eaLnBrk="1" latinLnBrk="0" hangingPunct="1"/>
            <a:r>
              <a:rPr lang="zh-TW" altLang="en-US" dirty="0" smtClean="0"/>
              <a:t>按一下以編輯母片文字樣式</a:t>
            </a:r>
          </a:p>
          <a:p>
            <a:pPr lvl="1" eaLnBrk="1" latinLnBrk="0" hangingPunct="1"/>
            <a:r>
              <a:rPr lang="zh-TW" altLang="en-US" dirty="0" smtClean="0"/>
              <a:t>第二層</a:t>
            </a:r>
          </a:p>
          <a:p>
            <a:pPr lvl="2" eaLnBrk="1" latinLnBrk="0" hangingPunct="1"/>
            <a:r>
              <a:rPr lang="zh-TW" altLang="en-US" dirty="0" smtClean="0"/>
              <a:t>第三層</a:t>
            </a:r>
          </a:p>
          <a:p>
            <a:pPr lvl="3" eaLnBrk="1" latinLnBrk="0" hangingPunct="1"/>
            <a:r>
              <a:rPr lang="zh-TW" altLang="en-US" dirty="0" smtClean="0"/>
              <a:t>第四層</a:t>
            </a:r>
          </a:p>
          <a:p>
            <a:pPr lvl="4" eaLnBrk="1" latinLnBrk="0" hangingPunct="1"/>
            <a:r>
              <a:rPr lang="zh-TW" altLang="en-US" dirty="0" smtClean="0"/>
              <a:t>第五層</a:t>
            </a:r>
            <a:endParaRPr kumimoji="0" lang="en-US" dirty="0"/>
          </a:p>
        </p:txBody>
      </p:sp>
      <p:sp>
        <p:nvSpPr>
          <p:cNvPr id="7" name="日期版面配置區 6"/>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8" name="頁尾版面配置區 7"/>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10"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bg>
      <p:bgRef idx="1002">
        <a:schemeClr val="bg1"/>
      </p:bgRef>
    </p:bg>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4" name="頁尾版面配置區 3"/>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6" name="標題 5"/>
          <p:cNvSpPr>
            <a:spLocks noGrp="1"/>
          </p:cNvSpPr>
          <p:nvPr>
            <p:ph type="title"/>
          </p:nvPr>
        </p:nvSpPr>
        <p:spPr/>
        <p:txBody>
          <a:bodyPr rtlCol="0"/>
          <a:lstStyle/>
          <a:p>
            <a:r>
              <a:rPr kumimoji="0" lang="zh-TW" altLang="en-US" smtClean="0"/>
              <a:t>按一下以編輯母片標題樣式</a:t>
            </a:r>
            <a:endParaRPr kumimoji="0" lang="en-US"/>
          </a:p>
        </p:txBody>
      </p:sp>
      <p:sp>
        <p:nvSpPr>
          <p:cNvPr id="7"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3" name="頁尾版面配置區 2"/>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5"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727032" y="6407944"/>
            <a:ext cx="1920240" cy="365760"/>
          </a:xfrm>
          <a:prstGeom prst="rect">
            <a:avLst/>
          </a:prstGeom>
        </p:spPr>
        <p:txBody>
          <a:bodyPr/>
          <a:lstStyle/>
          <a:p>
            <a:endParaRPr lang="zh-TW" altLang="en-US"/>
          </a:p>
        </p:txBody>
      </p:sp>
      <p:sp>
        <p:nvSpPr>
          <p:cNvPr id="6" name="頁尾版面配置區 5"/>
          <p:cNvSpPr>
            <a:spLocks noGrp="1"/>
          </p:cNvSpPr>
          <p:nvPr>
            <p:ph type="ftr" sz="quarter" idx="11"/>
          </p:nvPr>
        </p:nvSpPr>
        <p:spPr>
          <a:xfrm>
            <a:off x="4380072" y="6407944"/>
            <a:ext cx="2350681"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8647272" y="6407944"/>
            <a:ext cx="365760" cy="365125"/>
          </a:xfrm>
          <a:prstGeom prst="rect">
            <a:avLst/>
          </a:prstGeom>
        </p:spPr>
        <p:txBody>
          <a:bodyPr/>
          <a:lstStyle/>
          <a:p>
            <a:fld id="{21EDF130-32A7-483C-A85B-24A67FA79D55}" type="slidenum">
              <a:rPr lang="zh-TW" altLang="en-US" smtClean="0"/>
              <a:pPr/>
              <a:t>‹#›</a:t>
            </a:fld>
            <a:endParaRPr lang="zh-TW" altLang="en-US"/>
          </a:p>
        </p:txBody>
      </p:sp>
      <p:sp>
        <p:nvSpPr>
          <p:cNvPr id="8"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3" name="圖片版面配置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TW" altLang="en-US" smtClean="0"/>
              <a:t>按一下圖示以新增圖片</a:t>
            </a:r>
            <a:endParaRPr kumimoji="0" lang="en-US" dirty="0"/>
          </a:p>
        </p:txBody>
      </p:sp>
      <p:sp>
        <p:nvSpPr>
          <p:cNvPr id="5" name="日期版面配置區 4"/>
          <p:cNvSpPr>
            <a:spLocks noGrp="1"/>
          </p:cNvSpPr>
          <p:nvPr>
            <p:ph type="dt" sz="half" idx="10"/>
          </p:nvPr>
        </p:nvSpPr>
        <p:spPr>
          <a:xfrm>
            <a:off x="6727032" y="6407944"/>
            <a:ext cx="1920240" cy="365760"/>
          </a:xfrm>
          <a:prstGeom prst="rect">
            <a:avLst/>
          </a:prstGeom>
        </p:spPr>
        <p:txBody>
          <a:bodyPr/>
          <a:lstStyle>
            <a:lvl1pPr>
              <a:defRPr>
                <a:solidFill>
                  <a:schemeClr val="tx1"/>
                </a:solidFill>
              </a:defRPr>
            </a:lvl1pPr>
            <a:extLst/>
          </a:lstStyle>
          <a:p>
            <a:endParaRPr lang="zh-TW" altLang="en-US"/>
          </a:p>
        </p:txBody>
      </p:sp>
      <p:sp>
        <p:nvSpPr>
          <p:cNvPr id="6" name="頁尾版面配置區 5"/>
          <p:cNvSpPr>
            <a:spLocks noGrp="1"/>
          </p:cNvSpPr>
          <p:nvPr>
            <p:ph type="ftr" sz="quarter" idx="11"/>
          </p:nvPr>
        </p:nvSpPr>
        <p:spPr>
          <a:xfrm>
            <a:off x="4380072" y="6407944"/>
            <a:ext cx="2350681" cy="365125"/>
          </a:xfrm>
          <a:prstGeom prst="rect">
            <a:avLst/>
          </a:prstGeom>
        </p:spPr>
        <p:txBody>
          <a:bodyPr/>
          <a:lstStyle>
            <a:lvl1pPr>
              <a:defRPr>
                <a:solidFill>
                  <a:schemeClr val="tx1"/>
                </a:solidFill>
              </a:defRPr>
            </a:lvl1pPr>
            <a:extLst/>
          </a:lstStyle>
          <a:p>
            <a:endParaRPr lang="zh-TW" altLang="en-US"/>
          </a:p>
        </p:txBody>
      </p:sp>
      <p:sp>
        <p:nvSpPr>
          <p:cNvPr id="7" name="投影片編號版面配置區 6"/>
          <p:cNvSpPr>
            <a:spLocks noGrp="1"/>
          </p:cNvSpPr>
          <p:nvPr>
            <p:ph type="sldNum" sz="quarter" idx="12"/>
          </p:nvPr>
        </p:nvSpPr>
        <p:spPr>
          <a:xfrm>
            <a:off x="8647272" y="6407944"/>
            <a:ext cx="365760" cy="365125"/>
          </a:xfrm>
          <a:prstGeom prst="rect">
            <a:avLst/>
          </a:prstGeom>
        </p:spPr>
        <p:txBody>
          <a:bodyPr/>
          <a:lstStyle>
            <a:lvl1pPr>
              <a:defRPr>
                <a:solidFill>
                  <a:schemeClr val="tx1"/>
                </a:solidFill>
              </a:defRPr>
            </a:lvl1pPr>
            <a:extLst/>
          </a:lstStyle>
          <a:p>
            <a:fld id="{21EDF130-32A7-483C-A85B-24A67FA79D55}" type="slidenum">
              <a:rPr lang="zh-TW" altLang="en-US" smtClean="0"/>
              <a:pPr/>
              <a:t>‹#›</a:t>
            </a:fld>
            <a:endParaRPr lang="zh-TW" altLang="en-US"/>
          </a:p>
        </p:txBody>
      </p:sp>
      <p:sp>
        <p:nvSpPr>
          <p:cNvPr id="2" name="標題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TW" altLang="en-US" smtClean="0"/>
              <a:t>按一下以編輯母片標題樣式</a:t>
            </a:r>
            <a:endParaRPr kumimoji="0" lang="en-US"/>
          </a:p>
        </p:txBody>
      </p:sp>
      <p:sp>
        <p:nvSpPr>
          <p:cNvPr id="8" name="手繪多邊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手繪多邊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線接點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形箭號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形箭號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4" name="Rectangle 80"/>
          <p:cNvSpPr>
            <a:spLocks noChangeArrowheads="1"/>
          </p:cNvSpPr>
          <p:nvPr userDrawn="1"/>
        </p:nvSpPr>
        <p:spPr bwMode="auto">
          <a:xfrm>
            <a:off x="4139952" y="6485399"/>
            <a:ext cx="671513" cy="384175"/>
          </a:xfrm>
          <a:prstGeom prst="rect">
            <a:avLst/>
          </a:prstGeom>
          <a:noFill/>
          <a:ln w="9525">
            <a:noFill/>
            <a:miter lim="800000"/>
            <a:headEnd/>
            <a:tailEnd/>
          </a:ln>
          <a:effectLst/>
        </p:spPr>
        <p:txBody>
          <a:bodyPr wrap="none" anchor="ctr"/>
          <a:lstStyle/>
          <a:p>
            <a:pPr algn="ctr">
              <a:buFontTx/>
              <a:buNone/>
              <a:defRPr/>
            </a:pPr>
            <a:endParaRPr lang="en-US" altLang="zh-TW" sz="1600" dirty="0">
              <a:ea typeface="新細明體" pitchFamily="18" charset="-120"/>
            </a:endParaRPr>
          </a:p>
          <a:p>
            <a:pPr algn="ctr">
              <a:buFontTx/>
              <a:buNone/>
              <a:defRPr/>
            </a:pPr>
            <a:r>
              <a:rPr lang="en-US" altLang="zh-TW" sz="1600" dirty="0" smtClean="0">
                <a:ea typeface="新細明體" pitchFamily="18" charset="-120"/>
              </a:rPr>
              <a:t>- </a:t>
            </a:r>
            <a:fld id="{92141238-2C59-4ABF-A9AC-90F20C571B55}" type="slidenum">
              <a:rPr lang="en-US" altLang="zh-TW" sz="1600">
                <a:ea typeface="新細明體" pitchFamily="18" charset="-120"/>
              </a:rPr>
              <a:pPr algn="ctr">
                <a:buFontTx/>
                <a:buNone/>
                <a:defRPr/>
              </a:pPr>
              <a:t>‹#›</a:t>
            </a:fld>
            <a:r>
              <a:rPr lang="en-US" altLang="zh-TW" sz="1600" dirty="0">
                <a:ea typeface="新細明體" pitchFamily="18" charset="-120"/>
              </a:rPr>
              <a:t> </a:t>
            </a:r>
            <a:r>
              <a:rPr lang="en-US" altLang="zh-TW" sz="1600" dirty="0" smtClean="0">
                <a:ea typeface="新細明體" pitchFamily="18" charset="-120"/>
              </a:rPr>
              <a:t>-</a:t>
            </a:r>
            <a:endParaRPr lang="en-US" altLang="zh-TW" sz="1600" dirty="0">
              <a:ea typeface="新細明體" pitchFamily="18" charset="-120"/>
            </a:endParaRPr>
          </a:p>
          <a:p>
            <a:pPr>
              <a:defRPr/>
            </a:pPr>
            <a:endParaRPr lang="zh-TW" altLang="en-US" sz="1600" dirty="0">
              <a:latin typeface="Arial" pitchFamily="34" charset="0"/>
              <a:ea typeface="新細明體" pitchFamily="18" charset="-120"/>
            </a:endParaRP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手繪多邊形 12"/>
          <p:cNvSpPr>
            <a:spLocks/>
          </p:cNvSpPr>
          <p:nvPr/>
        </p:nvSpPr>
        <p:spPr bwMode="auto">
          <a:xfrm>
            <a:off x="499275" y="6381328"/>
            <a:ext cx="4072726" cy="484683"/>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手繪多邊形 11"/>
          <p:cNvSpPr>
            <a:spLocks/>
          </p:cNvSpPr>
          <p:nvPr/>
        </p:nvSpPr>
        <p:spPr bwMode="auto">
          <a:xfrm>
            <a:off x="485718" y="6381264"/>
            <a:ext cx="3042166" cy="49119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6303352"/>
            <a:ext cx="2804644" cy="5687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線接點 14"/>
          <p:cNvCxnSpPr>
            <a:stCxn id="14" idx="0"/>
          </p:cNvCxnSpPr>
          <p:nvPr/>
        </p:nvCxnSpPr>
        <p:spPr>
          <a:xfrm>
            <a:off x="-6042" y="6303352"/>
            <a:ext cx="3402314" cy="568769"/>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標題版面配置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zh-TW" altLang="en-US" dirty="0" smtClean="0"/>
              <a:t>按一下以編輯母片文字樣式</a:t>
            </a:r>
          </a:p>
          <a:p>
            <a:pPr lvl="1" eaLnBrk="1" latinLnBrk="0" hangingPunct="1"/>
            <a:r>
              <a:rPr kumimoji="0" lang="zh-TW" altLang="en-US" dirty="0" smtClean="0"/>
              <a:t>第二層</a:t>
            </a:r>
          </a:p>
          <a:p>
            <a:pPr lvl="2" eaLnBrk="1" latinLnBrk="0" hangingPunct="1"/>
            <a:r>
              <a:rPr kumimoji="0" lang="zh-TW" altLang="en-US" dirty="0" smtClean="0"/>
              <a:t>第三層</a:t>
            </a:r>
          </a:p>
          <a:p>
            <a:pPr lvl="3" eaLnBrk="1" latinLnBrk="0" hangingPunct="1"/>
            <a:r>
              <a:rPr kumimoji="0" lang="zh-TW" altLang="en-US" dirty="0" smtClean="0"/>
              <a:t>第四層</a:t>
            </a:r>
          </a:p>
          <a:p>
            <a:pPr lvl="4" eaLnBrk="1" latinLnBrk="0" hangingPunct="1"/>
            <a:r>
              <a:rPr kumimoji="0" lang="zh-TW" altLang="en-US" dirty="0" smtClean="0"/>
              <a:t>第五層</a:t>
            </a:r>
            <a:endParaRPr kumimoji="0" lang="en-US" dirty="0"/>
          </a:p>
        </p:txBody>
      </p:sp>
      <p:sp>
        <p:nvSpPr>
          <p:cNvPr id="11" name="投影片編號版面配置區 10"/>
          <p:cNvSpPr>
            <a:spLocks noGrp="1"/>
          </p:cNvSpPr>
          <p:nvPr>
            <p:ph type="sldNum" sz="quarter" idx="4"/>
          </p:nvPr>
        </p:nvSpPr>
        <p:spPr>
          <a:xfrm>
            <a:off x="3794125" y="6597650"/>
            <a:ext cx="2311400" cy="287338"/>
          </a:xfrm>
          <a:prstGeom prst="rect">
            <a:avLst/>
          </a:prstGeom>
        </p:spPr>
        <p:txBody>
          <a:bodyPr/>
          <a:lstStyle>
            <a:lvl1pPr algn="ctr">
              <a:defRPr sz="1600">
                <a:solidFill>
                  <a:schemeClr val="accent5">
                    <a:lumMod val="50000"/>
                  </a:schemeClr>
                </a:solidFill>
              </a:defRPr>
            </a:lvl1pPr>
          </a:lstStyle>
          <a:p>
            <a:pPr>
              <a:defRPr/>
            </a:pPr>
            <a:fld id="{5E8A1379-3A35-43F0-B5C0-9F3487DD71B9}" type="slidenum">
              <a:rPr lang="zh-TW" altLang="en-US"/>
              <a:pPr>
                <a:defRPr/>
              </a:pPr>
              <a:t>‹#›</a:t>
            </a:fld>
            <a:endParaRPr lang="zh-TW" altLang="en-US" dirty="0"/>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j-ea"/>
          <a:ea typeface="+mj-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j-ea"/>
          <a:ea typeface="+mj-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j-ea"/>
          <a:ea typeface="+mj-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j-ea"/>
          <a:ea typeface="+mj-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j-ea"/>
          <a:ea typeface="+mj-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圖片 14"/>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0" y="6308725"/>
            <a:ext cx="4584589" cy="585267"/>
          </a:xfrm>
          <a:prstGeom prst="rect">
            <a:avLst/>
          </a:prstGeom>
        </p:spPr>
      </p:pic>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200" b="0" i="0" u="none" strike="noStrike" kern="1200" cap="none" spc="0" normalizeH="0" baseline="0" noProof="0">
              <a:ln>
                <a:noFill/>
              </a:ln>
              <a:solidFill>
                <a:prstClr val="black">
                  <a:tint val="75000"/>
                </a:prstClr>
              </a:solidFill>
              <a:effectLst/>
              <a:uLnTx/>
              <a:uFillTx/>
              <a:latin typeface="Calibri"/>
              <a:ea typeface="新細明體"/>
              <a:cs typeface="+mn-cs"/>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TW" altLang="en-US" sz="1200" b="0" i="0" u="none" strike="noStrike" kern="1200" cap="none" spc="0" normalizeH="0" baseline="0" noProof="0">
              <a:ln>
                <a:noFill/>
              </a:ln>
              <a:solidFill>
                <a:prstClr val="black">
                  <a:tint val="75000"/>
                </a:prstClr>
              </a:solidFill>
              <a:effectLst/>
              <a:uLnTx/>
              <a:uFillTx/>
              <a:latin typeface="Calibri"/>
              <a:ea typeface="新細明體"/>
              <a:cs typeface="+mn-cs"/>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EFD75A6-61DF-4966-9335-809F43976DD4}" type="slidenum">
              <a:rPr kumimoji="0" lang="zh-TW" altLang="en-US" sz="1200" b="0" i="0" u="none" strike="noStrike" kern="1200" cap="none" spc="0" normalizeH="0" baseline="0" noProof="0" smtClean="0">
                <a:ln>
                  <a:noFill/>
                </a:ln>
                <a:solidFill>
                  <a:prstClr val="black">
                    <a:tint val="75000"/>
                  </a:prstClr>
                </a:solidFill>
                <a:effectLst/>
                <a:uLnTx/>
                <a:uFillTx/>
                <a:latin typeface="Calibri"/>
                <a:ea typeface="新細明體"/>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TW" altLang="en-US" sz="1200" b="0" i="0" u="none" strike="noStrike" kern="1200" cap="none" spc="0" normalizeH="0" baseline="0" noProof="0">
              <a:ln>
                <a:noFill/>
              </a:ln>
              <a:solidFill>
                <a:prstClr val="black">
                  <a:tint val="75000"/>
                </a:prstClr>
              </a:solidFill>
              <a:effectLst/>
              <a:uLnTx/>
              <a:uFillTx/>
              <a:latin typeface="Calibri"/>
              <a:ea typeface="新細明體"/>
              <a:cs typeface="+mn-cs"/>
            </a:endParaRPr>
          </a:p>
        </p:txBody>
      </p:sp>
      <p:sp>
        <p:nvSpPr>
          <p:cNvPr id="8" name="投影片編號版面配置區 10"/>
          <p:cNvSpPr txBox="1">
            <a:spLocks/>
          </p:cNvSpPr>
          <p:nvPr userDrawn="1"/>
        </p:nvSpPr>
        <p:spPr>
          <a:xfrm>
            <a:off x="3794125" y="6453336"/>
            <a:ext cx="2311400" cy="287338"/>
          </a:xfrm>
          <a:prstGeom prst="rect">
            <a:avLst/>
          </a:prstGeom>
        </p:spPr>
        <p:txBody>
          <a:bodyPr/>
          <a:lstStyle>
            <a:lvl1pPr algn="ctr">
              <a:defRPr sz="1600">
                <a:solidFill>
                  <a:schemeClr val="accent5">
                    <a:lumMod val="50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800" b="0" i="0" u="none" strike="noStrike" kern="1200" cap="none" spc="0" normalizeH="0" baseline="0" noProof="0" dirty="0" smtClean="0">
                <a:ln>
                  <a:noFill/>
                </a:ln>
                <a:solidFill>
                  <a:schemeClr val="tx1">
                    <a:lumMod val="95000"/>
                    <a:lumOff val="5000"/>
                  </a:schemeClr>
                </a:solidFill>
                <a:effectLst/>
                <a:uLnTx/>
                <a:uFillTx/>
                <a:latin typeface="+mn-lt"/>
                <a:ea typeface="+mn-ea"/>
                <a:cs typeface="+mn-cs"/>
              </a:rPr>
              <a:t>-</a:t>
            </a:r>
            <a:fld id="{5E8A1379-3A35-43F0-B5C0-9F3487DD71B9}" type="slidenum">
              <a:rPr kumimoji="0" lang="zh-TW" altLang="en-US" sz="1800" b="0" i="0" u="none" strike="noStrike" kern="1200" cap="none" spc="0" normalizeH="0" baseline="0" noProof="0" smtClean="0">
                <a:ln>
                  <a:noFill/>
                </a:ln>
                <a:solidFill>
                  <a:schemeClr val="tx1">
                    <a:lumMod val="95000"/>
                    <a:lumOff val="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r>
              <a:rPr kumimoji="0" lang="en-US" altLang="zh-TW" sz="1800" b="0" i="0" u="none" strike="noStrike" kern="1200" cap="none" spc="0" normalizeH="0" baseline="0" noProof="0" dirty="0" smtClean="0">
                <a:ln>
                  <a:noFill/>
                </a:ln>
                <a:solidFill>
                  <a:schemeClr val="tx1">
                    <a:lumMod val="95000"/>
                    <a:lumOff val="5000"/>
                  </a:schemeClr>
                </a:solidFill>
                <a:effectLst/>
                <a:uLnTx/>
                <a:uFillTx/>
                <a:latin typeface="+mn-lt"/>
                <a:ea typeface="+mn-ea"/>
                <a:cs typeface="+mn-cs"/>
              </a:rPr>
              <a:t>-</a:t>
            </a:r>
            <a:endParaRPr kumimoji="0" lang="zh-TW" altLang="en-US" sz="1800" b="0"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Tree>
    <p:extLst>
      <p:ext uri="{BB962C8B-B14F-4D97-AF65-F5344CB8AC3E}">
        <p14:creationId xmlns:p14="http://schemas.microsoft.com/office/powerpoint/2010/main" xmlns="" val="4165484777"/>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圖片 14"/>
          <p:cNvPicPr>
            <a:picLocks noChangeAspect="1"/>
          </p:cNvPicPr>
          <p:nvPr userDrawn="1"/>
        </p:nvPicPr>
        <p:blipFill>
          <a:blip r:embed="rId13" cstate="print">
            <a:extLst>
              <a:ext uri="{28A0092B-C50C-407E-A947-70E740481C1C}">
                <a14:useLocalDpi xmlns:a14="http://schemas.microsoft.com/office/drawing/2010/main" xmlns="" val="0"/>
              </a:ext>
            </a:extLst>
          </a:blip>
          <a:stretch>
            <a:fillRect/>
          </a:stretch>
        </p:blipFill>
        <p:spPr>
          <a:xfrm>
            <a:off x="0" y="6308725"/>
            <a:ext cx="4584589" cy="585267"/>
          </a:xfrm>
          <a:prstGeom prst="rect">
            <a:avLst/>
          </a:prstGeom>
        </p:spPr>
      </p:pic>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zh-TW" altLang="en-US">
              <a:solidFill>
                <a:prstClr val="black">
                  <a:tint val="75000"/>
                </a:prstClr>
              </a:solidFill>
            </a:endParaRPr>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TW" altLang="en-US">
              <a:solidFill>
                <a:prstClr val="black">
                  <a:tint val="75000"/>
                </a:prstClr>
              </a:solidFill>
            </a:endParaRPr>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EFD75A6-61DF-4966-9335-809F43976DD4}" type="slidenum">
              <a:rPr lang="zh-TW" altLang="en-US" smtClean="0">
                <a:solidFill>
                  <a:prstClr val="black">
                    <a:tint val="75000"/>
                  </a:prstClr>
                </a:solidFill>
              </a:rPr>
              <a:pPr>
                <a:defRPr/>
              </a:pPr>
              <a:t>‹#›</a:t>
            </a:fld>
            <a:endParaRPr lang="zh-TW" altLang="en-US">
              <a:solidFill>
                <a:prstClr val="black">
                  <a:tint val="75000"/>
                </a:prstClr>
              </a:solidFill>
            </a:endParaRPr>
          </a:p>
        </p:txBody>
      </p:sp>
      <p:sp>
        <p:nvSpPr>
          <p:cNvPr id="8" name="投影片編號版面配置區 10"/>
          <p:cNvSpPr txBox="1">
            <a:spLocks/>
          </p:cNvSpPr>
          <p:nvPr userDrawn="1"/>
        </p:nvSpPr>
        <p:spPr>
          <a:xfrm>
            <a:off x="3794125" y="6453336"/>
            <a:ext cx="2311400" cy="287338"/>
          </a:xfrm>
          <a:prstGeom prst="rect">
            <a:avLst/>
          </a:prstGeom>
        </p:spPr>
        <p:txBody>
          <a:bodyPr/>
          <a:lstStyle>
            <a:lvl1pPr algn="ctr">
              <a:defRPr sz="1600">
                <a:solidFill>
                  <a:schemeClr val="accent5">
                    <a:lumMod val="50000"/>
                  </a:schemeClr>
                </a:solidFill>
              </a:defRPr>
            </a:lvl1pPr>
          </a:lstStyle>
          <a:p>
            <a:pPr>
              <a:defRPr/>
            </a:pPr>
            <a:r>
              <a:rPr lang="en-US" altLang="zh-TW" sz="1800" dirty="0" smtClean="0">
                <a:solidFill>
                  <a:prstClr val="black">
                    <a:lumMod val="95000"/>
                    <a:lumOff val="5000"/>
                  </a:prstClr>
                </a:solidFill>
              </a:rPr>
              <a:t>-</a:t>
            </a:r>
            <a:fld id="{5E8A1379-3A35-43F0-B5C0-9F3487DD71B9}" type="slidenum">
              <a:rPr lang="zh-TW" altLang="en-US" sz="1800" smtClean="0">
                <a:solidFill>
                  <a:prstClr val="black">
                    <a:lumMod val="95000"/>
                    <a:lumOff val="5000"/>
                  </a:prstClr>
                </a:solidFill>
              </a:rPr>
              <a:pPr>
                <a:defRPr/>
              </a:pPr>
              <a:t>‹#›</a:t>
            </a:fld>
            <a:r>
              <a:rPr lang="en-US" altLang="zh-TW" sz="1800" dirty="0" smtClean="0">
                <a:solidFill>
                  <a:prstClr val="black">
                    <a:lumMod val="95000"/>
                    <a:lumOff val="5000"/>
                  </a:prstClr>
                </a:solidFill>
              </a:rPr>
              <a:t>-</a:t>
            </a:r>
            <a:endParaRPr lang="zh-TW" altLang="en-US" sz="1800" dirty="0">
              <a:solidFill>
                <a:prstClr val="black">
                  <a:lumMod val="95000"/>
                  <a:lumOff val="5000"/>
                </a:prstClr>
              </a:solidFill>
            </a:endParaRPr>
          </a:p>
        </p:txBody>
      </p:sp>
    </p:spTree>
    <p:extLst>
      <p:ext uri="{BB962C8B-B14F-4D97-AF65-F5344CB8AC3E}">
        <p14:creationId xmlns:p14="http://schemas.microsoft.com/office/powerpoint/2010/main" xmlns="" val="4165484777"/>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05780" y="1196752"/>
            <a:ext cx="8136904" cy="2304256"/>
          </a:xfrm>
        </p:spPr>
        <p:txBody>
          <a:bodyPr anchor="ctr">
            <a:noAutofit/>
          </a:bodyPr>
          <a:lstStyle/>
          <a:p>
            <a:pPr algn="ctr">
              <a:lnSpc>
                <a:spcPct val="90000"/>
              </a:lnSpc>
            </a:pPr>
            <a:r>
              <a:rPr lang="zh-TW" altLang="en-US" sz="4000" dirty="0" smtClean="0">
                <a:solidFill>
                  <a:srgbClr val="000000"/>
                </a:solidFill>
                <a:effectLst>
                  <a:outerShdw blurRad="38100" dist="38100" dir="2700000" algn="tl">
                    <a:srgbClr val="C0C0C0"/>
                  </a:outerShdw>
                </a:effectLst>
                <a:latin typeface="標楷體" pitchFamily="65" charset="-120"/>
              </a:rPr>
              <a:t>工程產業全球化平臺第</a:t>
            </a:r>
            <a:r>
              <a:rPr lang="en-US" altLang="zh-TW" sz="4000" dirty="0" smtClean="0">
                <a:solidFill>
                  <a:srgbClr val="000000"/>
                </a:solidFill>
                <a:effectLst>
                  <a:outerShdw blurRad="38100" dist="38100" dir="2700000" algn="tl">
                    <a:srgbClr val="C0C0C0"/>
                  </a:outerShdw>
                </a:effectLst>
                <a:latin typeface="標楷體" pitchFamily="65" charset="-120"/>
              </a:rPr>
              <a:t>12</a:t>
            </a:r>
            <a:r>
              <a:rPr lang="zh-TW" altLang="en-US" sz="4000" dirty="0" smtClean="0">
                <a:solidFill>
                  <a:srgbClr val="000000"/>
                </a:solidFill>
                <a:effectLst>
                  <a:outerShdw blurRad="38100" dist="38100" dir="2700000" algn="tl">
                    <a:srgbClr val="C0C0C0"/>
                  </a:outerShdw>
                </a:effectLst>
                <a:latin typeface="標楷體" pitchFamily="65" charset="-120"/>
              </a:rPr>
              <a:t>次會議</a:t>
            </a:r>
            <a:endParaRPr lang="zh-TW" altLang="en-US" sz="4000" dirty="0">
              <a:solidFill>
                <a:srgbClr val="000000"/>
              </a:solidFill>
              <a:effectLst>
                <a:outerShdw blurRad="38100" dist="38100" dir="2700000" algn="tl">
                  <a:srgbClr val="C0C0C0"/>
                </a:outerShdw>
              </a:effectLst>
              <a:latin typeface="標楷體" pitchFamily="65" charset="-120"/>
            </a:endParaRPr>
          </a:p>
        </p:txBody>
      </p:sp>
      <p:sp>
        <p:nvSpPr>
          <p:cNvPr id="3" name="副標題 2"/>
          <p:cNvSpPr>
            <a:spLocks noGrp="1"/>
          </p:cNvSpPr>
          <p:nvPr>
            <p:ph type="subTitle" idx="1"/>
          </p:nvPr>
        </p:nvSpPr>
        <p:spPr>
          <a:xfrm>
            <a:off x="688032" y="4357694"/>
            <a:ext cx="7772400" cy="1303554"/>
          </a:xfrm>
        </p:spPr>
        <p:txBody>
          <a:bodyPr>
            <a:normAutofit/>
          </a:bodyPr>
          <a:lstStyle/>
          <a:p>
            <a:pPr algn="ctr" eaLnBrk="0" fontAlgn="base" hangingPunct="0">
              <a:spcBef>
                <a:spcPct val="5000"/>
              </a:spcBef>
              <a:spcAft>
                <a:spcPct val="0"/>
              </a:spcAft>
              <a:buClr>
                <a:schemeClr val="hlink"/>
              </a:buClr>
              <a:defRPr/>
            </a:pPr>
            <a:r>
              <a:rPr kumimoji="1" lang="zh-TW" altLang="en-US" sz="2800" b="1" dirty="0" smtClean="0">
                <a:solidFill>
                  <a:srgbClr val="002060"/>
                </a:solidFill>
                <a:latin typeface="微軟正黑體" panose="020B0604030504040204" pitchFamily="34" charset="-120"/>
                <a:ea typeface="微軟正黑體" panose="020B0604030504040204" pitchFamily="34" charset="-120"/>
              </a:rPr>
              <a:t>行政院公共工程委員會</a:t>
            </a:r>
          </a:p>
          <a:p>
            <a:pPr lvl="0" algn="ctr" eaLnBrk="0" fontAlgn="base" hangingPunct="0">
              <a:spcBef>
                <a:spcPct val="5000"/>
              </a:spcBef>
              <a:spcAft>
                <a:spcPct val="0"/>
              </a:spcAft>
              <a:buClr>
                <a:schemeClr val="hlink"/>
              </a:buClr>
              <a:defRPr/>
            </a:pPr>
            <a:r>
              <a:rPr kumimoji="1" lang="zh-TW" altLang="en-US" sz="2800" b="1" dirty="0" smtClean="0">
                <a:solidFill>
                  <a:srgbClr val="002060"/>
                </a:solidFill>
                <a:latin typeface="微軟正黑體" panose="020B0604030504040204" pitchFamily="34" charset="-120"/>
                <a:ea typeface="微軟正黑體" panose="020B0604030504040204" pitchFamily="34" charset="-120"/>
              </a:rPr>
              <a:t>中華民國</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108</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年</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12</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月</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30</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日</a:t>
            </a:r>
          </a:p>
          <a:p>
            <a:endParaRPr lang="zh-TW" altLang="en-US" dirty="0"/>
          </a:p>
        </p:txBody>
      </p:sp>
      <p:sp>
        <p:nvSpPr>
          <p:cNvPr id="5" name="副標題 5"/>
          <p:cNvSpPr txBox="1">
            <a:spLocks/>
          </p:cNvSpPr>
          <p:nvPr/>
        </p:nvSpPr>
        <p:spPr>
          <a:xfrm>
            <a:off x="1485900" y="3886200"/>
            <a:ext cx="6934200" cy="1752600"/>
          </a:xfrm>
          <a:prstGeom prst="rect">
            <a:avLst/>
          </a:prstGeom>
        </p:spPr>
        <p:txBody>
          <a:bodyPr vert="horz" lIns="45720" rIns="45720">
            <a:normAutofit/>
          </a:bodyPr>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zh-TW" altLang="en-US" sz="27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graphicFrame>
        <p:nvGraphicFramePr>
          <p:cNvPr id="66" name="圖表 4"/>
          <p:cNvGraphicFramePr>
            <a:graphicFrameLocks/>
          </p:cNvGraphicFramePr>
          <p:nvPr/>
        </p:nvGraphicFramePr>
        <p:xfrm>
          <a:off x="1428728" y="3714752"/>
          <a:ext cx="6143668" cy="2643206"/>
        </p:xfrm>
        <a:graphic>
          <a:graphicData uri="http://schemas.openxmlformats.org/drawingml/2006/chart">
            <c:chart xmlns:c="http://schemas.openxmlformats.org/drawingml/2006/chart" xmlns:r="http://schemas.openxmlformats.org/officeDocument/2006/relationships" r:id="rId3"/>
          </a:graphicData>
        </a:graphic>
      </p:graphicFrame>
      <p:sp>
        <p:nvSpPr>
          <p:cNvPr id="67" name="內容版面配置區 1"/>
          <p:cNvSpPr>
            <a:spLocks noGrp="1"/>
          </p:cNvSpPr>
          <p:nvPr>
            <p:ph idx="1"/>
          </p:nvPr>
        </p:nvSpPr>
        <p:spPr>
          <a:xfrm>
            <a:off x="357158" y="1643050"/>
            <a:ext cx="8501122" cy="4435715"/>
          </a:xfrm>
        </p:spPr>
        <p:txBody>
          <a:bodyPr>
            <a:normAutofit/>
          </a:bodyPr>
          <a:lstStyle/>
          <a:p>
            <a:r>
              <a:rPr lang="zh-TW" altLang="en-US" sz="2400" dirty="0" smtClean="0"/>
              <a:t>依行政院</a:t>
            </a:r>
            <a:r>
              <a:rPr lang="en-US" sz="2400" dirty="0" smtClean="0"/>
              <a:t>107</a:t>
            </a:r>
            <a:r>
              <a:rPr lang="zh-TW" altLang="en-US" sz="2400" dirty="0" smtClean="0"/>
              <a:t>年</a:t>
            </a:r>
            <a:r>
              <a:rPr lang="en-US" sz="2400" dirty="0" smtClean="0"/>
              <a:t>12</a:t>
            </a:r>
            <a:r>
              <a:rPr lang="zh-TW" altLang="en-US" sz="2400" dirty="0" smtClean="0"/>
              <a:t>月</a:t>
            </a:r>
            <a:r>
              <a:rPr lang="en-US" sz="2400" dirty="0" smtClean="0"/>
              <a:t>27</a:t>
            </a:r>
            <a:r>
              <a:rPr lang="zh-TW" altLang="en-US" sz="2400" dirty="0" smtClean="0"/>
              <a:t>日核定之「</a:t>
            </a:r>
            <a:r>
              <a:rPr lang="en-US" sz="2400" dirty="0" smtClean="0"/>
              <a:t>108</a:t>
            </a:r>
            <a:r>
              <a:rPr lang="zh-TW" altLang="en-US" sz="2400" dirty="0" smtClean="0"/>
              <a:t>年國家發展計畫」，今</a:t>
            </a:r>
            <a:r>
              <a:rPr lang="en-US" altLang="zh-TW" sz="2400" dirty="0" smtClean="0"/>
              <a:t>(108)</a:t>
            </a:r>
            <a:r>
              <a:rPr lang="zh-TW" altLang="en-US" sz="2400" dirty="0" smtClean="0"/>
              <a:t>年我工程業者於新南向國家</a:t>
            </a:r>
            <a:r>
              <a:rPr lang="zh-TW" altLang="en-US" sz="2400" b="1" u="sng" dirty="0" smtClean="0"/>
              <a:t>目標得標件數</a:t>
            </a:r>
            <a:r>
              <a:rPr lang="en-US" altLang="zh-TW" sz="2400" b="1" u="sng" dirty="0" smtClean="0"/>
              <a:t>22</a:t>
            </a:r>
            <a:r>
              <a:rPr lang="zh-TW" altLang="en-US" sz="2400" b="1" u="sng" dirty="0" smtClean="0"/>
              <a:t>件、金額</a:t>
            </a:r>
            <a:r>
              <a:rPr lang="en-US" altLang="en-US" sz="2400" b="1" u="sng" dirty="0" smtClean="0"/>
              <a:t>200</a:t>
            </a:r>
            <a:r>
              <a:rPr lang="zh-TW" altLang="en-US" sz="2400" b="1" u="sng" dirty="0" smtClean="0"/>
              <a:t>億元</a:t>
            </a:r>
            <a:r>
              <a:rPr lang="zh-TW" altLang="en-US" sz="2400" dirty="0" smtClean="0"/>
              <a:t>。</a:t>
            </a:r>
            <a:endParaRPr lang="en-US" altLang="zh-TW" sz="2400" dirty="0" smtClean="0"/>
          </a:p>
          <a:p>
            <a:r>
              <a:rPr lang="en-US" altLang="zh-TW" sz="2400" dirty="0" smtClean="0"/>
              <a:t>108</a:t>
            </a:r>
            <a:r>
              <a:rPr lang="zh-TW" altLang="en-US" sz="2400" dirty="0" smtClean="0"/>
              <a:t>年</a:t>
            </a:r>
            <a:r>
              <a:rPr lang="zh-TW" altLang="en-US" sz="2400" b="1" u="sng" dirty="0" smtClean="0">
                <a:solidFill>
                  <a:srgbClr val="FF0000"/>
                </a:solidFill>
              </a:rPr>
              <a:t>共得標</a:t>
            </a:r>
            <a:r>
              <a:rPr lang="en-US" altLang="zh-TW" sz="2400" b="1" u="sng" dirty="0" smtClean="0">
                <a:solidFill>
                  <a:srgbClr val="FF0000"/>
                </a:solidFill>
              </a:rPr>
              <a:t>41</a:t>
            </a:r>
            <a:r>
              <a:rPr lang="zh-TW" altLang="en-US" sz="2400" b="1" u="sng" dirty="0" smtClean="0">
                <a:solidFill>
                  <a:srgbClr val="FF0000"/>
                </a:solidFill>
              </a:rPr>
              <a:t>件、金額約</a:t>
            </a:r>
            <a:r>
              <a:rPr lang="en-US" altLang="zh-TW" sz="2400" b="1" u="sng" dirty="0" smtClean="0">
                <a:solidFill>
                  <a:srgbClr val="FF0000"/>
                </a:solidFill>
              </a:rPr>
              <a:t>264</a:t>
            </a:r>
            <a:r>
              <a:rPr lang="zh-TW" altLang="en-US" sz="2400" b="1" u="sng" dirty="0" smtClean="0">
                <a:solidFill>
                  <a:srgbClr val="FF0000"/>
                </a:solidFill>
              </a:rPr>
              <a:t>億元</a:t>
            </a:r>
            <a:r>
              <a:rPr lang="zh-TW" altLang="en-US" sz="2400" dirty="0" smtClean="0"/>
              <a:t>，類型包含流域防洪管理、電廠及石化廠統包案等。</a:t>
            </a:r>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4.1</a:t>
            </a:r>
            <a:r>
              <a:rPr lang="zh-TW" altLang="en-US" sz="2700" b="1" dirty="0" smtClean="0">
                <a:latin typeface="+mj-ea"/>
                <a:ea typeface="+mj-ea"/>
              </a:rPr>
              <a:t>國家發展計畫之</a:t>
            </a:r>
            <a:r>
              <a:rPr lang="en-US" altLang="zh-TW" sz="2700" b="1" dirty="0" smtClean="0">
                <a:latin typeface="+mj-ea"/>
                <a:ea typeface="+mj-ea"/>
              </a:rPr>
              <a:t>KPI</a:t>
            </a:r>
            <a:endParaRPr lang="zh-TW" altLang="en-US" sz="2700" b="1" dirty="0">
              <a:latin typeface="+mj-ea"/>
              <a:ea typeface="+mj-ea"/>
            </a:endParaRPr>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graphicFrame>
        <p:nvGraphicFramePr>
          <p:cNvPr id="7" name="表格 6"/>
          <p:cNvGraphicFramePr>
            <a:graphicFrameLocks noGrp="1"/>
          </p:cNvGraphicFramePr>
          <p:nvPr/>
        </p:nvGraphicFramePr>
        <p:xfrm>
          <a:off x="142844" y="2071678"/>
          <a:ext cx="8858312" cy="3886200"/>
        </p:xfrm>
        <a:graphic>
          <a:graphicData uri="http://schemas.openxmlformats.org/drawingml/2006/table">
            <a:tbl>
              <a:tblPr>
                <a:tableStyleId>{5C22544A-7EE6-4342-B048-85BDC9FD1C3A}</a:tableStyleId>
              </a:tblPr>
              <a:tblGrid>
                <a:gridCol w="642942"/>
                <a:gridCol w="785818"/>
                <a:gridCol w="928694"/>
                <a:gridCol w="5786478"/>
                <a:gridCol w="714380"/>
              </a:tblGrid>
              <a:tr h="359653">
                <a:tc>
                  <a:txBody>
                    <a:bodyPr/>
                    <a:lstStyle/>
                    <a:p>
                      <a:pPr marL="0" algn="ctr" rtl="0" eaLnBrk="1" latinLnBrk="0" hangingPunct="1">
                        <a:lnSpc>
                          <a:spcPts val="1800"/>
                        </a:lnSpc>
                        <a:spcAft>
                          <a:spcPts val="0"/>
                        </a:spcAft>
                      </a:pPr>
                      <a:r>
                        <a:rPr kumimoji="0" lang="zh-TW" sz="1400" kern="100" baseline="0" dirty="0"/>
                        <a:t>策略</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主</a:t>
                      </a:r>
                      <a:r>
                        <a:rPr kumimoji="0" lang="en-US" sz="1400" kern="100" baseline="0" dirty="0"/>
                        <a:t>(</a:t>
                      </a:r>
                      <a:r>
                        <a:rPr kumimoji="0" lang="zh-TW" sz="1400" kern="100" baseline="0" dirty="0"/>
                        <a:t>協</a:t>
                      </a:r>
                      <a:r>
                        <a:rPr kumimoji="0" lang="en-US" sz="1400" kern="100" baseline="0" dirty="0"/>
                        <a:t>)</a:t>
                      </a:r>
                      <a:r>
                        <a:rPr kumimoji="0" lang="zh-TW" sz="1400" kern="100" baseline="0" dirty="0"/>
                        <a:t>辦機關</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sz="1400" kern="100" baseline="0" dirty="0"/>
                        <a:t>108</a:t>
                      </a:r>
                      <a:r>
                        <a:rPr kumimoji="0" lang="zh-TW" sz="1400" kern="100" baseline="0" dirty="0"/>
                        <a:t>年</a:t>
                      </a:r>
                      <a:r>
                        <a:rPr kumimoji="0" lang="en-US" sz="1400" kern="100" baseline="0" dirty="0"/>
                        <a:t>KPI</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辦理情形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a:ea typeface="微軟正黑體" pitchFamily="34" charset="-120"/>
                          <a:cs typeface="+mn-cs"/>
                        </a:rPr>
                        <a:t>KPI</a:t>
                      </a:r>
                      <a:r>
                        <a:rPr kumimoji="0" lang="zh-TW" altLang="en-US" sz="1400" kern="100" baseline="0" dirty="0" smtClean="0">
                          <a:solidFill>
                            <a:schemeClr val="tx1"/>
                          </a:solidFill>
                          <a:latin typeface="Times New Roman"/>
                          <a:ea typeface="微軟正黑體" pitchFamily="34" charset="-120"/>
                          <a:cs typeface="+mn-cs"/>
                        </a:rPr>
                        <a:t>達成情形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04495">
                <a:tc>
                  <a:txBody>
                    <a:bodyPr/>
                    <a:lstStyle/>
                    <a:p>
                      <a:pPr marL="0" lvl="0" indent="-342900" algn="ctr">
                        <a:lnSpc>
                          <a:spcPts val="1800"/>
                        </a:lnSpc>
                        <a:spcAft>
                          <a:spcPts val="0"/>
                        </a:spcAft>
                        <a:buFont typeface="+mj-ea"/>
                        <a:buNone/>
                        <a:tabLst>
                          <a:tab pos="304800" algn="l"/>
                        </a:tabLst>
                      </a:pPr>
                      <a:r>
                        <a:rPr lang="en-US" altLang="zh-TW" sz="1400" kern="100" baseline="0" dirty="0" smtClean="0"/>
                        <a:t>1.</a:t>
                      </a:r>
                      <a:r>
                        <a:rPr lang="zh-TW" altLang="en-US" sz="1400" kern="100" baseline="0" dirty="0" smtClean="0"/>
                        <a:t>電廠</a:t>
                      </a:r>
                      <a:endParaRPr lang="en-US" altLang="zh-TW" sz="1400" kern="100" baseline="0" dirty="0" smtClean="0"/>
                    </a:p>
                    <a:p>
                      <a:pPr marL="0" lvl="0" indent="-342900" algn="ctr">
                        <a:lnSpc>
                          <a:spcPts val="1800"/>
                        </a:lnSpc>
                        <a:spcAft>
                          <a:spcPts val="0"/>
                        </a:spcAft>
                        <a:buFont typeface="+mj-ea"/>
                        <a:buNone/>
                        <a:tabLst>
                          <a:tab pos="304800" algn="l"/>
                        </a:tabLst>
                      </a:pPr>
                      <a:r>
                        <a:rPr lang="zh-TW" sz="1400" kern="100" baseline="0" dirty="0" smtClean="0"/>
                        <a:t>輸出</a:t>
                      </a:r>
                      <a:r>
                        <a:rPr lang="zh-TW" sz="1400" kern="100" baseline="0" dirty="0"/>
                        <a:t>團隊</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800"/>
                        </a:lnSpc>
                        <a:spcAft>
                          <a:spcPts val="0"/>
                        </a:spcAft>
                      </a:pPr>
                      <a:r>
                        <a:rPr lang="zh-TW" sz="1400" kern="100" baseline="0" dirty="0"/>
                        <a:t>經濟部</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800"/>
                        </a:lnSpc>
                        <a:spcAft>
                          <a:spcPts val="0"/>
                        </a:spcAft>
                      </a:pPr>
                      <a:r>
                        <a:rPr lang="zh-TW" sz="1400" kern="100" baseline="0" dirty="0" smtClean="0"/>
                        <a:t>輸出</a:t>
                      </a:r>
                      <a:r>
                        <a:rPr lang="en-US" sz="1400" b="1" u="sng" kern="100" baseline="0" dirty="0" smtClean="0">
                          <a:solidFill>
                            <a:srgbClr val="FF0000"/>
                          </a:solidFill>
                        </a:rPr>
                        <a:t>1</a:t>
                      </a:r>
                      <a:r>
                        <a:rPr lang="zh-TW" altLang="en-US" sz="1400" b="1" u="sng" kern="100" baseline="0" dirty="0" smtClean="0">
                          <a:solidFill>
                            <a:srgbClr val="FF0000"/>
                          </a:solidFill>
                        </a:rPr>
                        <a:t>件</a:t>
                      </a:r>
                      <a:endParaRPr lang="en-US" altLang="zh-TW" sz="1400" b="1" u="sng" kern="100" baseline="0" dirty="0" smtClean="0">
                        <a:solidFill>
                          <a:srgbClr val="FF0000"/>
                        </a:solidFill>
                      </a:endParaRPr>
                    </a:p>
                    <a:p>
                      <a:pPr algn="just">
                        <a:lnSpc>
                          <a:spcPts val="1800"/>
                        </a:lnSpc>
                        <a:spcAft>
                          <a:spcPts val="0"/>
                        </a:spcAft>
                      </a:pPr>
                      <a:r>
                        <a:rPr lang="en-US" altLang="zh-TW" sz="1400" b="0" u="none" kern="100" baseline="0" dirty="0" smtClean="0">
                          <a:solidFill>
                            <a:schemeClr val="tx1"/>
                          </a:solidFill>
                        </a:rPr>
                        <a:t>(</a:t>
                      </a:r>
                      <a:r>
                        <a:rPr lang="zh-TW" sz="1400" kern="100" baseline="0" dirty="0" smtClean="0"/>
                        <a:t>另</a:t>
                      </a:r>
                      <a:r>
                        <a:rPr kumimoji="0" lang="zh-TW" sz="1400" b="1" u="sng" kern="100" baseline="0" dirty="0">
                          <a:solidFill>
                            <a:srgbClr val="FF0000"/>
                          </a:solidFill>
                          <a:latin typeface="+mn-lt"/>
                          <a:ea typeface="+mn-ea"/>
                          <a:cs typeface="+mn-cs"/>
                        </a:rPr>
                        <a:t>與石化領域合計逾</a:t>
                      </a:r>
                      <a:r>
                        <a:rPr kumimoji="0" lang="en-US" sz="1400" b="1" u="sng" kern="100" baseline="0" dirty="0">
                          <a:solidFill>
                            <a:srgbClr val="FF0000"/>
                          </a:solidFill>
                          <a:latin typeface="+mn-lt"/>
                          <a:ea typeface="+mn-ea"/>
                          <a:cs typeface="+mn-cs"/>
                        </a:rPr>
                        <a:t>30</a:t>
                      </a:r>
                      <a:r>
                        <a:rPr kumimoji="0" lang="zh-TW" sz="1400" b="1" u="sng" kern="100" baseline="0" dirty="0">
                          <a:solidFill>
                            <a:srgbClr val="FF0000"/>
                          </a:solidFill>
                          <a:latin typeface="+mn-lt"/>
                          <a:ea typeface="+mn-ea"/>
                          <a:cs typeface="+mn-cs"/>
                        </a:rPr>
                        <a:t>億</a:t>
                      </a:r>
                      <a:r>
                        <a:rPr kumimoji="0" lang="zh-TW" sz="1400" b="1" u="sng" kern="100" baseline="0" dirty="0" smtClean="0">
                          <a:solidFill>
                            <a:srgbClr val="FF0000"/>
                          </a:solidFill>
                          <a:latin typeface="+mn-lt"/>
                          <a:ea typeface="+mn-ea"/>
                          <a:cs typeface="+mn-cs"/>
                        </a:rPr>
                        <a:t>元</a:t>
                      </a:r>
                      <a:r>
                        <a:rPr kumimoji="0" lang="en-US" altLang="zh-TW" sz="1400" b="0" u="none" kern="100" baseline="0" dirty="0" smtClean="0">
                          <a:solidFill>
                            <a:schemeClr val="tx1"/>
                          </a:solidFill>
                          <a:latin typeface="+mn-lt"/>
                          <a:ea typeface="+mn-ea"/>
                          <a:cs typeface="+mn-cs"/>
                        </a:rPr>
                        <a:t>)</a:t>
                      </a:r>
                      <a:endParaRPr kumimoji="0" lang="zh-TW" altLang="zh-TW" sz="1400" b="0" u="none" kern="100" baseline="0" dirty="0">
                        <a:solidFill>
                          <a:schemeClr val="tx1"/>
                        </a:solidFill>
                        <a:latin typeface="+mn-lt"/>
                        <a:ea typeface="+mn-ea"/>
                        <a:cs typeface="+mn-cs"/>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ts val="1800"/>
                        </a:lnSpc>
                        <a:spcAft>
                          <a:spcPts val="0"/>
                        </a:spcAft>
                        <a:buSzPts val="1400"/>
                        <a:buFont typeface="+mj-lt"/>
                        <a:buAutoNum type="arabicPeriod"/>
                      </a:pPr>
                      <a:r>
                        <a:rPr lang="zh-TW" sz="1400" kern="100" baseline="0" dirty="0"/>
                        <a:t>促成海外標案取得：</a:t>
                      </a:r>
                    </a:p>
                    <a:p>
                      <a:pPr marL="180340">
                        <a:lnSpc>
                          <a:spcPts val="1800"/>
                        </a:lnSpc>
                        <a:spcAft>
                          <a:spcPts val="0"/>
                        </a:spcAft>
                      </a:pPr>
                      <a:r>
                        <a:rPr lang="zh-TW" sz="1400" b="1" u="sng" kern="100" baseline="0" dirty="0"/>
                        <a:t>協助台朔重工獲得菲律賓呂宋島燃煤型汽電共生廠建案</a:t>
                      </a:r>
                      <a:r>
                        <a:rPr lang="en-US" sz="1400" b="1" u="sng" kern="100" baseline="0" dirty="0"/>
                        <a:t>(</a:t>
                      </a:r>
                      <a:r>
                        <a:rPr lang="zh-TW" sz="1400" b="1" u="sng" kern="100" baseline="0" dirty="0"/>
                        <a:t>兩套</a:t>
                      </a:r>
                      <a:r>
                        <a:rPr lang="en-US" sz="1400" b="1" u="sng" kern="100" baseline="0" dirty="0"/>
                        <a:t>200T/H</a:t>
                      </a:r>
                      <a:r>
                        <a:rPr lang="zh-TW" sz="1400" b="1" u="sng" kern="100" baseline="0" dirty="0"/>
                        <a:t>×</a:t>
                      </a:r>
                      <a:r>
                        <a:rPr lang="en-US" sz="1400" b="1" u="sng" kern="100" baseline="0" dirty="0"/>
                        <a:t>22MW)</a:t>
                      </a:r>
                      <a:r>
                        <a:rPr lang="zh-TW" sz="1400" b="1" u="sng" kern="100" baseline="0" dirty="0"/>
                        <a:t>，規模</a:t>
                      </a:r>
                      <a:r>
                        <a:rPr lang="en-US" sz="1400" b="1" u="sng" kern="100" baseline="0" dirty="0"/>
                        <a:t>1.5</a:t>
                      </a:r>
                      <a:r>
                        <a:rPr lang="zh-TW" sz="1400" b="1" u="sng" kern="100" baseline="0" dirty="0"/>
                        <a:t>億美金</a:t>
                      </a:r>
                      <a:r>
                        <a:rPr lang="en-US" sz="1400" b="1" u="sng" kern="100" baseline="0" dirty="0"/>
                        <a:t> (</a:t>
                      </a:r>
                      <a:r>
                        <a:rPr lang="zh-TW" sz="1400" b="1" u="sng" kern="100" baseline="0" dirty="0"/>
                        <a:t>合計新臺幣 </a:t>
                      </a:r>
                      <a:r>
                        <a:rPr lang="en-US" sz="1400" b="1" u="sng" kern="100" baseline="0" dirty="0"/>
                        <a:t>45 </a:t>
                      </a:r>
                      <a:r>
                        <a:rPr lang="zh-TW" sz="1400" b="1" u="sng" kern="100" baseline="0" dirty="0"/>
                        <a:t>億元</a:t>
                      </a:r>
                      <a:r>
                        <a:rPr lang="en-US" sz="1400" b="1" u="sng" kern="100" baseline="0" dirty="0"/>
                        <a:t>)</a:t>
                      </a:r>
                      <a:r>
                        <a:rPr lang="zh-TW" sz="1400" b="0" u="none" kern="100" baseline="0" dirty="0"/>
                        <a:t>。</a:t>
                      </a:r>
                    </a:p>
                    <a:p>
                      <a:pPr marL="342900" lvl="0" indent="-342900" algn="just">
                        <a:lnSpc>
                          <a:spcPts val="1800"/>
                        </a:lnSpc>
                        <a:spcAft>
                          <a:spcPts val="0"/>
                        </a:spcAft>
                        <a:buSzPts val="1400"/>
                        <a:buFont typeface="+mj-lt"/>
                        <a:buAutoNum type="arabicPeriod" startAt="2"/>
                      </a:pPr>
                      <a:r>
                        <a:rPr lang="zh-TW" sz="1400" kern="100" baseline="0" dirty="0"/>
                        <a:t>相關協助與推動：</a:t>
                      </a:r>
                    </a:p>
                    <a:p>
                      <a:pPr marL="342900" lvl="0" indent="-342900" algn="just">
                        <a:lnSpc>
                          <a:spcPts val="1800"/>
                        </a:lnSpc>
                        <a:spcAft>
                          <a:spcPts val="0"/>
                        </a:spcAft>
                        <a:buSzPts val="1400"/>
                        <a:buFont typeface="+mj-lt"/>
                        <a:buAutoNum type="arabicParenBoth"/>
                      </a:pPr>
                      <a:r>
                        <a:rPr lang="zh-TW" sz="1400" kern="100" baseline="0" dirty="0"/>
                        <a:t>媒合潛力作夥伴：協助台朔重工評估媒合關鍵供應商</a:t>
                      </a:r>
                      <a:r>
                        <a:rPr lang="en-US" sz="1400" kern="100" baseline="0" dirty="0"/>
                        <a:t>-</a:t>
                      </a:r>
                      <a:r>
                        <a:rPr lang="zh-TW" sz="1400" kern="100" baseline="0" dirty="0"/>
                        <a:t>海水冷卻管線工程之潛力業者</a:t>
                      </a:r>
                      <a:r>
                        <a:rPr lang="en-US" sz="1400" kern="100" baseline="0" dirty="0"/>
                        <a:t> (</a:t>
                      </a:r>
                      <a:r>
                        <a:rPr lang="zh-TW" sz="1400" kern="100" baseline="0" dirty="0"/>
                        <a:t>亞通利大</a:t>
                      </a:r>
                      <a:r>
                        <a:rPr lang="en-US" sz="1400" kern="100" baseline="0" dirty="0"/>
                        <a:t>)</a:t>
                      </a:r>
                      <a:r>
                        <a:rPr lang="zh-TW" sz="1400" kern="100" baseline="0" dirty="0"/>
                        <a:t>及煙塵、廢氣系統工程之潛力業者</a:t>
                      </a:r>
                      <a:r>
                        <a:rPr lang="en-US" sz="1400" kern="100" baseline="0" dirty="0"/>
                        <a:t>(</a:t>
                      </a:r>
                      <a:r>
                        <a:rPr lang="zh-TW" sz="1400" kern="100" baseline="0" dirty="0"/>
                        <a:t>華湛企業</a:t>
                      </a:r>
                      <a:r>
                        <a:rPr lang="en-US" sz="1400" kern="100" baseline="0" dirty="0"/>
                        <a:t>)</a:t>
                      </a:r>
                      <a:r>
                        <a:rPr lang="zh-TW" sz="1400" kern="100" baseline="0" dirty="0"/>
                        <a:t>參與菲律賓建案</a:t>
                      </a:r>
                      <a:r>
                        <a:rPr lang="en-US" sz="1400" kern="100" baseline="0" dirty="0"/>
                        <a:t>(</a:t>
                      </a:r>
                      <a:r>
                        <a:rPr lang="zh-TW" sz="1400" kern="100" baseline="0" dirty="0"/>
                        <a:t>下包商</a:t>
                      </a:r>
                      <a:r>
                        <a:rPr lang="en-US" sz="1400" kern="100" baseline="0" dirty="0"/>
                        <a:t>)</a:t>
                      </a:r>
                      <a:r>
                        <a:rPr lang="zh-TW" sz="1400" kern="100" baseline="0" dirty="0"/>
                        <a:t>執行。</a:t>
                      </a:r>
                      <a:r>
                        <a:rPr lang="en-US" sz="1400" kern="100" baseline="0" dirty="0"/>
                        <a:t> </a:t>
                      </a:r>
                      <a:endParaRPr lang="zh-TW" sz="1400" kern="100" baseline="0" dirty="0"/>
                    </a:p>
                    <a:p>
                      <a:pPr marL="342900" lvl="0" indent="-342900" algn="just">
                        <a:lnSpc>
                          <a:spcPts val="1800"/>
                        </a:lnSpc>
                        <a:spcAft>
                          <a:spcPts val="0"/>
                        </a:spcAft>
                        <a:buSzPts val="1400"/>
                        <a:buFont typeface="+mj-lt"/>
                        <a:buAutoNum type="arabicParenBoth"/>
                      </a:pPr>
                      <a:r>
                        <a:rPr lang="zh-TW" sz="1400" kern="100" baseline="0" dirty="0"/>
                        <a:t>提升軟硬合作能量：因應工業</a:t>
                      </a:r>
                      <a:r>
                        <a:rPr lang="en-US" sz="1400" kern="100" baseline="0" dirty="0"/>
                        <a:t>4.0</a:t>
                      </a:r>
                      <a:r>
                        <a:rPr lang="zh-TW" sz="1400" kern="100" baseline="0" dirty="0"/>
                        <a:t>產業升級需求，整合台灣供應鏈業者合作，以利未來海外輸出。</a:t>
                      </a:r>
                      <a:r>
                        <a:rPr lang="en-US" sz="1400" kern="100" baseline="0" dirty="0"/>
                        <a:t>108</a:t>
                      </a:r>
                      <a:r>
                        <a:rPr lang="zh-TW" sz="1400" kern="100" baseline="0" dirty="0"/>
                        <a:t>年</a:t>
                      </a:r>
                      <a:r>
                        <a:rPr lang="en-US" sz="1400" kern="100" baseline="0" dirty="0"/>
                        <a:t>10</a:t>
                      </a:r>
                      <a:r>
                        <a:rPr lang="zh-TW" sz="1400" kern="100" baseline="0" dirty="0"/>
                        <a:t>月</a:t>
                      </a:r>
                      <a:r>
                        <a:rPr lang="en-US" sz="1400" kern="100" baseline="0" dirty="0"/>
                        <a:t>9</a:t>
                      </a:r>
                      <a:r>
                        <a:rPr lang="zh-TW" sz="1400" kern="100" baseline="0" dirty="0"/>
                        <a:t>日媒合</a:t>
                      </a:r>
                      <a:r>
                        <a:rPr lang="en-US" sz="1400" kern="100" baseline="0" dirty="0"/>
                        <a:t> EPC</a:t>
                      </a:r>
                      <a:r>
                        <a:rPr lang="zh-TW" sz="1400" kern="100" baseline="0" dirty="0"/>
                        <a:t>商</a:t>
                      </a:r>
                      <a:r>
                        <a:rPr lang="en-US" sz="1400" kern="100" baseline="0" dirty="0"/>
                        <a:t>(</a:t>
                      </a:r>
                      <a:r>
                        <a:rPr lang="zh-TW" sz="1400" kern="100" baseline="0" dirty="0"/>
                        <a:t>台朔重工</a:t>
                      </a:r>
                      <a:r>
                        <a:rPr lang="en-US" sz="1400" kern="100" baseline="0" dirty="0"/>
                        <a:t>)</a:t>
                      </a:r>
                      <a:r>
                        <a:rPr lang="zh-TW" sz="1400" kern="100" baseline="0" dirty="0"/>
                        <a:t>辦理整廠智能化聯盟合作交流，</a:t>
                      </a:r>
                      <a:r>
                        <a:rPr lang="zh-TW" sz="1400" kern="100" baseline="0" dirty="0" smtClean="0"/>
                        <a:t>媒</a:t>
                      </a:r>
                      <a:r>
                        <a:rPr lang="zh-TW" altLang="en-US" sz="1400" kern="100" baseline="0" dirty="0" smtClean="0"/>
                        <a:t>合</a:t>
                      </a:r>
                      <a:r>
                        <a:rPr lang="en-US" sz="1400" kern="100" baseline="0" dirty="0" smtClean="0"/>
                        <a:t>SI</a:t>
                      </a:r>
                      <a:r>
                        <a:rPr lang="en-US" sz="1400" kern="100" baseline="0" dirty="0"/>
                        <a:t>(</a:t>
                      </a:r>
                      <a:r>
                        <a:rPr lang="zh-TW" sz="1400" kern="100" baseline="0" dirty="0"/>
                        <a:t>台塑工業電子組</a:t>
                      </a:r>
                      <a:r>
                        <a:rPr lang="en-US" sz="1400" kern="100" baseline="0" dirty="0"/>
                        <a:t>)</a:t>
                      </a:r>
                      <a:r>
                        <a:rPr lang="zh-TW" sz="1400" kern="100" baseline="0" dirty="0"/>
                        <a:t>丶智能化業者</a:t>
                      </a:r>
                      <a:r>
                        <a:rPr lang="en-US" sz="1400" kern="100" baseline="0" dirty="0"/>
                        <a:t>(</a:t>
                      </a:r>
                      <a:r>
                        <a:rPr lang="zh-TW" sz="1400" kern="100" baseline="0" dirty="0"/>
                        <a:t>新漢智能、安博科技和環訊科技等業者簽署輸出 聯盟合作意願書，以利未來合作事宜，藉此強化硬帶軟合作輸出，提高海外經營競爭力。</a:t>
                      </a:r>
                    </a:p>
                    <a:p>
                      <a:pPr marL="342900" lvl="0" indent="-342900" algn="just">
                        <a:lnSpc>
                          <a:spcPts val="1800"/>
                        </a:lnSpc>
                        <a:spcAft>
                          <a:spcPts val="0"/>
                        </a:spcAft>
                        <a:buSzPts val="1400"/>
                        <a:buFont typeface="+mj-lt"/>
                        <a:buAutoNum type="arabicParenBoth"/>
                      </a:pPr>
                      <a:r>
                        <a:rPr lang="zh-TW" sz="1400" kern="100" baseline="0" dirty="0"/>
                        <a:t>提升標案管理能量：提供主力商標案所需之國際備標有關合約與仲裁實務案例相關參考資訊</a:t>
                      </a:r>
                      <a:r>
                        <a:rPr lang="en-US" sz="1400" kern="100" baseline="0" dirty="0"/>
                        <a:t>2</a:t>
                      </a:r>
                      <a:r>
                        <a:rPr lang="zh-TW" sz="1400" kern="100" baseline="0" dirty="0"/>
                        <a:t>則，以及目標市場菲律賓國家级能源政策供參考。</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內容版面配置區 1"/>
          <p:cNvSpPr>
            <a:spLocks noGrp="1"/>
          </p:cNvSpPr>
          <p:nvPr>
            <p:ph idx="1"/>
          </p:nvPr>
        </p:nvSpPr>
        <p:spPr>
          <a:xfrm>
            <a:off x="-32" y="1571612"/>
            <a:ext cx="8858312" cy="506625"/>
          </a:xfrm>
        </p:spPr>
        <p:txBody>
          <a:bodyPr>
            <a:normAutofit/>
          </a:bodyPr>
          <a:lstStyle/>
          <a:p>
            <a:r>
              <a:rPr lang="zh-TW" altLang="en-US" sz="2000" b="1" dirty="0" smtClean="0"/>
              <a:t>基礎建設工程合作與系統整合輸出</a:t>
            </a:r>
          </a:p>
          <a:p>
            <a:endParaRPr lang="zh-TW" altLang="en-US" sz="2000" dirty="0" smtClean="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graphicFrame>
        <p:nvGraphicFramePr>
          <p:cNvPr id="7" name="表格 6"/>
          <p:cNvGraphicFramePr>
            <a:graphicFrameLocks noGrp="1"/>
          </p:cNvGraphicFramePr>
          <p:nvPr/>
        </p:nvGraphicFramePr>
        <p:xfrm>
          <a:off x="142844" y="2000240"/>
          <a:ext cx="8858312" cy="4572000"/>
        </p:xfrm>
        <a:graphic>
          <a:graphicData uri="http://schemas.openxmlformats.org/drawingml/2006/table">
            <a:tbl>
              <a:tblPr>
                <a:tableStyleId>{5C22544A-7EE6-4342-B048-85BDC9FD1C3A}</a:tableStyleId>
              </a:tblPr>
              <a:tblGrid>
                <a:gridCol w="642942"/>
                <a:gridCol w="785818"/>
                <a:gridCol w="928694"/>
                <a:gridCol w="5786478"/>
                <a:gridCol w="714380"/>
              </a:tblGrid>
              <a:tr h="359653">
                <a:tc>
                  <a:txBody>
                    <a:bodyPr/>
                    <a:lstStyle/>
                    <a:p>
                      <a:pPr marL="0" algn="ctr" rtl="0" eaLnBrk="1" latinLnBrk="0" hangingPunct="1">
                        <a:lnSpc>
                          <a:spcPts val="1800"/>
                        </a:lnSpc>
                        <a:spcAft>
                          <a:spcPts val="0"/>
                        </a:spcAft>
                      </a:pPr>
                      <a:r>
                        <a:rPr kumimoji="0" lang="zh-TW" sz="1400" kern="100" baseline="0" dirty="0"/>
                        <a:t>策略</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marL="0" algn="ctr" rtl="0" eaLnBrk="1" latinLnBrk="0" hangingPunct="1">
                        <a:lnSpc>
                          <a:spcPts val="1800"/>
                        </a:lnSpc>
                        <a:spcAft>
                          <a:spcPts val="0"/>
                        </a:spcAft>
                      </a:pPr>
                      <a:r>
                        <a:rPr kumimoji="0" lang="zh-TW" sz="1400" kern="100" baseline="0" dirty="0"/>
                        <a:t>主</a:t>
                      </a:r>
                      <a:r>
                        <a:rPr kumimoji="0" lang="en-US" sz="1400" kern="100" baseline="0" dirty="0"/>
                        <a:t>(</a:t>
                      </a:r>
                      <a:r>
                        <a:rPr kumimoji="0" lang="zh-TW" sz="1400" kern="100" baseline="0" dirty="0"/>
                        <a:t>協</a:t>
                      </a:r>
                      <a:r>
                        <a:rPr kumimoji="0" lang="en-US" sz="1400" kern="100" baseline="0" dirty="0"/>
                        <a:t>)</a:t>
                      </a:r>
                      <a:r>
                        <a:rPr kumimoji="0" lang="zh-TW" sz="1400" kern="100" baseline="0" dirty="0"/>
                        <a:t>辦機關</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marL="0" algn="ctr" rtl="0" eaLnBrk="1" latinLnBrk="0" hangingPunct="1">
                        <a:lnSpc>
                          <a:spcPts val="1800"/>
                        </a:lnSpc>
                        <a:spcAft>
                          <a:spcPts val="0"/>
                        </a:spcAft>
                      </a:pPr>
                      <a:r>
                        <a:rPr kumimoji="0" lang="en-US" sz="1400" kern="100" baseline="0" dirty="0"/>
                        <a:t>108</a:t>
                      </a:r>
                      <a:r>
                        <a:rPr kumimoji="0" lang="zh-TW" sz="1400" kern="100" baseline="0" dirty="0"/>
                        <a:t>年</a:t>
                      </a:r>
                      <a:r>
                        <a:rPr kumimoji="0" lang="en-US" sz="1400" kern="100" baseline="0" dirty="0"/>
                        <a:t>KPI</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marL="0" algn="ctr" rtl="0" eaLnBrk="1" latinLnBrk="0" hangingPunct="1">
                        <a:lnSpc>
                          <a:spcPts val="1800"/>
                        </a:lnSpc>
                        <a:spcAft>
                          <a:spcPts val="0"/>
                        </a:spcAft>
                      </a:pPr>
                      <a:r>
                        <a:rPr kumimoji="0" lang="zh-TW" sz="1400" kern="100" baseline="0" dirty="0"/>
                        <a:t>辦理情形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a:ea typeface="微軟正黑體" pitchFamily="34" charset="-120"/>
                          <a:cs typeface="+mn-cs"/>
                        </a:rPr>
                        <a:t>KPI</a:t>
                      </a:r>
                      <a:r>
                        <a:rPr kumimoji="0" lang="zh-TW" altLang="en-US" sz="1400" kern="100" baseline="0" dirty="0" smtClean="0">
                          <a:solidFill>
                            <a:schemeClr val="tx1"/>
                          </a:solidFill>
                          <a:latin typeface="Times New Roman"/>
                          <a:ea typeface="微軟正黑體" pitchFamily="34" charset="-120"/>
                          <a:cs typeface="+mn-cs"/>
                        </a:rPr>
                        <a:t>達成情形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r>
              <a:tr h="3404495">
                <a:tc>
                  <a:txBody>
                    <a:bodyPr/>
                    <a:lstStyle/>
                    <a:p>
                      <a:pPr marL="0" lvl="0" indent="-342900" algn="ctr">
                        <a:lnSpc>
                          <a:spcPts val="1800"/>
                        </a:lnSpc>
                        <a:spcAft>
                          <a:spcPts val="0"/>
                        </a:spcAft>
                        <a:buFont typeface="+mj-ea"/>
                        <a:buNone/>
                        <a:tabLst>
                          <a:tab pos="304800" algn="l"/>
                        </a:tabLst>
                      </a:pPr>
                      <a:r>
                        <a:rPr lang="en-US" altLang="zh-TW" sz="1400" kern="100" baseline="0" dirty="0" smtClean="0"/>
                        <a:t>2.</a:t>
                      </a:r>
                      <a:r>
                        <a:rPr lang="zh-TW" altLang="en-US" sz="1400" kern="100" baseline="0" dirty="0" smtClean="0"/>
                        <a:t>石化</a:t>
                      </a:r>
                      <a:endParaRPr lang="en-US" altLang="zh-TW" sz="1400" kern="100" baseline="0" dirty="0" smtClean="0"/>
                    </a:p>
                    <a:p>
                      <a:pPr marL="0" lvl="0" indent="-342900" algn="ctr">
                        <a:lnSpc>
                          <a:spcPts val="1800"/>
                        </a:lnSpc>
                        <a:spcAft>
                          <a:spcPts val="0"/>
                        </a:spcAft>
                        <a:buFont typeface="+mj-ea"/>
                        <a:buNone/>
                        <a:tabLst>
                          <a:tab pos="304800" algn="l"/>
                        </a:tabLst>
                      </a:pPr>
                      <a:r>
                        <a:rPr lang="zh-TW" sz="1400" kern="100" baseline="0" dirty="0" smtClean="0"/>
                        <a:t>輸出</a:t>
                      </a:r>
                      <a:r>
                        <a:rPr lang="zh-TW" sz="1400" kern="100" baseline="0" dirty="0"/>
                        <a:t>團隊</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algn="just">
                        <a:lnSpc>
                          <a:spcPts val="1800"/>
                        </a:lnSpc>
                        <a:spcAft>
                          <a:spcPts val="0"/>
                        </a:spcAft>
                      </a:pPr>
                      <a:r>
                        <a:rPr lang="zh-TW" sz="1400" kern="100" baseline="0" dirty="0"/>
                        <a:t>經濟部</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algn="just">
                        <a:lnSpc>
                          <a:spcPts val="1800"/>
                        </a:lnSpc>
                        <a:spcAft>
                          <a:spcPts val="0"/>
                        </a:spcAft>
                      </a:pPr>
                      <a:r>
                        <a:rPr lang="zh-TW" sz="1400" kern="100" baseline="0" dirty="0" smtClean="0"/>
                        <a:t>輸出</a:t>
                      </a:r>
                      <a:r>
                        <a:rPr lang="en-US" sz="1400" b="1" u="sng" kern="100" baseline="0" dirty="0" smtClean="0">
                          <a:solidFill>
                            <a:srgbClr val="FF0000"/>
                          </a:solidFill>
                        </a:rPr>
                        <a:t>1</a:t>
                      </a:r>
                      <a:r>
                        <a:rPr lang="zh-TW" altLang="en-US" sz="1400" b="1" u="sng" kern="100" baseline="0" dirty="0" smtClean="0">
                          <a:solidFill>
                            <a:srgbClr val="FF0000"/>
                          </a:solidFill>
                        </a:rPr>
                        <a:t>件</a:t>
                      </a:r>
                      <a:r>
                        <a:rPr lang="en-US" altLang="zh-TW" sz="1400" b="0" u="none" kern="100" baseline="0" dirty="0" smtClean="0">
                          <a:solidFill>
                            <a:schemeClr val="tx1"/>
                          </a:solidFill>
                        </a:rPr>
                        <a:t>(</a:t>
                      </a:r>
                      <a:r>
                        <a:rPr lang="zh-TW" altLang="en-US" sz="1400" kern="100" baseline="0" dirty="0" smtClean="0"/>
                        <a:t>另</a:t>
                      </a:r>
                      <a:r>
                        <a:rPr kumimoji="0" lang="zh-TW" altLang="en-US" sz="1400" b="1" u="sng" kern="100" baseline="0" dirty="0" smtClean="0">
                          <a:solidFill>
                            <a:srgbClr val="FF0000"/>
                          </a:solidFill>
                          <a:latin typeface="+mn-lt"/>
                          <a:ea typeface="+mn-ea"/>
                          <a:cs typeface="+mn-cs"/>
                        </a:rPr>
                        <a:t>與石化領域合計逾</a:t>
                      </a:r>
                      <a:r>
                        <a:rPr kumimoji="0" lang="en-US" sz="1400" b="1" u="sng" kern="100" baseline="0" dirty="0" smtClean="0">
                          <a:solidFill>
                            <a:srgbClr val="FF0000"/>
                          </a:solidFill>
                          <a:latin typeface="+mn-lt"/>
                          <a:ea typeface="+mn-ea"/>
                          <a:cs typeface="+mn-cs"/>
                        </a:rPr>
                        <a:t>30</a:t>
                      </a:r>
                      <a:r>
                        <a:rPr kumimoji="0" lang="zh-TW" altLang="en-US" sz="1400" b="1" u="sng" kern="100" baseline="0" dirty="0" smtClean="0">
                          <a:solidFill>
                            <a:srgbClr val="FF0000"/>
                          </a:solidFill>
                          <a:latin typeface="+mn-lt"/>
                          <a:ea typeface="+mn-ea"/>
                          <a:cs typeface="+mn-cs"/>
                        </a:rPr>
                        <a:t>億元</a:t>
                      </a:r>
                      <a:r>
                        <a:rPr kumimoji="0" lang="en-US" altLang="zh-TW" sz="1400" b="0" u="none" kern="100" baseline="0" dirty="0" smtClean="0">
                          <a:solidFill>
                            <a:schemeClr val="tx1"/>
                          </a:solidFill>
                          <a:latin typeface="+mn-lt"/>
                          <a:ea typeface="+mn-ea"/>
                          <a:cs typeface="+mn-cs"/>
                        </a:rPr>
                        <a:t>)</a:t>
                      </a:r>
                      <a:endParaRPr kumimoji="0" lang="zh-TW" altLang="zh-TW" sz="1400" b="0" u="none" kern="100" baseline="0" dirty="0">
                        <a:solidFill>
                          <a:schemeClr val="tx1"/>
                        </a:solidFill>
                        <a:latin typeface="+mn-lt"/>
                        <a:ea typeface="+mn-ea"/>
                        <a:cs typeface="+mn-cs"/>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marL="342900" lvl="0" indent="-342900" algn="just">
                        <a:lnSpc>
                          <a:spcPts val="1800"/>
                        </a:lnSpc>
                        <a:spcAft>
                          <a:spcPts val="0"/>
                        </a:spcAft>
                        <a:buSzPts val="1400"/>
                        <a:buFont typeface="+mj-lt"/>
                        <a:buAutoNum type="arabicPeriod"/>
                      </a:pPr>
                      <a:r>
                        <a:rPr lang="zh-TW" altLang="en-US" sz="1400" kern="100" baseline="0" dirty="0" smtClean="0"/>
                        <a:t>促成海外標案取得：</a:t>
                      </a:r>
                    </a:p>
                    <a:p>
                      <a:pPr marL="180340" algn="just">
                        <a:lnSpc>
                          <a:spcPts val="1800"/>
                        </a:lnSpc>
                        <a:spcAft>
                          <a:spcPts val="0"/>
                        </a:spcAft>
                      </a:pPr>
                      <a:r>
                        <a:rPr lang="zh-TW" altLang="en-US" sz="1400" b="1" u="sng" kern="100" baseline="0" dirty="0" smtClean="0"/>
                        <a:t>協助中鼎工程獲得印度碳黑廠建案</a:t>
                      </a:r>
                      <a:r>
                        <a:rPr lang="en-US" sz="1400" b="1" u="sng" kern="100" baseline="0" dirty="0" smtClean="0"/>
                        <a:t>(CSRC Carbon Black Project)</a:t>
                      </a:r>
                      <a:r>
                        <a:rPr lang="zh-TW" altLang="en-US" sz="1400" b="1" u="sng" kern="100" baseline="0" dirty="0" smtClean="0"/>
                        <a:t>，規模</a:t>
                      </a:r>
                      <a:r>
                        <a:rPr lang="en-US" sz="1400" b="1" u="sng" kern="100" baseline="0" dirty="0" smtClean="0"/>
                        <a:t>1.3</a:t>
                      </a:r>
                      <a:r>
                        <a:rPr lang="zh-TW" altLang="en-US" sz="1400" b="1" u="sng" kern="100" baseline="0" dirty="0" smtClean="0"/>
                        <a:t>億美金</a:t>
                      </a:r>
                      <a:r>
                        <a:rPr lang="en-US" sz="1400" b="1" u="sng" kern="100" baseline="0" dirty="0" smtClean="0"/>
                        <a:t>(</a:t>
                      </a:r>
                      <a:r>
                        <a:rPr lang="zh-TW" altLang="en-US" sz="1400" b="1" u="sng" kern="100" baseline="0" dirty="0" smtClean="0"/>
                        <a:t>合計新臺幣</a:t>
                      </a:r>
                      <a:r>
                        <a:rPr lang="en-US" sz="1400" b="1" u="sng" kern="100" baseline="0" dirty="0" smtClean="0"/>
                        <a:t>39</a:t>
                      </a:r>
                      <a:r>
                        <a:rPr lang="zh-TW" altLang="en-US" sz="1400" b="1" u="sng" kern="100" baseline="0" dirty="0" smtClean="0"/>
                        <a:t>億元</a:t>
                      </a:r>
                      <a:r>
                        <a:rPr lang="en-US" sz="1400" b="1" u="sng" kern="100" baseline="0" dirty="0" smtClean="0"/>
                        <a:t>)</a:t>
                      </a:r>
                      <a:r>
                        <a:rPr lang="zh-TW" altLang="en-US" sz="1400" kern="100" baseline="0" dirty="0" smtClean="0"/>
                        <a:t>。</a:t>
                      </a:r>
                    </a:p>
                    <a:p>
                      <a:pPr marL="342900" lvl="0" indent="-342900" algn="just">
                        <a:lnSpc>
                          <a:spcPts val="1800"/>
                        </a:lnSpc>
                        <a:spcAft>
                          <a:spcPts val="0"/>
                        </a:spcAft>
                        <a:buSzPts val="1400"/>
                        <a:buFont typeface="+mj-lt"/>
                        <a:buAutoNum type="arabicPeriod" startAt="2"/>
                      </a:pPr>
                      <a:r>
                        <a:rPr lang="zh-TW" altLang="en-US" sz="1400" kern="100" baseline="0" dirty="0" smtClean="0"/>
                        <a:t>相關協助與推動：</a:t>
                      </a:r>
                    </a:p>
                    <a:p>
                      <a:pPr marL="342900" lvl="0" indent="-342900" algn="just">
                        <a:lnSpc>
                          <a:spcPts val="1800"/>
                        </a:lnSpc>
                        <a:spcAft>
                          <a:spcPts val="0"/>
                        </a:spcAft>
                        <a:buSzPts val="1400"/>
                        <a:buFont typeface="+mj-lt"/>
                        <a:buAutoNum type="arabicParenBoth"/>
                      </a:pPr>
                      <a:r>
                        <a:rPr lang="zh-TW" altLang="en-US" sz="1400" kern="100" baseline="0" dirty="0" smtClean="0"/>
                        <a:t>媒合潛力合作夥伴：媒合引介</a:t>
                      </a:r>
                      <a:r>
                        <a:rPr lang="en-US" sz="1400" kern="100" baseline="0" dirty="0" smtClean="0"/>
                        <a:t>EPC</a:t>
                      </a:r>
                      <a:r>
                        <a:rPr lang="zh-TW" altLang="en-US" sz="1400" kern="100" baseline="0" dirty="0" smtClean="0"/>
                        <a:t>主力商</a:t>
                      </a:r>
                      <a:r>
                        <a:rPr lang="en-US" sz="1400" kern="100" baseline="0" dirty="0" smtClean="0"/>
                        <a:t>(</a:t>
                      </a:r>
                      <a:r>
                        <a:rPr lang="zh-TW" altLang="en-US" sz="1400" kern="100" baseline="0" dirty="0" smtClean="0"/>
                        <a:t>中鼎</a:t>
                      </a:r>
                      <a:r>
                        <a:rPr lang="en-US" sz="1400" kern="100" baseline="0" dirty="0" smtClean="0"/>
                        <a:t>)</a:t>
                      </a:r>
                      <a:r>
                        <a:rPr lang="zh-TW" altLang="en-US" sz="1400" kern="100" baseline="0" dirty="0" smtClean="0"/>
                        <a:t>有關石化廠之潛力供應商</a:t>
                      </a:r>
                      <a:r>
                        <a:rPr lang="en-US" sz="1400" kern="100" baseline="0" dirty="0" smtClean="0"/>
                        <a:t>-</a:t>
                      </a:r>
                      <a:r>
                        <a:rPr lang="zh-TW" altLang="en-US" sz="1400" kern="100" baseline="0" dirty="0" smtClean="0"/>
                        <a:t>儀控</a:t>
                      </a:r>
                      <a:r>
                        <a:rPr lang="en-US" sz="1400" kern="100" baseline="0" dirty="0" smtClean="0"/>
                        <a:t>(</a:t>
                      </a:r>
                      <a:r>
                        <a:rPr lang="zh-TW" altLang="en-US" sz="1400" kern="100" baseline="0" dirty="0" smtClean="0"/>
                        <a:t>恒達丶安博</a:t>
                      </a:r>
                      <a:r>
                        <a:rPr lang="en-US" sz="1400" kern="100" baseline="0" dirty="0" smtClean="0"/>
                        <a:t>)</a:t>
                      </a:r>
                      <a:r>
                        <a:rPr lang="zh-TW" altLang="en-US" sz="1400" kern="100" baseline="0" dirty="0" smtClean="0"/>
                        <a:t>丶閥廠</a:t>
                      </a:r>
                      <a:r>
                        <a:rPr lang="en-US" sz="1400" kern="100" baseline="0" dirty="0" smtClean="0"/>
                        <a:t>(</a:t>
                      </a:r>
                      <a:r>
                        <a:rPr lang="zh-TW" altLang="en-US" sz="1400" kern="100" baseline="0" dirty="0" smtClean="0"/>
                        <a:t>捷流丶進典</a:t>
                      </a:r>
                      <a:r>
                        <a:rPr lang="en-US" sz="1400" kern="100" baseline="0" dirty="0" smtClean="0"/>
                        <a:t>)</a:t>
                      </a:r>
                      <a:r>
                        <a:rPr lang="zh-TW" altLang="en-US" sz="1400" kern="100" baseline="0" dirty="0" smtClean="0"/>
                        <a:t>丶桶槽</a:t>
                      </a:r>
                      <a:r>
                        <a:rPr lang="en-US" sz="1400" kern="100" baseline="0" dirty="0" smtClean="0"/>
                        <a:t>(</a:t>
                      </a:r>
                      <a:r>
                        <a:rPr lang="zh-TW" altLang="en-US" sz="1400" kern="100" baseline="0" dirty="0" smtClean="0"/>
                        <a:t>萬機鋼鐵</a:t>
                      </a:r>
                      <a:r>
                        <a:rPr lang="en-US" sz="1400" kern="100" baseline="0" dirty="0" smtClean="0"/>
                        <a:t>)</a:t>
                      </a:r>
                      <a:r>
                        <a:rPr lang="zh-TW" altLang="en-US" sz="1400" kern="100" baseline="0" dirty="0" smtClean="0"/>
                        <a:t>及管線工程</a:t>
                      </a:r>
                      <a:r>
                        <a:rPr lang="en-US" sz="1400" kern="100" baseline="0" dirty="0" smtClean="0"/>
                        <a:t>(</a:t>
                      </a:r>
                      <a:r>
                        <a:rPr lang="zh-TW" altLang="en-US" sz="1400" kern="100" baseline="0" dirty="0" smtClean="0"/>
                        <a:t>亞通利大</a:t>
                      </a:r>
                      <a:r>
                        <a:rPr lang="en-US" sz="1400" kern="100" baseline="0" dirty="0" smtClean="0"/>
                        <a:t>)</a:t>
                      </a:r>
                      <a:r>
                        <a:rPr lang="zh-TW" altLang="en-US" sz="1400" kern="100" baseline="0" dirty="0" smtClean="0"/>
                        <a:t>參與合作開發。</a:t>
                      </a:r>
                    </a:p>
                    <a:p>
                      <a:pPr marL="342900" lvl="0" indent="-342900" algn="just">
                        <a:lnSpc>
                          <a:spcPts val="1800"/>
                        </a:lnSpc>
                        <a:spcAft>
                          <a:spcPts val="0"/>
                        </a:spcAft>
                        <a:buSzPts val="1400"/>
                        <a:buFont typeface="+mj-lt"/>
                        <a:buAutoNum type="arabicParenBoth"/>
                      </a:pPr>
                      <a:r>
                        <a:rPr lang="zh-TW" altLang="en-US" sz="1400" kern="100" baseline="0" dirty="0" smtClean="0"/>
                        <a:t>活絡硬帶軟能量：因應工業</a:t>
                      </a:r>
                      <a:r>
                        <a:rPr lang="en-US" sz="1400" kern="100" baseline="0" dirty="0" smtClean="0"/>
                        <a:t>4.0</a:t>
                      </a:r>
                      <a:r>
                        <a:rPr lang="zh-TW" altLang="en-US" sz="1400" kern="100" baseline="0" dirty="0" smtClean="0"/>
                        <a:t>智能化趨勢並挹注石化整廠輸出，</a:t>
                      </a:r>
                      <a:r>
                        <a:rPr lang="en-US" sz="1400" kern="100" baseline="0" dirty="0" smtClean="0"/>
                        <a:t>108</a:t>
                      </a:r>
                      <a:r>
                        <a:rPr lang="zh-TW" altLang="en-US" sz="1400" kern="100" baseline="0" dirty="0" smtClean="0"/>
                        <a:t>年</a:t>
                      </a:r>
                      <a:r>
                        <a:rPr lang="en-US" sz="1400" kern="100" baseline="0" dirty="0" smtClean="0"/>
                        <a:t>8</a:t>
                      </a:r>
                      <a:r>
                        <a:rPr lang="zh-TW" altLang="en-US" sz="1400" kern="100" baseline="0" dirty="0" smtClean="0"/>
                        <a:t>月</a:t>
                      </a:r>
                      <a:r>
                        <a:rPr lang="en-US" sz="1400" kern="100" baseline="0" dirty="0" smtClean="0"/>
                        <a:t>29</a:t>
                      </a:r>
                      <a:r>
                        <a:rPr lang="zh-TW" altLang="en-US" sz="1400" kern="100" baseline="0" dirty="0" smtClean="0"/>
                        <a:t>日結合經濟部工業局仁大工業區服務中心辦理智能化供需交流會，邀集中石化等計</a:t>
                      </a:r>
                      <a:r>
                        <a:rPr lang="en-US" sz="1400" kern="100" baseline="0" dirty="0" smtClean="0"/>
                        <a:t>13</a:t>
                      </a:r>
                      <a:r>
                        <a:rPr lang="zh-TW" altLang="en-US" sz="1400" kern="100" baseline="0" dirty="0" smtClean="0"/>
                        <a:t>家及基太克等智能化業者</a:t>
                      </a:r>
                      <a:r>
                        <a:rPr lang="en-US" sz="1400" kern="100" baseline="0" dirty="0" smtClean="0"/>
                        <a:t>11</a:t>
                      </a:r>
                      <a:r>
                        <a:rPr lang="zh-TW" altLang="en-US" sz="1400" kern="100" baseline="0" dirty="0" smtClean="0"/>
                        <a:t>家進行智能化應用雙向交流與合作，以累積實績提升海外輸出實力。</a:t>
                      </a:r>
                    </a:p>
                    <a:p>
                      <a:pPr marL="342900" lvl="0" indent="-342900" algn="just">
                        <a:lnSpc>
                          <a:spcPts val="1800"/>
                        </a:lnSpc>
                        <a:spcAft>
                          <a:spcPts val="0"/>
                        </a:spcAft>
                        <a:buSzPts val="1400"/>
                        <a:buFont typeface="+mj-lt"/>
                        <a:buAutoNum type="arabicParenBoth"/>
                      </a:pPr>
                      <a:r>
                        <a:rPr lang="zh-TW" altLang="en-US" sz="1400" kern="100" baseline="0" dirty="0" smtClean="0"/>
                        <a:t>辦理輸出合作交流：</a:t>
                      </a:r>
                      <a:r>
                        <a:rPr lang="en-US" sz="1400" kern="100" baseline="0" dirty="0" smtClean="0"/>
                        <a:t>108</a:t>
                      </a:r>
                      <a:r>
                        <a:rPr lang="zh-TW" altLang="en-US" sz="1400" kern="100" baseline="0" dirty="0" smtClean="0"/>
                        <a:t>年</a:t>
                      </a:r>
                      <a:r>
                        <a:rPr lang="en-US" sz="1400" kern="100" baseline="0" dirty="0" smtClean="0"/>
                        <a:t>10</a:t>
                      </a:r>
                      <a:r>
                        <a:rPr lang="zh-TW" altLang="en-US" sz="1400" kern="100" baseline="0" dirty="0" smtClean="0"/>
                        <a:t>月</a:t>
                      </a:r>
                      <a:r>
                        <a:rPr lang="en-US" sz="1400" kern="100" baseline="0" dirty="0" smtClean="0"/>
                        <a:t>31</a:t>
                      </a:r>
                      <a:r>
                        <a:rPr lang="zh-TW" altLang="en-US" sz="1400" kern="100" baseline="0" dirty="0" smtClean="0"/>
                        <a:t>日聯合經濟部工業局仁林園工業區辦理智能化應用案例分享高峰論壇，合計</a:t>
                      </a:r>
                      <a:r>
                        <a:rPr lang="en-US" sz="1400" kern="100" baseline="0" dirty="0" smtClean="0"/>
                        <a:t>40</a:t>
                      </a:r>
                      <a:r>
                        <a:rPr lang="zh-TW" altLang="en-US" sz="1400" kern="100" baseline="0" dirty="0" smtClean="0"/>
                        <a:t>餘家石化供需領域與會，邀請</a:t>
                      </a:r>
                      <a:r>
                        <a:rPr lang="en-US" sz="1400" kern="100" baseline="0" dirty="0" smtClean="0"/>
                        <a:t>EPC(</a:t>
                      </a:r>
                      <a:r>
                        <a:rPr lang="zh-TW" altLang="en-US" sz="1400" kern="100" baseline="0" dirty="0" smtClean="0"/>
                        <a:t>中鼎工程</a:t>
                      </a:r>
                      <a:r>
                        <a:rPr lang="en-US" sz="1400" kern="100" baseline="0" dirty="0" smtClean="0"/>
                        <a:t>)</a:t>
                      </a:r>
                      <a:r>
                        <a:rPr lang="zh-TW" altLang="en-US" sz="1400" kern="100" baseline="0" dirty="0" smtClean="0"/>
                        <a:t>、</a:t>
                      </a:r>
                      <a:r>
                        <a:rPr lang="en-US" sz="1400" kern="100" baseline="0" dirty="0" smtClean="0"/>
                        <a:t>SI(</a:t>
                      </a:r>
                      <a:r>
                        <a:rPr lang="zh-TW" altLang="en-US" sz="1400" kern="100" baseline="0" dirty="0" smtClean="0"/>
                        <a:t>台灣工業電子組、新鼎系統</a:t>
                      </a:r>
                      <a:r>
                        <a:rPr lang="en-US" sz="1400" kern="100" baseline="0" dirty="0" smtClean="0"/>
                        <a:t>)</a:t>
                      </a:r>
                      <a:r>
                        <a:rPr lang="zh-TW" altLang="en-US" sz="1400" kern="100" baseline="0" dirty="0" smtClean="0"/>
                        <a:t>、智能化商</a:t>
                      </a:r>
                      <a:r>
                        <a:rPr lang="en-US" sz="1400" kern="100" baseline="0" dirty="0" smtClean="0"/>
                        <a:t>(</a:t>
                      </a:r>
                      <a:r>
                        <a:rPr lang="zh-TW" altLang="en-US" sz="1400" kern="100" baseline="0" dirty="0" smtClean="0"/>
                        <a:t>基太克、磁技</a:t>
                      </a:r>
                      <a:r>
                        <a:rPr lang="en-US" sz="1400" kern="100" baseline="0" dirty="0" smtClean="0"/>
                        <a:t>)</a:t>
                      </a:r>
                      <a:r>
                        <a:rPr lang="zh-TW" altLang="en-US" sz="1400" kern="100" baseline="0" dirty="0" smtClean="0"/>
                        <a:t>案例分享，促進輸出合作能量。</a:t>
                      </a:r>
                    </a:p>
                    <a:p>
                      <a:pPr marL="342900" lvl="0" indent="-342900" algn="just">
                        <a:lnSpc>
                          <a:spcPts val="1800"/>
                        </a:lnSpc>
                        <a:spcAft>
                          <a:spcPts val="0"/>
                        </a:spcAft>
                        <a:buSzPts val="1400"/>
                        <a:buFont typeface="+mj-lt"/>
                        <a:buAutoNum type="arabicParenBoth"/>
                      </a:pPr>
                      <a:r>
                        <a:rPr lang="zh-TW" altLang="en-US" sz="1400" kern="100" baseline="0" dirty="0" smtClean="0"/>
                        <a:t>協助運用政策資源：提供</a:t>
                      </a:r>
                      <a:r>
                        <a:rPr lang="en-US" sz="1400" kern="100" baseline="0" dirty="0" smtClean="0"/>
                        <a:t>EPC</a:t>
                      </a:r>
                      <a:r>
                        <a:rPr lang="zh-TW" altLang="en-US" sz="1400" kern="100" baseline="0" dirty="0" smtClean="0"/>
                        <a:t>商</a:t>
                      </a:r>
                      <a:r>
                        <a:rPr lang="en-US" sz="1400" kern="100" baseline="0" dirty="0" smtClean="0"/>
                        <a:t>(</a:t>
                      </a:r>
                      <a:r>
                        <a:rPr lang="zh-TW" altLang="en-US" sz="1400" kern="100" baseline="0" dirty="0" smtClean="0"/>
                        <a:t>含中鼎丶富台等</a:t>
                      </a:r>
                      <a:r>
                        <a:rPr lang="en-US" sz="1400" kern="100" baseline="0" dirty="0" smtClean="0"/>
                        <a:t>)</a:t>
                      </a:r>
                      <a:r>
                        <a:rPr lang="zh-TW" altLang="en-US" sz="1400" kern="100" baseline="0" dirty="0" smtClean="0"/>
                        <a:t>印尼等國政府對外商最新限制參考資訊，並引介</a:t>
                      </a:r>
                      <a:r>
                        <a:rPr lang="en-US" sz="1400" kern="100" baseline="0" dirty="0" smtClean="0"/>
                        <a:t>(</a:t>
                      </a:r>
                      <a:r>
                        <a:rPr lang="zh-TW" altLang="en-US" sz="1400" kern="100" baseline="0" dirty="0" smtClean="0"/>
                        <a:t>含中鼎</a:t>
                      </a:r>
                      <a:r>
                        <a:rPr lang="en-US" sz="1400" kern="100" baseline="0" dirty="0" smtClean="0"/>
                        <a:t>)</a:t>
                      </a:r>
                      <a:r>
                        <a:rPr lang="zh-TW" altLang="en-US" sz="1400" kern="100" baseline="0" dirty="0" smtClean="0"/>
                        <a:t>業者參與爭取工程會申請拓點輔助資源，挹注拓展目標國</a:t>
                      </a:r>
                      <a:r>
                        <a:rPr lang="en-US" sz="1400" kern="100" baseline="0" dirty="0" smtClean="0"/>
                        <a:t>(</a:t>
                      </a:r>
                      <a:r>
                        <a:rPr lang="zh-TW" altLang="en-US" sz="1400" kern="100" baseline="0" dirty="0" smtClean="0"/>
                        <a:t>雙印及泰國等</a:t>
                      </a:r>
                      <a:r>
                        <a:rPr lang="en-US" sz="1400" kern="100" baseline="0" dirty="0" smtClean="0"/>
                        <a:t>)</a:t>
                      </a:r>
                      <a:r>
                        <a:rPr lang="zh-TW" altLang="en-US" sz="1400" kern="100" baseline="0" dirty="0" smtClean="0"/>
                        <a:t>石化廠標案取得。</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FBE8"/>
                    </a:solidFill>
                  </a:tcPr>
                </a:tc>
              </a:tr>
            </a:tbl>
          </a:graphicData>
        </a:graphic>
      </p:graphicFrame>
      <p:sp>
        <p:nvSpPr>
          <p:cNvPr id="6" name="內容版面配置區 1"/>
          <p:cNvSpPr>
            <a:spLocks noGrp="1"/>
          </p:cNvSpPr>
          <p:nvPr>
            <p:ph idx="1"/>
          </p:nvPr>
        </p:nvSpPr>
        <p:spPr>
          <a:xfrm>
            <a:off x="-32" y="1571612"/>
            <a:ext cx="8858312" cy="506625"/>
          </a:xfrm>
        </p:spPr>
        <p:txBody>
          <a:bodyPr>
            <a:normAutofit/>
          </a:bodyPr>
          <a:lstStyle/>
          <a:p>
            <a:r>
              <a:rPr lang="zh-TW" altLang="en-US" sz="2000" b="1" dirty="0" smtClean="0"/>
              <a:t>基礎建設工程合作與系統整合輸出</a:t>
            </a:r>
          </a:p>
          <a:p>
            <a:endParaRPr lang="zh-TW" altLang="en-US" sz="2000" dirty="0" smtClean="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graphicFrame>
        <p:nvGraphicFramePr>
          <p:cNvPr id="6" name="表格 5"/>
          <p:cNvGraphicFramePr>
            <a:graphicFrameLocks noGrp="1"/>
          </p:cNvGraphicFramePr>
          <p:nvPr/>
        </p:nvGraphicFramePr>
        <p:xfrm>
          <a:off x="142844" y="1980809"/>
          <a:ext cx="8858312" cy="4434293"/>
        </p:xfrm>
        <a:graphic>
          <a:graphicData uri="http://schemas.openxmlformats.org/drawingml/2006/table">
            <a:tbl>
              <a:tblPr>
                <a:tableStyleId>{0505E3EF-67EA-436B-97B2-0124C06EBD24}</a:tableStyleId>
              </a:tblPr>
              <a:tblGrid>
                <a:gridCol w="571504"/>
                <a:gridCol w="714380"/>
                <a:gridCol w="1071570"/>
                <a:gridCol w="5786478"/>
                <a:gridCol w="714380"/>
              </a:tblGrid>
              <a:tr h="357190">
                <a:tc>
                  <a:txBody>
                    <a:bodyPr/>
                    <a:lstStyle/>
                    <a:p>
                      <a:pPr marL="0" algn="ctr" rtl="0" eaLnBrk="1" latinLnBrk="0" hangingPunct="1">
                        <a:lnSpc>
                          <a:spcPts val="1800"/>
                        </a:lnSpc>
                        <a:spcAft>
                          <a:spcPts val="0"/>
                        </a:spcAft>
                      </a:pPr>
                      <a:r>
                        <a:rPr kumimoji="0" lang="zh-TW" sz="1400" kern="100" baseline="0" dirty="0"/>
                        <a:t>策略</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主</a:t>
                      </a:r>
                      <a:r>
                        <a:rPr kumimoji="0" lang="en-US" sz="1400" kern="100" baseline="0" dirty="0"/>
                        <a:t>(</a:t>
                      </a:r>
                      <a:r>
                        <a:rPr kumimoji="0" lang="zh-TW" sz="1400" kern="100" baseline="0" dirty="0"/>
                        <a:t>協</a:t>
                      </a:r>
                      <a:r>
                        <a:rPr kumimoji="0" lang="en-US" sz="1400" kern="100" baseline="0" dirty="0"/>
                        <a:t>)</a:t>
                      </a:r>
                      <a:r>
                        <a:rPr kumimoji="0" lang="zh-TW" sz="1400" kern="100" baseline="0" dirty="0"/>
                        <a:t>辦機關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sz="1400" kern="100" baseline="0" dirty="0"/>
                        <a:t>108</a:t>
                      </a:r>
                      <a:r>
                        <a:rPr kumimoji="0" lang="zh-TW" sz="1400" kern="100" baseline="0" dirty="0"/>
                        <a:t>年</a:t>
                      </a:r>
                      <a:r>
                        <a:rPr kumimoji="0" lang="en-US" sz="1400" kern="100" baseline="0" dirty="0"/>
                        <a:t>KPI</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辦理情形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a:ea typeface="微軟正黑體" pitchFamily="34" charset="-120"/>
                          <a:cs typeface="+mn-cs"/>
                        </a:rPr>
                        <a:t>KPI</a:t>
                      </a:r>
                      <a:r>
                        <a:rPr kumimoji="0" lang="zh-TW" altLang="en-US" sz="1400" kern="100" baseline="0" dirty="0" smtClean="0">
                          <a:solidFill>
                            <a:schemeClr val="tx1"/>
                          </a:solidFill>
                          <a:latin typeface="Times New Roman"/>
                          <a:ea typeface="微軟正黑體" pitchFamily="34" charset="-120"/>
                          <a:cs typeface="+mn-cs"/>
                        </a:rPr>
                        <a:t>達成情形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48313">
                <a:tc rowSpan="3">
                  <a:txBody>
                    <a:bodyPr/>
                    <a:lstStyle/>
                    <a:p>
                      <a:pPr marL="0" lvl="0" indent="-342900" algn="ctr">
                        <a:lnSpc>
                          <a:spcPts val="1800"/>
                        </a:lnSpc>
                        <a:spcAft>
                          <a:spcPts val="0"/>
                        </a:spcAft>
                        <a:buFont typeface="+mj-ea"/>
                        <a:buNone/>
                        <a:tabLst>
                          <a:tab pos="304800" algn="l"/>
                        </a:tabLst>
                      </a:pPr>
                      <a:r>
                        <a:rPr lang="en-US" altLang="zh-TW" sz="1400" kern="100" baseline="0" dirty="0" smtClean="0"/>
                        <a:t>3.ETC</a:t>
                      </a:r>
                    </a:p>
                    <a:p>
                      <a:pPr marL="0" lvl="0" indent="-342900" algn="ctr">
                        <a:lnSpc>
                          <a:spcPts val="1800"/>
                        </a:lnSpc>
                        <a:spcAft>
                          <a:spcPts val="0"/>
                        </a:spcAft>
                        <a:buFont typeface="+mj-ea"/>
                        <a:buNone/>
                        <a:tabLst>
                          <a:tab pos="304800" algn="l"/>
                        </a:tabLst>
                      </a:pPr>
                      <a:r>
                        <a:rPr lang="zh-TW" sz="1400" kern="100" baseline="0" dirty="0" smtClean="0"/>
                        <a:t>輸出</a:t>
                      </a:r>
                      <a:r>
                        <a:rPr lang="zh-TW" sz="1400" kern="100" baseline="0" dirty="0"/>
                        <a:t>團隊</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lnSpc>
                          <a:spcPts val="1800"/>
                        </a:lnSpc>
                        <a:spcAft>
                          <a:spcPts val="0"/>
                        </a:spcAft>
                      </a:pPr>
                      <a:r>
                        <a:rPr kumimoji="0" lang="zh-TW" altLang="en-US" sz="1400" kern="1200" baseline="0" dirty="0" smtClean="0"/>
                        <a:t>交通部</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indent="1270" algn="ctr">
                        <a:lnSpc>
                          <a:spcPts val="1800"/>
                        </a:lnSpc>
                        <a:spcAft>
                          <a:spcPts val="0"/>
                        </a:spcAft>
                      </a:pPr>
                      <a:r>
                        <a:rPr lang="zh-TW" sz="1400" kern="100" baseline="0" dirty="0" smtClean="0"/>
                        <a:t>輸出</a:t>
                      </a:r>
                      <a:r>
                        <a:rPr kumimoji="0" lang="en-US" sz="1400" b="1" u="sng" kern="100" baseline="0" dirty="0" smtClean="0">
                          <a:solidFill>
                            <a:srgbClr val="FF0000"/>
                          </a:solidFill>
                          <a:latin typeface="+mn-lt"/>
                          <a:ea typeface="+mn-ea"/>
                          <a:cs typeface="+mn-cs"/>
                        </a:rPr>
                        <a:t>1</a:t>
                      </a:r>
                      <a:r>
                        <a:rPr kumimoji="0" lang="zh-TW" sz="1400" b="1" u="sng" kern="100" baseline="0" dirty="0" smtClean="0">
                          <a:solidFill>
                            <a:srgbClr val="FF0000"/>
                          </a:solidFill>
                          <a:latin typeface="+mn-lt"/>
                          <a:ea typeface="+mn-ea"/>
                          <a:cs typeface="+mn-cs"/>
                        </a:rPr>
                        <a:t>件</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
                        <a:lnSpc>
                          <a:spcPts val="1800"/>
                        </a:lnSpc>
                        <a:spcAft>
                          <a:spcPts val="0"/>
                        </a:spcAft>
                      </a:pPr>
                      <a:r>
                        <a:rPr lang="zh-TW" sz="1400" kern="100" baseline="0" dirty="0"/>
                        <a:t>輔導</a:t>
                      </a:r>
                      <a:r>
                        <a:rPr lang="en-US" sz="1400" kern="100" baseline="0" dirty="0"/>
                        <a:t>ETC</a:t>
                      </a:r>
                      <a:r>
                        <a:rPr lang="zh-TW" sz="1400" kern="100" baseline="0" dirty="0"/>
                        <a:t>營運公司爭取跨國系統建置及顧問服務案，目前輸出</a:t>
                      </a:r>
                      <a:r>
                        <a:rPr lang="zh-TW" sz="1400" kern="100" baseline="0" dirty="0" smtClean="0"/>
                        <a:t>成果如下</a:t>
                      </a:r>
                      <a:r>
                        <a:rPr lang="zh-TW" sz="1400" kern="100" baseline="0" dirty="0"/>
                        <a:t>：</a:t>
                      </a:r>
                    </a:p>
                    <a:p>
                      <a:pPr marL="342900" lvl="0" indent="-342900">
                        <a:lnSpc>
                          <a:spcPts val="1800"/>
                        </a:lnSpc>
                        <a:spcAft>
                          <a:spcPts val="0"/>
                        </a:spcAft>
                        <a:buFont typeface="+mj-lt"/>
                        <a:buAutoNum type="arabicPeriod"/>
                      </a:pPr>
                      <a:r>
                        <a:rPr lang="x-none" sz="1400" baseline="0" dirty="0" smtClean="0"/>
                        <a:t>菲律賓</a:t>
                      </a:r>
                      <a:r>
                        <a:rPr lang="x-none" sz="1400" baseline="0" dirty="0"/>
                        <a:t>：與San Miguel 集團簽約，針對旗下高速公路進行系統運作問題診斷與改善建議，已完成第1階段顧問服務，目前仍持續建立關係並尋求合作機會。 </a:t>
                      </a:r>
                      <a:endParaRPr lang="zh-TW" sz="1400" baseline="0" dirty="0"/>
                    </a:p>
                    <a:p>
                      <a:pPr marL="342900" marR="0" lvl="0" indent="-342900" algn="l" defTabSz="914400" rtl="0" eaLnBrk="1" fontAlgn="auto" latinLnBrk="0" hangingPunct="1">
                        <a:lnSpc>
                          <a:spcPts val="1800"/>
                        </a:lnSpc>
                        <a:spcBef>
                          <a:spcPts val="0"/>
                        </a:spcBef>
                        <a:spcAft>
                          <a:spcPts val="0"/>
                        </a:spcAft>
                        <a:buClrTx/>
                        <a:buSzTx/>
                        <a:buFont typeface="+mj-lt"/>
                        <a:buAutoNum type="arabicPeriod"/>
                        <a:tabLst/>
                        <a:defRPr/>
                      </a:pPr>
                      <a:r>
                        <a:rPr lang="x-none" sz="1400" baseline="0" dirty="0"/>
                        <a:t>馬來西亞</a:t>
                      </a:r>
                      <a:r>
                        <a:rPr lang="x-none" sz="1400" baseline="0" dirty="0" smtClean="0"/>
                        <a:t>：</a:t>
                      </a:r>
                      <a:r>
                        <a:rPr lang="en-US" altLang="zh-TW" sz="1400" b="1" u="sng" baseline="0" dirty="0" smtClean="0"/>
                        <a:t>108</a:t>
                      </a:r>
                      <a:r>
                        <a:rPr lang="zh-TW" altLang="en-US" sz="1400" b="1" u="sng" baseline="0" dirty="0" smtClean="0"/>
                        <a:t>年得標</a:t>
                      </a:r>
                      <a:r>
                        <a:rPr lang="en-US" altLang="zh-TW" sz="1400" b="1" u="sng" baseline="0" dirty="0" smtClean="0"/>
                        <a:t>1</a:t>
                      </a:r>
                      <a:r>
                        <a:rPr lang="zh-TW" altLang="en-US" sz="1400" b="1" u="sng" baseline="0" dirty="0" smtClean="0"/>
                        <a:t>件</a:t>
                      </a:r>
                      <a:r>
                        <a:rPr lang="en-US" sz="1400" b="1" u="sng" baseline="0" dirty="0" smtClean="0"/>
                        <a:t>Golden Bridge</a:t>
                      </a:r>
                      <a:r>
                        <a:rPr lang="zh-TW" altLang="en-US" sz="1400" b="1" u="sng" baseline="0" dirty="0" smtClean="0"/>
                        <a:t>系統測試案</a:t>
                      </a:r>
                      <a:r>
                        <a:rPr lang="zh-TW" altLang="en-US" sz="1400" baseline="0" dirty="0" smtClean="0"/>
                        <a:t>。</a:t>
                      </a:r>
                      <a:endParaRPr lang="zh-TW" sz="1400" baseline="0" dirty="0"/>
                    </a:p>
                    <a:p>
                      <a:pPr marL="342900" lvl="0" indent="-342900">
                        <a:lnSpc>
                          <a:spcPts val="1800"/>
                        </a:lnSpc>
                        <a:spcAft>
                          <a:spcPts val="0"/>
                        </a:spcAft>
                        <a:buFont typeface="+mj-lt"/>
                        <a:buAutoNum type="arabicPeriod"/>
                      </a:pPr>
                      <a:r>
                        <a:rPr lang="x-none" sz="1400" baseline="0" dirty="0" smtClean="0"/>
                        <a:t>印尼</a:t>
                      </a:r>
                      <a:r>
                        <a:rPr lang="x-none" sz="1400" baseline="0" dirty="0"/>
                        <a:t>：108年印尼舉行總統大選，致印尼高公局ETC標案進度暫緩，目前仍持續尋求合作商機。 </a:t>
                      </a:r>
                      <a:endParaRPr lang="zh-TW" sz="1400" baseline="0" dirty="0"/>
                    </a:p>
                    <a:p>
                      <a:pPr marL="342900" lvl="0" indent="-342900">
                        <a:lnSpc>
                          <a:spcPts val="1800"/>
                        </a:lnSpc>
                        <a:spcAft>
                          <a:spcPts val="0"/>
                        </a:spcAft>
                        <a:buFont typeface="+mj-lt"/>
                        <a:buAutoNum type="arabicPeriod"/>
                      </a:pPr>
                      <a:r>
                        <a:rPr lang="x-none" sz="1400" baseline="0" dirty="0"/>
                        <a:t>泰國：遠通公司於108年7月份與泰國曼谷大眾捷運公司合作，參與泰國高公局「M6&amp;M81道路建置(含ETC收費)標案」，108年10月由泰國曼谷大眾捷運公司取得最優申請人，目前正協議工作細節。</a:t>
                      </a:r>
                      <a:endParaRPr lang="zh-TW" sz="1400" baseline="0" dirty="0">
                        <a:latin typeface="Times New Roman" pitchFamily="18" charset="0"/>
                        <a:ea typeface="微軟正黑體" pitchFamily="34" charset="-12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85818">
                <a:tc vMerge="1">
                  <a:txBody>
                    <a:bodyPr/>
                    <a:lstStyle/>
                    <a:p>
                      <a:pPr marL="0" lvl="0" indent="-342900" algn="just">
                        <a:lnSpc>
                          <a:spcPts val="1550"/>
                        </a:lnSpc>
                        <a:spcAft>
                          <a:spcPts val="0"/>
                        </a:spcAft>
                        <a:buFont typeface="+mj-ea"/>
                        <a:buNone/>
                        <a:tabLst>
                          <a:tab pos="304800" algn="l"/>
                        </a:tabLst>
                      </a:pPr>
                      <a:endParaRPr lang="zh-TW" sz="1250" kern="100" baseline="0" dirty="0">
                        <a:latin typeface="Times New Roman" pitchFamily="18" charset="0"/>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just">
                        <a:lnSpc>
                          <a:spcPts val="1550"/>
                        </a:lnSpc>
                        <a:spcAft>
                          <a:spcPts val="0"/>
                        </a:spcAft>
                      </a:pPr>
                      <a:endParaRPr lang="zh-TW" sz="1250" kern="100" baseline="0" dirty="0">
                        <a:latin typeface="Times New Roman" pitchFamily="18" charset="0"/>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indent="1270" algn="ctr">
                        <a:lnSpc>
                          <a:spcPts val="1800"/>
                        </a:lnSpc>
                        <a:spcAft>
                          <a:spcPts val="0"/>
                        </a:spcAft>
                      </a:pPr>
                      <a:r>
                        <a:rPr lang="zh-TW" sz="1400" kern="100" baseline="0" dirty="0"/>
                        <a:t>辦理國際研討會或</a:t>
                      </a:r>
                      <a:r>
                        <a:rPr lang="en-US" sz="1400" kern="100" baseline="0" dirty="0"/>
                        <a:t>ETC</a:t>
                      </a:r>
                      <a:r>
                        <a:rPr lang="zh-TW" sz="1400" kern="100" baseline="0" dirty="0"/>
                        <a:t>專案工作</a:t>
                      </a:r>
                      <a:r>
                        <a:rPr lang="zh-TW" sz="1400" kern="100" baseline="0" dirty="0" smtClean="0"/>
                        <a:t>坊</a:t>
                      </a:r>
                      <a:r>
                        <a:rPr kumimoji="0" lang="en-US" sz="1400" b="1" u="sng" kern="100" baseline="0" dirty="0" smtClean="0">
                          <a:solidFill>
                            <a:srgbClr val="FF0000"/>
                          </a:solidFill>
                          <a:latin typeface="+mn-lt"/>
                          <a:ea typeface="+mn-ea"/>
                          <a:cs typeface="+mn-cs"/>
                        </a:rPr>
                        <a:t>1</a:t>
                      </a:r>
                      <a:r>
                        <a:rPr kumimoji="0" lang="zh-TW" sz="1400" b="1" u="sng" kern="100" baseline="0" dirty="0" smtClean="0">
                          <a:solidFill>
                            <a:srgbClr val="FF0000"/>
                          </a:solidFill>
                          <a:latin typeface="+mn-lt"/>
                          <a:ea typeface="+mn-ea"/>
                          <a:cs typeface="+mn-cs"/>
                        </a:rPr>
                        <a:t>場</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800"/>
                        </a:lnSpc>
                        <a:spcAft>
                          <a:spcPts val="0"/>
                        </a:spcAft>
                      </a:pPr>
                      <a:r>
                        <a:rPr lang="zh-TW" sz="1400" kern="100" baseline="0" dirty="0"/>
                        <a:t>辦理及參加國際研討會以擴展輸出商機：</a:t>
                      </a:r>
                    </a:p>
                    <a:p>
                      <a:pPr marL="342900" lvl="0" indent="-342900">
                        <a:lnSpc>
                          <a:spcPts val="1800"/>
                        </a:lnSpc>
                        <a:spcAft>
                          <a:spcPts val="0"/>
                        </a:spcAft>
                        <a:buFont typeface="+mj-lt"/>
                        <a:buAutoNum type="arabicPeriod"/>
                      </a:pPr>
                      <a:r>
                        <a:rPr lang="x-none" sz="1400" baseline="0" dirty="0" smtClean="0"/>
                        <a:t>108</a:t>
                      </a:r>
                      <a:r>
                        <a:rPr lang="x-none" sz="1400" baseline="0" dirty="0"/>
                        <a:t>年3月份:臺越高速公路興建監測營運收費業務交流座談會</a:t>
                      </a:r>
                      <a:endParaRPr lang="zh-TW" sz="1400" baseline="0" dirty="0"/>
                    </a:p>
                    <a:p>
                      <a:pPr marL="342900" lvl="0" indent="-342900">
                        <a:lnSpc>
                          <a:spcPts val="1800"/>
                        </a:lnSpc>
                        <a:spcAft>
                          <a:spcPts val="0"/>
                        </a:spcAft>
                        <a:buFont typeface="+mj-lt"/>
                        <a:buAutoNum type="arabicPeriod"/>
                      </a:pPr>
                      <a:r>
                        <a:rPr lang="x-none" sz="1400" baseline="0" dirty="0"/>
                        <a:t>108年7月份:馬國工程部辦理Highway Concession Conference</a:t>
                      </a:r>
                      <a:endParaRPr lang="zh-TW" sz="1400" baseline="0" dirty="0">
                        <a:latin typeface="Times New Roman" pitchFamily="18" charset="0"/>
                        <a:ea typeface="微軟正黑體" pitchFamily="34" charset="-12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altLang="en-US"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4380">
                <a:tc vMerge="1">
                  <a:txBody>
                    <a:bodyPr/>
                    <a:lstStyle/>
                    <a:p>
                      <a:pPr marL="0" lvl="0" indent="-342900" algn="just">
                        <a:lnSpc>
                          <a:spcPts val="1550"/>
                        </a:lnSpc>
                        <a:spcAft>
                          <a:spcPts val="0"/>
                        </a:spcAft>
                        <a:buFont typeface="+mj-ea"/>
                        <a:buNone/>
                        <a:tabLst>
                          <a:tab pos="304800" algn="l"/>
                        </a:tabLst>
                      </a:pPr>
                      <a:endParaRPr lang="zh-TW" sz="1250" kern="100" baseline="0" dirty="0">
                        <a:latin typeface="Times New Roman" pitchFamily="18" charset="0"/>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just">
                        <a:lnSpc>
                          <a:spcPts val="1550"/>
                        </a:lnSpc>
                        <a:spcAft>
                          <a:spcPts val="0"/>
                        </a:spcAft>
                      </a:pPr>
                      <a:endParaRPr lang="zh-TW" sz="1250" kern="100" baseline="0" dirty="0">
                        <a:latin typeface="Times New Roman" pitchFamily="18" charset="0"/>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indent="1270" algn="ctr">
                        <a:lnSpc>
                          <a:spcPts val="1800"/>
                        </a:lnSpc>
                        <a:spcAft>
                          <a:spcPts val="0"/>
                        </a:spcAft>
                      </a:pPr>
                      <a:r>
                        <a:rPr lang="zh-TW" sz="1400" kern="100" baseline="0" dirty="0"/>
                        <a:t>爭取</a:t>
                      </a:r>
                      <a:r>
                        <a:rPr kumimoji="0" lang="en-US" sz="1400" b="1" u="sng" kern="100" baseline="0" dirty="0">
                          <a:solidFill>
                            <a:srgbClr val="FF0000"/>
                          </a:solidFill>
                          <a:latin typeface="+mn-lt"/>
                          <a:ea typeface="+mn-ea"/>
                          <a:cs typeface="+mn-cs"/>
                        </a:rPr>
                        <a:t>2</a:t>
                      </a:r>
                      <a:r>
                        <a:rPr kumimoji="0" lang="zh-TW" sz="1400" b="1" u="sng" kern="100" baseline="0" dirty="0">
                          <a:solidFill>
                            <a:srgbClr val="FF0000"/>
                          </a:solidFill>
                          <a:latin typeface="+mn-lt"/>
                          <a:ea typeface="+mn-ea"/>
                          <a:cs typeface="+mn-cs"/>
                        </a:rPr>
                        <a:t>個</a:t>
                      </a:r>
                      <a:r>
                        <a:rPr lang="zh-TW" sz="1400" kern="100" baseline="0" dirty="0"/>
                        <a:t>國家來臺參</a:t>
                      </a:r>
                      <a:r>
                        <a:rPr lang="zh-TW" sz="1400" kern="100" baseline="0" dirty="0" smtClean="0"/>
                        <a:t>訪</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800"/>
                        </a:lnSpc>
                        <a:spcAft>
                          <a:spcPts val="0"/>
                        </a:spcAft>
                      </a:pPr>
                      <a:r>
                        <a:rPr lang="zh-TW" sz="1400" kern="50" baseline="0" dirty="0"/>
                        <a:t>邀請外國至本國參訪交流，以增加產業連結，經統計</a:t>
                      </a:r>
                      <a:r>
                        <a:rPr lang="en-US" sz="1400" kern="50" baseline="0" dirty="0"/>
                        <a:t>107</a:t>
                      </a:r>
                      <a:r>
                        <a:rPr lang="zh-TW" sz="1400" kern="50" baseline="0" dirty="0"/>
                        <a:t>年</a:t>
                      </a:r>
                      <a:r>
                        <a:rPr lang="en-US" sz="1400" kern="50" baseline="0" dirty="0"/>
                        <a:t>1</a:t>
                      </a:r>
                      <a:r>
                        <a:rPr lang="zh-TW" sz="1400" kern="50" baseline="0" dirty="0"/>
                        <a:t>月至</a:t>
                      </a:r>
                      <a:r>
                        <a:rPr lang="en-US" sz="1400" kern="50" baseline="0" dirty="0"/>
                        <a:t>108</a:t>
                      </a:r>
                      <a:r>
                        <a:rPr lang="zh-TW" sz="1400" kern="50" baseline="0" dirty="0"/>
                        <a:t>年</a:t>
                      </a:r>
                      <a:r>
                        <a:rPr lang="en-US" sz="1400" kern="50" baseline="0" dirty="0"/>
                        <a:t>10</a:t>
                      </a:r>
                      <a:r>
                        <a:rPr lang="zh-TW" sz="1400" kern="50" baseline="0" dirty="0"/>
                        <a:t>月底止，</a:t>
                      </a:r>
                      <a:r>
                        <a:rPr lang="zh-TW" sz="1400" b="1" u="sng" kern="50" baseline="0" dirty="0"/>
                        <a:t>共有國內外</a:t>
                      </a:r>
                      <a:r>
                        <a:rPr lang="en-US" sz="1400" b="1" u="sng" kern="50" baseline="0" dirty="0"/>
                        <a:t>38</a:t>
                      </a:r>
                      <a:r>
                        <a:rPr lang="zh-TW" sz="1400" b="1" u="sng" kern="50" baseline="0" dirty="0"/>
                        <a:t>個單位參訪</a:t>
                      </a:r>
                      <a:r>
                        <a:rPr lang="en-US" sz="1400" b="1" u="sng" kern="50" baseline="0" dirty="0"/>
                        <a:t>ETC</a:t>
                      </a:r>
                      <a:r>
                        <a:rPr lang="zh-TW" sz="1400" kern="50" baseline="0" dirty="0"/>
                        <a:t>。</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altLang="en-US"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內容版面配置區 1"/>
          <p:cNvSpPr>
            <a:spLocks noGrp="1"/>
          </p:cNvSpPr>
          <p:nvPr>
            <p:ph idx="1"/>
          </p:nvPr>
        </p:nvSpPr>
        <p:spPr>
          <a:xfrm>
            <a:off x="-32" y="1571612"/>
            <a:ext cx="8858312" cy="506625"/>
          </a:xfrm>
        </p:spPr>
        <p:txBody>
          <a:bodyPr>
            <a:normAutofit/>
          </a:bodyPr>
          <a:lstStyle/>
          <a:p>
            <a:r>
              <a:rPr lang="zh-TW" altLang="en-US" sz="2000" b="1" dirty="0" smtClean="0"/>
              <a:t>基礎建設工程合作與系統整合輸出</a:t>
            </a:r>
          </a:p>
          <a:p>
            <a:endParaRPr lang="zh-TW" altLang="en-US" sz="2000" dirty="0" smtClean="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graphicFrame>
        <p:nvGraphicFramePr>
          <p:cNvPr id="8" name="表格 7"/>
          <p:cNvGraphicFramePr>
            <a:graphicFrameLocks noGrp="1"/>
          </p:cNvGraphicFramePr>
          <p:nvPr/>
        </p:nvGraphicFramePr>
        <p:xfrm>
          <a:off x="142844" y="2015861"/>
          <a:ext cx="8858311" cy="3199089"/>
        </p:xfrm>
        <a:graphic>
          <a:graphicData uri="http://schemas.openxmlformats.org/drawingml/2006/table">
            <a:tbl>
              <a:tblPr>
                <a:tableStyleId>{C4B1156A-380E-4F78-BDF5-A606A8083BF9}</a:tableStyleId>
              </a:tblPr>
              <a:tblGrid>
                <a:gridCol w="642942"/>
                <a:gridCol w="714380"/>
                <a:gridCol w="1071570"/>
                <a:gridCol w="5715040"/>
                <a:gridCol w="714379"/>
              </a:tblGrid>
              <a:tr h="357190">
                <a:tc>
                  <a:txBody>
                    <a:bodyPr/>
                    <a:lstStyle/>
                    <a:p>
                      <a:pPr marL="0" algn="ctr" rtl="0" eaLnBrk="1" latinLnBrk="0" hangingPunct="1">
                        <a:lnSpc>
                          <a:spcPts val="1800"/>
                        </a:lnSpc>
                        <a:spcAft>
                          <a:spcPts val="0"/>
                        </a:spcAft>
                      </a:pPr>
                      <a:r>
                        <a:rPr kumimoji="0" lang="zh-TW" sz="1400" kern="100" baseline="0" dirty="0"/>
                        <a:t>策略</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主</a:t>
                      </a:r>
                      <a:r>
                        <a:rPr kumimoji="0" lang="en-US" sz="1400" kern="100" baseline="0" dirty="0"/>
                        <a:t>(</a:t>
                      </a:r>
                      <a:r>
                        <a:rPr kumimoji="0" lang="zh-TW" sz="1400" kern="100" baseline="0" dirty="0"/>
                        <a:t>協</a:t>
                      </a:r>
                      <a:r>
                        <a:rPr kumimoji="0" lang="en-US" sz="1400" kern="100" baseline="0" dirty="0"/>
                        <a:t>)</a:t>
                      </a:r>
                      <a:r>
                        <a:rPr kumimoji="0" lang="zh-TW" sz="1400" kern="100" baseline="0" dirty="0"/>
                        <a:t>辦機關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sz="1400" kern="100" baseline="0" dirty="0"/>
                        <a:t>108</a:t>
                      </a:r>
                      <a:r>
                        <a:rPr kumimoji="0" lang="zh-TW" sz="1400" kern="100" baseline="0" dirty="0"/>
                        <a:t>年</a:t>
                      </a:r>
                      <a:r>
                        <a:rPr kumimoji="0" lang="en-US" sz="1400" kern="100" baseline="0" dirty="0"/>
                        <a:t>KPI</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辦理情形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a:ea typeface="微軟正黑體" pitchFamily="34" charset="-120"/>
                          <a:cs typeface="+mn-cs"/>
                        </a:rPr>
                        <a:t>KPI</a:t>
                      </a:r>
                      <a:r>
                        <a:rPr kumimoji="0" lang="zh-TW" altLang="en-US" sz="1400" kern="100" baseline="0" dirty="0" smtClean="0">
                          <a:solidFill>
                            <a:schemeClr val="tx1"/>
                          </a:solidFill>
                          <a:latin typeface="Times New Roman"/>
                          <a:ea typeface="微軟正黑體" pitchFamily="34" charset="-120"/>
                          <a:cs typeface="+mn-cs"/>
                        </a:rPr>
                        <a:t>達成情形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43064">
                <a:tc rowSpan="2">
                  <a:txBody>
                    <a:bodyPr/>
                    <a:lstStyle/>
                    <a:p>
                      <a:pPr marL="0" lvl="0" indent="-342900" algn="ctr">
                        <a:lnSpc>
                          <a:spcPts val="1800"/>
                        </a:lnSpc>
                        <a:spcAft>
                          <a:spcPts val="0"/>
                        </a:spcAft>
                        <a:buFont typeface="+mj-ea"/>
                        <a:buNone/>
                        <a:tabLst>
                          <a:tab pos="304800" algn="l"/>
                        </a:tabLst>
                      </a:pPr>
                      <a:r>
                        <a:rPr lang="en-US" altLang="zh-TW" sz="1400" kern="100" baseline="0" dirty="0" smtClean="0"/>
                        <a:t>4.</a:t>
                      </a:r>
                      <a:r>
                        <a:rPr lang="zh-TW" altLang="en-US" sz="1400" kern="100" baseline="0" dirty="0" smtClean="0"/>
                        <a:t>都會捷運</a:t>
                      </a:r>
                      <a:r>
                        <a:rPr lang="zh-TW" sz="1400" kern="100" baseline="0" dirty="0" smtClean="0"/>
                        <a:t>輸出</a:t>
                      </a:r>
                      <a:r>
                        <a:rPr lang="zh-TW" sz="1400" kern="100" baseline="0" dirty="0"/>
                        <a:t>團隊</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lnSpc>
                          <a:spcPts val="1800"/>
                        </a:lnSpc>
                        <a:spcAft>
                          <a:spcPts val="0"/>
                        </a:spcAft>
                      </a:pPr>
                      <a:r>
                        <a:rPr kumimoji="0" lang="zh-TW" altLang="en-US" sz="1400" kern="1200" baseline="0" dirty="0" smtClean="0"/>
                        <a:t>交通部</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1590" indent="1270" algn="ctr">
                        <a:lnSpc>
                          <a:spcPts val="1800"/>
                        </a:lnSpc>
                        <a:spcAft>
                          <a:spcPts val="0"/>
                        </a:spcAft>
                      </a:pPr>
                      <a:r>
                        <a:rPr lang="zh-TW" altLang="en-US" sz="1400" kern="100" baseline="0" dirty="0" smtClean="0"/>
                        <a:t>捷運營運維管或電子票證等顧問諮詢服務輸出</a:t>
                      </a:r>
                      <a:r>
                        <a:rPr kumimoji="0" lang="en-US" sz="1400" b="1" u="sng" kern="100" baseline="0" dirty="0" smtClean="0">
                          <a:solidFill>
                            <a:srgbClr val="FF0000"/>
                          </a:solidFill>
                          <a:latin typeface="+mn-lt"/>
                          <a:ea typeface="+mn-ea"/>
                          <a:cs typeface="+mn-cs"/>
                        </a:rPr>
                        <a:t>1</a:t>
                      </a:r>
                      <a:r>
                        <a:rPr kumimoji="0" lang="zh-TW" sz="1400" b="1" u="sng" kern="100" baseline="0" dirty="0" smtClean="0">
                          <a:solidFill>
                            <a:srgbClr val="FF0000"/>
                          </a:solidFill>
                          <a:latin typeface="+mn-lt"/>
                          <a:ea typeface="+mn-ea"/>
                          <a:cs typeface="+mn-cs"/>
                        </a:rPr>
                        <a:t>件</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nSpc>
                          <a:spcPts val="1800"/>
                        </a:lnSpc>
                        <a:spcAft>
                          <a:spcPts val="0"/>
                        </a:spcAft>
                        <a:buFont typeface="+mj-lt"/>
                        <a:buAutoNum type="arabicPeriod"/>
                      </a:pPr>
                      <a:r>
                        <a:rPr lang="zh-TW" sz="1400" kern="50" baseline="0" dirty="0"/>
                        <a:t>菲律賓馬尼拉</a:t>
                      </a:r>
                      <a:r>
                        <a:rPr lang="en-US" sz="1400" kern="50" baseline="0" dirty="0"/>
                        <a:t>7</a:t>
                      </a:r>
                      <a:r>
                        <a:rPr lang="zh-TW" sz="1400" kern="50" baseline="0" dirty="0"/>
                        <a:t>號線文件審查案</a:t>
                      </a:r>
                      <a:r>
                        <a:rPr lang="en-US" sz="1400" kern="50" baseline="0" dirty="0" smtClean="0"/>
                        <a:t>:108</a:t>
                      </a:r>
                      <a:r>
                        <a:rPr lang="zh-TW" sz="1400" kern="50" baseline="0" dirty="0"/>
                        <a:t>年</a:t>
                      </a:r>
                      <a:r>
                        <a:rPr lang="en-US" sz="1400" kern="50" baseline="0" dirty="0"/>
                        <a:t>1</a:t>
                      </a:r>
                      <a:r>
                        <a:rPr lang="zh-TW" sz="1400" kern="50" baseline="0" dirty="0"/>
                        <a:t>月至</a:t>
                      </a:r>
                      <a:r>
                        <a:rPr lang="en-US" sz="1400" kern="50" baseline="0" dirty="0"/>
                        <a:t>10</a:t>
                      </a:r>
                      <a:r>
                        <a:rPr lang="zh-TW" sz="1400" kern="50" baseline="0" dirty="0"/>
                        <a:t>月預計收入新台幣</a:t>
                      </a:r>
                      <a:r>
                        <a:rPr lang="en-US" sz="1400" kern="50" baseline="0" dirty="0"/>
                        <a:t>54</a:t>
                      </a:r>
                      <a:r>
                        <a:rPr lang="zh-TW" sz="1400" kern="50" baseline="0" dirty="0"/>
                        <a:t>萬元。</a:t>
                      </a:r>
                      <a:endParaRPr lang="zh-TW" sz="1400" kern="100" baseline="0" dirty="0"/>
                    </a:p>
                    <a:p>
                      <a:pPr marL="342900" lvl="0" indent="-342900" algn="just">
                        <a:lnSpc>
                          <a:spcPts val="1800"/>
                        </a:lnSpc>
                        <a:spcAft>
                          <a:spcPts val="0"/>
                        </a:spcAft>
                        <a:buFont typeface="+mj-lt"/>
                        <a:buAutoNum type="arabicPeriod"/>
                      </a:pPr>
                      <a:r>
                        <a:rPr lang="en-US" sz="1400" b="1" u="sng" kern="50" baseline="0" dirty="0" smtClean="0"/>
                        <a:t>108</a:t>
                      </a:r>
                      <a:r>
                        <a:rPr lang="zh-TW" sz="1400" b="1" u="sng" kern="50" baseline="0" dirty="0"/>
                        <a:t>年</a:t>
                      </a:r>
                      <a:r>
                        <a:rPr lang="en-US" sz="1400" b="1" u="sng" kern="50" baseline="0" dirty="0"/>
                        <a:t>1</a:t>
                      </a:r>
                      <a:r>
                        <a:rPr lang="zh-TW" sz="1400" b="1" u="sng" kern="50" baseline="0" dirty="0"/>
                        <a:t>月派員至新加坡擔任軌道技術培訓顧問服務案，共計收入新臺幣</a:t>
                      </a:r>
                      <a:r>
                        <a:rPr lang="en-US" sz="1400" b="1" u="sng" kern="50" baseline="0" dirty="0"/>
                        <a:t>1</a:t>
                      </a:r>
                      <a:r>
                        <a:rPr lang="zh-TW" sz="1400" b="1" u="sng" kern="50" baseline="0" dirty="0"/>
                        <a:t>萬</a:t>
                      </a:r>
                      <a:r>
                        <a:rPr lang="en-US" sz="1400" b="1" u="sng" kern="50" baseline="0" dirty="0"/>
                        <a:t>6,000</a:t>
                      </a:r>
                      <a:r>
                        <a:rPr lang="zh-TW" sz="1400" b="1" u="sng" kern="50" baseline="0" dirty="0"/>
                        <a:t>元</a:t>
                      </a:r>
                      <a:r>
                        <a:rPr lang="zh-TW" sz="1400" kern="50" baseline="0" dirty="0"/>
                        <a:t>。</a:t>
                      </a:r>
                      <a:endParaRPr lang="zh-TW" sz="1400" kern="100" baseline="0" dirty="0"/>
                    </a:p>
                    <a:p>
                      <a:pPr marL="342900" lvl="0" indent="-342900" algn="just">
                        <a:lnSpc>
                          <a:spcPts val="1800"/>
                        </a:lnSpc>
                        <a:spcAft>
                          <a:spcPts val="0"/>
                        </a:spcAft>
                        <a:buFont typeface="+mj-lt"/>
                        <a:buAutoNum type="arabicPeriod"/>
                      </a:pPr>
                      <a:r>
                        <a:rPr lang="en-US" sz="1400" b="1" u="sng" kern="50" baseline="0" dirty="0"/>
                        <a:t>108</a:t>
                      </a:r>
                      <a:r>
                        <a:rPr lang="zh-TW" sz="1400" b="1" u="sng" kern="50" baseline="0" dirty="0"/>
                        <a:t>年</a:t>
                      </a:r>
                      <a:r>
                        <a:rPr lang="en-US" sz="1400" b="1" u="sng" kern="50" baseline="0" dirty="0"/>
                        <a:t>5</a:t>
                      </a:r>
                      <a:r>
                        <a:rPr lang="zh-TW" sz="1400" b="1" u="sng" kern="50" baseline="0" dirty="0"/>
                        <a:t>月派員至新加坡協助新科公司開發資產管理系統展示模型案，共計收入新臺幣</a:t>
                      </a:r>
                      <a:r>
                        <a:rPr lang="en-US" sz="1400" b="1" u="sng" kern="50" baseline="0" dirty="0"/>
                        <a:t>157</a:t>
                      </a:r>
                      <a:r>
                        <a:rPr lang="zh-TW" sz="1400" b="1" u="sng" kern="50" baseline="0" dirty="0"/>
                        <a:t>萬元</a:t>
                      </a:r>
                      <a:r>
                        <a:rPr lang="zh-TW" sz="1400" kern="50" baseline="0" dirty="0"/>
                        <a:t>。</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98825">
                <a:tc vMerge="1">
                  <a:txBody>
                    <a:bodyPr/>
                    <a:lstStyle/>
                    <a:p>
                      <a:pPr marL="0" lvl="0" indent="-342900" algn="just">
                        <a:lnSpc>
                          <a:spcPts val="1550"/>
                        </a:lnSpc>
                        <a:spcAft>
                          <a:spcPts val="0"/>
                        </a:spcAft>
                        <a:buFont typeface="+mj-ea"/>
                        <a:buNone/>
                        <a:tabLst>
                          <a:tab pos="304800" algn="l"/>
                        </a:tabLst>
                      </a:pPr>
                      <a:endParaRPr lang="zh-TW" sz="1250" kern="100" baseline="0" dirty="0">
                        <a:latin typeface="Times New Roman" pitchFamily="18" charset="0"/>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just">
                        <a:lnSpc>
                          <a:spcPts val="1550"/>
                        </a:lnSpc>
                        <a:spcAft>
                          <a:spcPts val="0"/>
                        </a:spcAft>
                      </a:pPr>
                      <a:endParaRPr lang="zh-TW" sz="1250" kern="100" baseline="0" dirty="0">
                        <a:latin typeface="Times New Roman" pitchFamily="18" charset="0"/>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marR="0" indent="1270" algn="ctr" defTabSz="914400" rtl="0" eaLnBrk="1" fontAlgn="auto" latinLnBrk="0" hangingPunct="1">
                        <a:lnSpc>
                          <a:spcPts val="1800"/>
                        </a:lnSpc>
                        <a:spcBef>
                          <a:spcPts val="0"/>
                        </a:spcBef>
                        <a:spcAft>
                          <a:spcPts val="0"/>
                        </a:spcAft>
                        <a:buClrTx/>
                        <a:buSzTx/>
                        <a:buFontTx/>
                        <a:buNone/>
                        <a:tabLst/>
                        <a:defRPr/>
                      </a:pPr>
                      <a:r>
                        <a:rPr lang="zh-TW" altLang="en-US" sz="1400" kern="100" baseline="0" dirty="0" smtClean="0"/>
                        <a:t>參加國際組織交流活動</a:t>
                      </a:r>
                      <a:r>
                        <a:rPr lang="zh-TW" sz="1400" kern="100" baseline="0" dirty="0" smtClean="0"/>
                        <a:t>每年</a:t>
                      </a:r>
                      <a:r>
                        <a:rPr kumimoji="0" lang="en-US" sz="1400" b="1" u="sng" kern="100" baseline="0" dirty="0">
                          <a:solidFill>
                            <a:srgbClr val="FF0000"/>
                          </a:solidFill>
                          <a:latin typeface="+mn-lt"/>
                          <a:ea typeface="+mn-ea"/>
                          <a:cs typeface="+mn-cs"/>
                        </a:rPr>
                        <a:t>1</a:t>
                      </a:r>
                      <a:r>
                        <a:rPr kumimoji="0" lang="zh-TW" sz="1400" b="1" u="sng" kern="100" baseline="0" dirty="0">
                          <a:solidFill>
                            <a:srgbClr val="FF0000"/>
                          </a:solidFill>
                          <a:latin typeface="+mn-lt"/>
                          <a:ea typeface="+mn-ea"/>
                          <a:cs typeface="+mn-cs"/>
                        </a:rPr>
                        <a:t>次</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ts val="1800"/>
                        </a:lnSpc>
                        <a:spcAft>
                          <a:spcPts val="0"/>
                        </a:spcAft>
                        <a:buFont typeface="+mj-lt"/>
                        <a:buAutoNum type="arabicPeriod"/>
                      </a:pPr>
                      <a:r>
                        <a:rPr lang="en-US" sz="1400" kern="100" baseline="0" dirty="0" smtClean="0"/>
                        <a:t>108</a:t>
                      </a:r>
                      <a:r>
                        <a:rPr lang="zh-TW" sz="1400" kern="100" baseline="0" dirty="0"/>
                        <a:t>年</a:t>
                      </a:r>
                      <a:r>
                        <a:rPr lang="en-US" sz="1400" kern="100" baseline="0" dirty="0"/>
                        <a:t>3</a:t>
                      </a:r>
                      <a:r>
                        <a:rPr lang="zh-TW" sz="1400" kern="100" baseline="0" dirty="0"/>
                        <a:t>月赴西班牙馬德里參加「軌道運輸標竿聯盟</a:t>
                      </a:r>
                      <a:r>
                        <a:rPr lang="en-US" sz="1400" kern="100" baseline="0" dirty="0"/>
                        <a:t>(</a:t>
                      </a:r>
                      <a:r>
                        <a:rPr lang="en-US" sz="1400" kern="100" baseline="0" dirty="0" err="1"/>
                        <a:t>CoMET</a:t>
                      </a:r>
                      <a:r>
                        <a:rPr lang="en-US" sz="1400" kern="100" baseline="0" dirty="0"/>
                        <a:t>)</a:t>
                      </a:r>
                      <a:r>
                        <a:rPr lang="zh-TW" sz="1400" kern="100" baseline="0" dirty="0"/>
                        <a:t>管理會議」，分享臺北捷運近期發展及與各會員研討最新之捷運科技與管理實務。</a:t>
                      </a:r>
                    </a:p>
                    <a:p>
                      <a:pPr marL="342900" lvl="0" indent="-342900" algn="just">
                        <a:lnSpc>
                          <a:spcPts val="1800"/>
                        </a:lnSpc>
                        <a:spcAft>
                          <a:spcPts val="0"/>
                        </a:spcAft>
                        <a:buFont typeface="+mj-lt"/>
                        <a:buAutoNum type="arabicPeriod"/>
                      </a:pPr>
                      <a:r>
                        <a:rPr lang="en-US" sz="1400" kern="100" baseline="0" dirty="0"/>
                        <a:t>108</a:t>
                      </a:r>
                      <a:r>
                        <a:rPr lang="zh-TW" sz="1400" kern="100" baseline="0" dirty="0"/>
                        <a:t>年</a:t>
                      </a:r>
                      <a:r>
                        <a:rPr lang="en-US" sz="1400" kern="100" baseline="0" dirty="0"/>
                        <a:t>3</a:t>
                      </a:r>
                      <a:r>
                        <a:rPr lang="zh-TW" sz="1400" kern="100" baseline="0" dirty="0"/>
                        <a:t>月赴香港參加「</a:t>
                      </a:r>
                      <a:r>
                        <a:rPr lang="en-US" sz="1400" kern="100" baseline="0" dirty="0"/>
                        <a:t>2019</a:t>
                      </a:r>
                      <a:r>
                        <a:rPr lang="zh-TW" sz="1400" kern="100" baseline="0" dirty="0"/>
                        <a:t>亞太鐵路大會」，受邀擔任開幕場次受訪與談嘉賓，分享臺北捷運號誌系統智慧化靠站控制系統。</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altLang="en-US"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內容版面配置區 1"/>
          <p:cNvSpPr>
            <a:spLocks noGrp="1"/>
          </p:cNvSpPr>
          <p:nvPr>
            <p:ph idx="1"/>
          </p:nvPr>
        </p:nvSpPr>
        <p:spPr>
          <a:xfrm>
            <a:off x="-32" y="1571612"/>
            <a:ext cx="8858312" cy="506625"/>
          </a:xfrm>
        </p:spPr>
        <p:txBody>
          <a:bodyPr>
            <a:normAutofit/>
          </a:bodyPr>
          <a:lstStyle/>
          <a:p>
            <a:r>
              <a:rPr lang="zh-TW" altLang="en-US" sz="2000" b="1" dirty="0" smtClean="0"/>
              <a:t>基礎建設工程合作與系統整合輸出</a:t>
            </a:r>
          </a:p>
          <a:p>
            <a:endParaRPr lang="zh-TW" altLang="en-US" sz="2000" dirty="0" smtClean="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graphicFrame>
        <p:nvGraphicFramePr>
          <p:cNvPr id="6" name="表格 5"/>
          <p:cNvGraphicFramePr>
            <a:graphicFrameLocks noGrp="1"/>
          </p:cNvGraphicFramePr>
          <p:nvPr/>
        </p:nvGraphicFramePr>
        <p:xfrm>
          <a:off x="142844" y="2000240"/>
          <a:ext cx="8858311" cy="3071834"/>
        </p:xfrm>
        <a:graphic>
          <a:graphicData uri="http://schemas.openxmlformats.org/drawingml/2006/table">
            <a:tbl>
              <a:tblPr>
                <a:tableStyleId>{22838BEF-8BB2-4498-84A7-C5851F593DF1}</a:tableStyleId>
              </a:tblPr>
              <a:tblGrid>
                <a:gridCol w="642942"/>
                <a:gridCol w="714380"/>
                <a:gridCol w="1143008"/>
                <a:gridCol w="5643602"/>
                <a:gridCol w="714379"/>
              </a:tblGrid>
              <a:tr h="357190">
                <a:tc>
                  <a:txBody>
                    <a:bodyPr/>
                    <a:lstStyle/>
                    <a:p>
                      <a:pPr marL="0" algn="ctr" rtl="0" eaLnBrk="1" latinLnBrk="0" hangingPunct="1">
                        <a:lnSpc>
                          <a:spcPts val="1800"/>
                        </a:lnSpc>
                        <a:spcAft>
                          <a:spcPts val="0"/>
                        </a:spcAft>
                      </a:pPr>
                      <a:r>
                        <a:rPr kumimoji="0" lang="zh-TW" sz="1400" kern="100" baseline="0" dirty="0"/>
                        <a:t>策略</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主</a:t>
                      </a:r>
                      <a:r>
                        <a:rPr kumimoji="0" lang="en-US" sz="1400" kern="100" baseline="0" dirty="0"/>
                        <a:t>(</a:t>
                      </a:r>
                      <a:r>
                        <a:rPr kumimoji="0" lang="zh-TW" sz="1400" kern="100" baseline="0" dirty="0"/>
                        <a:t>協</a:t>
                      </a:r>
                      <a:r>
                        <a:rPr kumimoji="0" lang="en-US" sz="1400" kern="100" baseline="0" dirty="0"/>
                        <a:t>)</a:t>
                      </a:r>
                      <a:r>
                        <a:rPr kumimoji="0" lang="zh-TW" sz="1400" kern="100" baseline="0" dirty="0"/>
                        <a:t>辦機關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sz="1400" kern="100" baseline="0" dirty="0"/>
                        <a:t>108</a:t>
                      </a:r>
                      <a:r>
                        <a:rPr kumimoji="0" lang="zh-TW" sz="1400" kern="100" baseline="0" dirty="0"/>
                        <a:t>年</a:t>
                      </a:r>
                      <a:r>
                        <a:rPr kumimoji="0" lang="en-US" sz="1400" kern="100" baseline="0" dirty="0"/>
                        <a:t>KPI</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zh-TW" sz="1400" kern="100" baseline="0" dirty="0"/>
                        <a:t>辦理情形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a:ea typeface="微軟正黑體" pitchFamily="34" charset="-120"/>
                          <a:cs typeface="+mn-cs"/>
                        </a:rPr>
                        <a:t>KPI</a:t>
                      </a:r>
                      <a:r>
                        <a:rPr kumimoji="0" lang="zh-TW" altLang="en-US" sz="1400" kern="100" baseline="0" dirty="0" smtClean="0">
                          <a:solidFill>
                            <a:schemeClr val="tx1"/>
                          </a:solidFill>
                          <a:latin typeface="Times New Roman"/>
                          <a:ea typeface="微軟正黑體" pitchFamily="34" charset="-120"/>
                          <a:cs typeface="+mn-cs"/>
                        </a:rPr>
                        <a:t>達成情形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4634">
                <a:tc>
                  <a:txBody>
                    <a:bodyPr/>
                    <a:lstStyle/>
                    <a:p>
                      <a:pPr marL="0" lvl="0" indent="-342900" algn="ctr">
                        <a:lnSpc>
                          <a:spcPts val="1800"/>
                        </a:lnSpc>
                        <a:spcAft>
                          <a:spcPts val="0"/>
                        </a:spcAft>
                        <a:buFont typeface="+mj-ea"/>
                        <a:buNone/>
                        <a:tabLst>
                          <a:tab pos="304800" algn="l"/>
                        </a:tabLst>
                      </a:pPr>
                      <a:r>
                        <a:rPr lang="en-US" altLang="zh-TW" sz="1400" kern="100" baseline="0" dirty="0" smtClean="0"/>
                        <a:t>5.</a:t>
                      </a:r>
                      <a:r>
                        <a:rPr lang="zh-TW" altLang="en-US" sz="1400" kern="100" baseline="0" dirty="0" smtClean="0"/>
                        <a:t>環保</a:t>
                      </a:r>
                      <a:endParaRPr lang="en-US" altLang="zh-TW" sz="1400" kern="100" baseline="0" dirty="0" smtClean="0"/>
                    </a:p>
                    <a:p>
                      <a:pPr marL="0" lvl="0" indent="-342900" algn="ctr">
                        <a:lnSpc>
                          <a:spcPts val="1800"/>
                        </a:lnSpc>
                        <a:spcAft>
                          <a:spcPts val="0"/>
                        </a:spcAft>
                        <a:buFont typeface="+mj-ea"/>
                        <a:buNone/>
                        <a:tabLst>
                          <a:tab pos="304800" algn="l"/>
                        </a:tabLst>
                      </a:pPr>
                      <a:r>
                        <a:rPr lang="zh-TW" sz="1400" kern="100" baseline="0" dirty="0" smtClean="0"/>
                        <a:t>輸出</a:t>
                      </a:r>
                      <a:r>
                        <a:rPr lang="zh-TW" sz="1400" kern="100" baseline="0" dirty="0"/>
                        <a:t>團隊</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800"/>
                        </a:lnSpc>
                        <a:spcAft>
                          <a:spcPts val="0"/>
                        </a:spcAft>
                      </a:pPr>
                      <a:r>
                        <a:rPr lang="zh-TW" altLang="en-US" sz="1400" kern="100" baseline="0" dirty="0" smtClean="0"/>
                        <a:t>環保署</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spcAft>
                          <a:spcPts val="0"/>
                        </a:spcAft>
                      </a:pPr>
                      <a:r>
                        <a:rPr lang="zh-TW" sz="1400" kern="0" baseline="0" dirty="0" smtClean="0"/>
                        <a:t>環境保護</a:t>
                      </a:r>
                      <a:r>
                        <a:rPr lang="zh-TW" sz="1400" kern="0" baseline="0" dirty="0"/>
                        <a:t>資源工程</a:t>
                      </a:r>
                      <a:r>
                        <a:rPr lang="zh-TW" sz="1400" kern="0" baseline="0" dirty="0" smtClean="0"/>
                        <a:t>產業</a:t>
                      </a:r>
                      <a:r>
                        <a:rPr lang="en-US" altLang="zh-TW" sz="1400" kern="0" baseline="0" dirty="0" smtClean="0"/>
                        <a:t>(</a:t>
                      </a:r>
                      <a:r>
                        <a:rPr lang="zh-TW" sz="1400" kern="0" baseline="0" dirty="0" smtClean="0"/>
                        <a:t>含土壤</a:t>
                      </a:r>
                      <a:r>
                        <a:rPr lang="en-US" altLang="zh-TW" sz="1400" kern="0" baseline="0" dirty="0" smtClean="0"/>
                        <a:t>)</a:t>
                      </a:r>
                      <a:r>
                        <a:rPr lang="zh-TW" sz="1400" kern="0" baseline="0" dirty="0" smtClean="0"/>
                        <a:t>及</a:t>
                      </a:r>
                      <a:r>
                        <a:rPr lang="zh-TW" sz="1400" kern="0" baseline="0" dirty="0"/>
                        <a:t>地下水污染整治業、資源回收業、廢棄物清理</a:t>
                      </a:r>
                      <a:r>
                        <a:rPr lang="zh-TW" sz="1400" kern="0" baseline="0" dirty="0" smtClean="0"/>
                        <a:t>產業重點項目</a:t>
                      </a:r>
                      <a:r>
                        <a:rPr lang="zh-TW" altLang="en-US" sz="1400" kern="0" baseline="0" dirty="0" smtClean="0"/>
                        <a:t>輸出</a:t>
                      </a:r>
                      <a:r>
                        <a:rPr kumimoji="0" lang="en-US" sz="1400" b="1" u="sng" kern="100" baseline="0" dirty="0" smtClean="0">
                          <a:solidFill>
                            <a:srgbClr val="FF0000"/>
                          </a:solidFill>
                          <a:latin typeface="+mn-lt"/>
                          <a:ea typeface="+mn-ea"/>
                          <a:cs typeface="+mn-cs"/>
                        </a:rPr>
                        <a:t>1</a:t>
                      </a:r>
                      <a:r>
                        <a:rPr kumimoji="0" lang="zh-TW" sz="1400" b="1" u="sng" kern="100" baseline="0" dirty="0" smtClean="0">
                          <a:solidFill>
                            <a:srgbClr val="FF0000"/>
                          </a:solidFill>
                          <a:latin typeface="+mn-lt"/>
                          <a:ea typeface="+mn-ea"/>
                          <a:cs typeface="+mn-cs"/>
                        </a:rPr>
                        <a:t>件</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ts val="1800"/>
                        </a:lnSpc>
                        <a:spcAft>
                          <a:spcPts val="0"/>
                        </a:spcAft>
                        <a:buFont typeface="+mj-lt"/>
                        <a:buAutoNum type="arabicPeriod"/>
                      </a:pPr>
                      <a:r>
                        <a:rPr lang="zh-TW" sz="1400" kern="100" baseline="0" dirty="0"/>
                        <a:t>強化國際交流</a:t>
                      </a:r>
                    </a:p>
                    <a:p>
                      <a:pPr marL="342900" lvl="0" indent="-342900" algn="just">
                        <a:lnSpc>
                          <a:spcPts val="1800"/>
                        </a:lnSpc>
                        <a:spcAft>
                          <a:spcPts val="0"/>
                        </a:spcAft>
                        <a:buSzPts val="1400"/>
                        <a:buFont typeface="+mj-lt"/>
                        <a:buAutoNum type="arabicParenBoth"/>
                      </a:pPr>
                      <a:r>
                        <a:rPr lang="en-US" sz="1400" kern="100" baseline="0" dirty="0"/>
                        <a:t>3</a:t>
                      </a:r>
                      <a:r>
                        <a:rPr lang="zh-TW" sz="1400" kern="100" baseline="0" dirty="0"/>
                        <a:t>月份前往菲律賓辦理土壤及地下水污染整治研討會及技術交流</a:t>
                      </a:r>
                    </a:p>
                    <a:p>
                      <a:pPr marL="342900" lvl="0" indent="-342900" algn="just">
                        <a:lnSpc>
                          <a:spcPts val="1800"/>
                        </a:lnSpc>
                        <a:spcAft>
                          <a:spcPts val="0"/>
                        </a:spcAft>
                        <a:buSzPts val="1400"/>
                        <a:buFont typeface="+mj-lt"/>
                        <a:buAutoNum type="arabicParenBoth"/>
                      </a:pPr>
                      <a:r>
                        <a:rPr lang="en-US" sz="1400" kern="100" baseline="0" dirty="0"/>
                        <a:t>5</a:t>
                      </a:r>
                      <a:r>
                        <a:rPr lang="zh-TW" sz="1400" kern="100" baseline="0" dirty="0"/>
                        <a:t>月份邀請越南外賓來台，參加國際環境夥伴計畫</a:t>
                      </a:r>
                      <a:r>
                        <a:rPr lang="en-US" sz="1400" kern="100" baseline="0" dirty="0"/>
                        <a:t>-</a:t>
                      </a:r>
                      <a:r>
                        <a:rPr lang="zh-TW" sz="1400" kern="100" baseline="0" dirty="0"/>
                        <a:t>越南訓練班</a:t>
                      </a:r>
                    </a:p>
                    <a:p>
                      <a:pPr marL="342900" lvl="0" indent="-342900" algn="just">
                        <a:lnSpc>
                          <a:spcPts val="1800"/>
                        </a:lnSpc>
                        <a:spcAft>
                          <a:spcPts val="0"/>
                        </a:spcAft>
                        <a:buSzPts val="1400"/>
                        <a:buFont typeface="+mj-lt"/>
                        <a:buAutoNum type="arabicParenBoth"/>
                      </a:pPr>
                      <a:r>
                        <a:rPr lang="en-US" sz="1400" kern="100" baseline="0" dirty="0"/>
                        <a:t>5</a:t>
                      </a:r>
                      <a:r>
                        <a:rPr lang="zh-TW" sz="1400" kern="100" baseline="0" dirty="0"/>
                        <a:t>月份前往越南舉辦臺越環保產業交流研討會</a:t>
                      </a:r>
                    </a:p>
                    <a:p>
                      <a:pPr marL="342900" lvl="0" indent="-342900" algn="just">
                        <a:lnSpc>
                          <a:spcPts val="1800"/>
                        </a:lnSpc>
                        <a:spcAft>
                          <a:spcPts val="0"/>
                        </a:spcAft>
                        <a:buSzPts val="1400"/>
                        <a:buFont typeface="+mj-lt"/>
                        <a:buAutoNum type="arabicParenBoth"/>
                      </a:pPr>
                      <a:r>
                        <a:rPr lang="en-US" sz="1400" kern="100" baseline="0" dirty="0"/>
                        <a:t>9</a:t>
                      </a:r>
                      <a:r>
                        <a:rPr lang="zh-TW" sz="1400" kern="100" baseline="0" dirty="0"/>
                        <a:t>月份組團赴越南崑島考察當地垃圾問題</a:t>
                      </a:r>
                    </a:p>
                    <a:p>
                      <a:pPr marL="342900" lvl="0" indent="-342900" algn="just">
                        <a:lnSpc>
                          <a:spcPts val="1800"/>
                        </a:lnSpc>
                        <a:spcAft>
                          <a:spcPts val="0"/>
                        </a:spcAft>
                        <a:buSzPts val="1400"/>
                        <a:buFont typeface="+mj-lt"/>
                        <a:buAutoNum type="arabicParenBoth"/>
                      </a:pPr>
                      <a:r>
                        <a:rPr lang="en-US" sz="1400" kern="100" baseline="0" dirty="0"/>
                        <a:t>10</a:t>
                      </a:r>
                      <a:r>
                        <a:rPr lang="zh-TW" sz="1400" kern="100" baseline="0" dirty="0"/>
                        <a:t>月份組團前往越南舉辦臺越土壤及地下水保護技術暨科學合作協定第</a:t>
                      </a:r>
                      <a:r>
                        <a:rPr lang="en-US" sz="1400" kern="100" baseline="0" dirty="0"/>
                        <a:t>2</a:t>
                      </a:r>
                      <a:r>
                        <a:rPr lang="zh-TW" sz="1400" kern="100" baseline="0" dirty="0"/>
                        <a:t>次指導委員會議及技術示範交流</a:t>
                      </a:r>
                    </a:p>
                    <a:p>
                      <a:pPr marL="342900" lvl="0" indent="-342900" algn="just">
                        <a:lnSpc>
                          <a:spcPts val="1800"/>
                        </a:lnSpc>
                        <a:spcAft>
                          <a:spcPts val="0"/>
                        </a:spcAft>
                        <a:buFont typeface="+mj-lt"/>
                        <a:buAutoNum type="arabicPeriod" startAt="2"/>
                      </a:pPr>
                      <a:r>
                        <a:rPr lang="zh-TW" sz="1400" kern="100" baseline="0" dirty="0"/>
                        <a:t>協助發展海外輸出</a:t>
                      </a:r>
                    </a:p>
                    <a:p>
                      <a:pPr marL="342900" lvl="0" indent="-342900" algn="just">
                        <a:lnSpc>
                          <a:spcPts val="1800"/>
                        </a:lnSpc>
                        <a:spcAft>
                          <a:spcPts val="0"/>
                        </a:spcAft>
                        <a:buSzPts val="1400"/>
                        <a:buFont typeface="+mj-lt"/>
                        <a:buAutoNum type="arabicParenBoth"/>
                      </a:pPr>
                      <a:r>
                        <a:rPr lang="zh-TW" sz="1400" kern="100" baseline="0" dirty="0"/>
                        <a:t>協助業者爭取馬來西亞焚化爐興建操作營運案</a:t>
                      </a:r>
                    </a:p>
                    <a:p>
                      <a:pPr marL="342900" lvl="0" indent="-342900" algn="just">
                        <a:lnSpc>
                          <a:spcPts val="1800"/>
                        </a:lnSpc>
                        <a:spcAft>
                          <a:spcPts val="0"/>
                        </a:spcAft>
                        <a:buSzPts val="1400"/>
                        <a:buFont typeface="+mj-lt"/>
                        <a:buAutoNum type="arabicParenBoth"/>
                      </a:pPr>
                      <a:r>
                        <a:rPr lang="zh-TW" sz="1400" kern="100" baseline="0" dirty="0"/>
                        <a:t>協助業者洽談越南垃圾掩埋場綠化工程</a:t>
                      </a:r>
                      <a:endParaRPr lang="zh-TW"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ctr">
                        <a:lnSpc>
                          <a:spcPts val="1800"/>
                        </a:lnSpc>
                        <a:spcAft>
                          <a:spcPts val="0"/>
                        </a:spcAft>
                        <a:buSzPts val="1400"/>
                        <a:buFont typeface="+mj-lt"/>
                        <a:buNone/>
                      </a:pPr>
                      <a:r>
                        <a:rPr lang="zh-TW" altLang="en-US" sz="1400" kern="100" baseline="0" dirty="0" smtClean="0">
                          <a:latin typeface="Times New Roman"/>
                          <a:ea typeface="微軟正黑體" pitchFamily="34" charset="-120"/>
                        </a:rPr>
                        <a:t>未達成</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內容版面配置區 1"/>
          <p:cNvSpPr>
            <a:spLocks noGrp="1"/>
          </p:cNvSpPr>
          <p:nvPr>
            <p:ph idx="1"/>
          </p:nvPr>
        </p:nvSpPr>
        <p:spPr>
          <a:xfrm>
            <a:off x="-32" y="1571612"/>
            <a:ext cx="8858312" cy="506625"/>
          </a:xfrm>
        </p:spPr>
        <p:txBody>
          <a:bodyPr>
            <a:normAutofit/>
          </a:bodyPr>
          <a:lstStyle/>
          <a:p>
            <a:r>
              <a:rPr lang="zh-TW" altLang="en-US" sz="2000" b="1" dirty="0" smtClean="0"/>
              <a:t>基礎建設工程合作與系統整合輸出</a:t>
            </a:r>
          </a:p>
          <a:p>
            <a:endParaRPr lang="zh-TW" altLang="en-US" sz="2000" dirty="0" smtClean="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graphicFrame>
        <p:nvGraphicFramePr>
          <p:cNvPr id="7" name="表格 6"/>
          <p:cNvGraphicFramePr>
            <a:graphicFrameLocks noGrp="1"/>
          </p:cNvGraphicFramePr>
          <p:nvPr/>
        </p:nvGraphicFramePr>
        <p:xfrm>
          <a:off x="142845" y="2000240"/>
          <a:ext cx="8858311" cy="4500594"/>
        </p:xfrm>
        <a:graphic>
          <a:graphicData uri="http://schemas.openxmlformats.org/drawingml/2006/table">
            <a:tbl>
              <a:tblPr>
                <a:tableStyleId>{16D9F66E-5EB9-4882-86FB-DCBF35E3C3E4}</a:tableStyleId>
              </a:tblPr>
              <a:tblGrid>
                <a:gridCol w="785817"/>
                <a:gridCol w="785818"/>
                <a:gridCol w="1214446"/>
                <a:gridCol w="5357850"/>
                <a:gridCol w="714380"/>
              </a:tblGrid>
              <a:tr h="359653">
                <a:tc>
                  <a:txBody>
                    <a:bodyPr/>
                    <a:lstStyle/>
                    <a:p>
                      <a:pPr marL="0" algn="ctr" rtl="0" eaLnBrk="1" latinLnBrk="0" hangingPunct="1">
                        <a:lnSpc>
                          <a:spcPts val="1700"/>
                        </a:lnSpc>
                        <a:spcAft>
                          <a:spcPts val="0"/>
                        </a:spcAft>
                      </a:pPr>
                      <a:r>
                        <a:rPr kumimoji="0" lang="zh-TW" sz="1400" kern="100" baseline="0" dirty="0"/>
                        <a:t>策略</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0" algn="ctr" rtl="0" eaLnBrk="1" latinLnBrk="0" hangingPunct="1">
                        <a:lnSpc>
                          <a:spcPts val="1700"/>
                        </a:lnSpc>
                        <a:spcAft>
                          <a:spcPts val="0"/>
                        </a:spcAft>
                      </a:pPr>
                      <a:r>
                        <a:rPr kumimoji="0" lang="zh-TW" sz="1400" kern="100" baseline="0" dirty="0"/>
                        <a:t>主</a:t>
                      </a:r>
                      <a:r>
                        <a:rPr kumimoji="0" lang="en-US" sz="1400" kern="100" baseline="0" dirty="0"/>
                        <a:t>(</a:t>
                      </a:r>
                      <a:r>
                        <a:rPr kumimoji="0" lang="zh-TW" sz="1400" kern="100" baseline="0" dirty="0"/>
                        <a:t>協</a:t>
                      </a:r>
                      <a:r>
                        <a:rPr kumimoji="0" lang="en-US" sz="1400" kern="100" baseline="0" dirty="0"/>
                        <a:t>)</a:t>
                      </a:r>
                      <a:r>
                        <a:rPr kumimoji="0" lang="zh-TW" sz="1400" kern="100" baseline="0" dirty="0"/>
                        <a:t>辦機關</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0" algn="ctr" rtl="0" eaLnBrk="1" latinLnBrk="0" hangingPunct="1">
                        <a:lnSpc>
                          <a:spcPts val="1700"/>
                        </a:lnSpc>
                        <a:spcAft>
                          <a:spcPts val="0"/>
                        </a:spcAft>
                      </a:pPr>
                      <a:r>
                        <a:rPr kumimoji="0" lang="en-US" sz="1400" kern="100" baseline="0" dirty="0"/>
                        <a:t>108</a:t>
                      </a:r>
                      <a:r>
                        <a:rPr kumimoji="0" lang="zh-TW" sz="1400" kern="100" baseline="0" dirty="0"/>
                        <a:t>年</a:t>
                      </a:r>
                      <a:r>
                        <a:rPr kumimoji="0" lang="en-US" sz="1400" kern="100" baseline="0" dirty="0" smtClean="0"/>
                        <a:t>KPI</a:t>
                      </a:r>
                    </a:p>
                    <a:p>
                      <a:pPr marL="0" algn="ctr" rtl="0" eaLnBrk="1" latinLnBrk="0" hangingPunct="1">
                        <a:lnSpc>
                          <a:spcPts val="1700"/>
                        </a:lnSpc>
                        <a:spcAft>
                          <a:spcPts val="0"/>
                        </a:spcAft>
                      </a:pPr>
                      <a:r>
                        <a:rPr kumimoji="0" lang="en-US" altLang="zh-TW" sz="1400" kern="100" baseline="0" dirty="0" smtClean="0">
                          <a:solidFill>
                            <a:schemeClr val="tx1"/>
                          </a:solidFill>
                          <a:latin typeface="Times New Roman"/>
                          <a:ea typeface="微軟正黑體" pitchFamily="34" charset="-120"/>
                          <a:cs typeface="+mn-cs"/>
                        </a:rPr>
                        <a:t>(</a:t>
                      </a:r>
                      <a:r>
                        <a:rPr kumimoji="0" lang="zh-TW" altLang="en-US" sz="1400" kern="100" baseline="0" dirty="0" smtClean="0">
                          <a:solidFill>
                            <a:schemeClr val="tx1"/>
                          </a:solidFill>
                          <a:latin typeface="Times New Roman"/>
                          <a:ea typeface="微軟正黑體" pitchFamily="34" charset="-120"/>
                          <a:cs typeface="+mn-cs"/>
                        </a:rPr>
                        <a:t>團隊自訂</a:t>
                      </a:r>
                      <a:r>
                        <a:rPr kumimoji="0" lang="en-US" altLang="zh-TW" sz="1400" kern="100" baseline="0" dirty="0" smtClean="0">
                          <a:solidFill>
                            <a:schemeClr val="tx1"/>
                          </a:solidFill>
                          <a:latin typeface="Times New Roman"/>
                          <a:ea typeface="微軟正黑體" pitchFamily="34" charset="-120"/>
                          <a:cs typeface="+mn-cs"/>
                        </a:rPr>
                        <a:t>)</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0" algn="ctr" rtl="0" eaLnBrk="1" latinLnBrk="0" hangingPunct="1">
                        <a:lnSpc>
                          <a:spcPts val="1700"/>
                        </a:lnSpc>
                        <a:spcAft>
                          <a:spcPts val="0"/>
                        </a:spcAft>
                      </a:pPr>
                      <a:r>
                        <a:rPr kumimoji="0" lang="zh-TW" sz="1400" kern="100" baseline="0" dirty="0"/>
                        <a:t>辦理情形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a:ea typeface="微軟正黑體" pitchFamily="34" charset="-120"/>
                          <a:cs typeface="+mn-cs"/>
                        </a:rPr>
                        <a:t>KPI</a:t>
                      </a:r>
                      <a:r>
                        <a:rPr kumimoji="0" lang="zh-TW" altLang="en-US" sz="1400" kern="100" baseline="0" dirty="0" smtClean="0">
                          <a:solidFill>
                            <a:schemeClr val="tx1"/>
                          </a:solidFill>
                          <a:latin typeface="Times New Roman"/>
                          <a:ea typeface="微軟正黑體" pitchFamily="34" charset="-120"/>
                          <a:cs typeface="+mn-cs"/>
                        </a:rPr>
                        <a:t>達成情形</a:t>
                      </a:r>
                      <a:endParaRPr kumimoji="0" lang="zh-TW" sz="1400" kern="100" baseline="0" dirty="0">
                        <a:solidFill>
                          <a:schemeClr val="tx1"/>
                        </a:solidFill>
                        <a:latin typeface="Times New Roman"/>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r>
              <a:tr h="536010">
                <a:tc rowSpan="3">
                  <a:txBody>
                    <a:bodyPr/>
                    <a:lstStyle/>
                    <a:p>
                      <a:pPr marL="0" lvl="0" indent="-342900" algn="ctr">
                        <a:lnSpc>
                          <a:spcPts val="1700"/>
                        </a:lnSpc>
                        <a:spcAft>
                          <a:spcPts val="0"/>
                        </a:spcAft>
                        <a:buFont typeface="+mj-ea"/>
                        <a:buNone/>
                        <a:tabLst>
                          <a:tab pos="304800" algn="l"/>
                        </a:tabLst>
                      </a:pPr>
                      <a:r>
                        <a:rPr lang="en-US" altLang="zh-TW" sz="1400" kern="100" baseline="0" dirty="0" smtClean="0"/>
                        <a:t>6.</a:t>
                      </a:r>
                      <a:r>
                        <a:rPr lang="zh-TW" altLang="en-US" sz="1400" kern="100" baseline="0" dirty="0" smtClean="0"/>
                        <a:t>水資源</a:t>
                      </a:r>
                      <a:endParaRPr lang="en-US" altLang="zh-TW" sz="1400" kern="100" baseline="0" dirty="0" smtClean="0"/>
                    </a:p>
                    <a:p>
                      <a:pPr marL="0" lvl="0" indent="-342900" algn="ctr">
                        <a:lnSpc>
                          <a:spcPts val="1700"/>
                        </a:lnSpc>
                        <a:spcAft>
                          <a:spcPts val="0"/>
                        </a:spcAft>
                        <a:buFont typeface="+mj-ea"/>
                        <a:buNone/>
                        <a:tabLst>
                          <a:tab pos="304800" algn="l"/>
                        </a:tabLst>
                      </a:pPr>
                      <a:r>
                        <a:rPr lang="zh-TW" sz="1400" kern="100" baseline="0" dirty="0" smtClean="0"/>
                        <a:t>輸出</a:t>
                      </a:r>
                      <a:r>
                        <a:rPr lang="zh-TW" sz="1400" kern="100" baseline="0" dirty="0"/>
                        <a:t>團隊</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rowSpan="3">
                  <a:txBody>
                    <a:bodyPr/>
                    <a:lstStyle/>
                    <a:p>
                      <a:pPr algn="just">
                        <a:lnSpc>
                          <a:spcPts val="1700"/>
                        </a:lnSpc>
                        <a:spcAft>
                          <a:spcPts val="0"/>
                        </a:spcAft>
                      </a:pPr>
                      <a:r>
                        <a:rPr lang="zh-TW" altLang="en-US" sz="1400" kern="100" baseline="0" dirty="0" smtClean="0"/>
                        <a:t>經濟部</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algn="ctr">
                        <a:lnSpc>
                          <a:spcPts val="1700"/>
                        </a:lnSpc>
                        <a:spcAft>
                          <a:spcPts val="600"/>
                        </a:spcAft>
                      </a:pPr>
                      <a:r>
                        <a:rPr kumimoji="0" lang="zh-TW" sz="1400" b="1" u="sng" kern="100" baseline="0" dirty="0" smtClean="0">
                          <a:solidFill>
                            <a:srgbClr val="FF0000"/>
                          </a:solidFill>
                          <a:latin typeface="+mn-lt"/>
                          <a:ea typeface="+mn-ea"/>
                          <a:cs typeface="+mn-cs"/>
                        </a:rPr>
                        <a:t>籌</a:t>
                      </a:r>
                      <a:r>
                        <a:rPr kumimoji="0" lang="zh-TW" sz="1400" b="1" u="sng" kern="100" baseline="0" dirty="0">
                          <a:solidFill>
                            <a:srgbClr val="FF0000"/>
                          </a:solidFill>
                          <a:latin typeface="+mn-lt"/>
                          <a:ea typeface="+mn-ea"/>
                          <a:cs typeface="+mn-cs"/>
                        </a:rPr>
                        <a:t>組水庫永續經營</a:t>
                      </a:r>
                      <a:r>
                        <a:rPr kumimoji="0" lang="zh-TW" sz="1400" b="1" u="sng" kern="100" baseline="0" dirty="0" smtClean="0">
                          <a:solidFill>
                            <a:srgbClr val="FF0000"/>
                          </a:solidFill>
                          <a:latin typeface="+mn-lt"/>
                          <a:ea typeface="+mn-ea"/>
                          <a:cs typeface="+mn-cs"/>
                        </a:rPr>
                        <a:t>專案小組</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algn="just">
                        <a:lnSpc>
                          <a:spcPts val="1700"/>
                        </a:lnSpc>
                        <a:spcAft>
                          <a:spcPts val="0"/>
                        </a:spcAft>
                      </a:pPr>
                      <a:r>
                        <a:rPr lang="zh-TW" sz="1400" kern="100" baseline="0" dirty="0"/>
                        <a:t>已完成籌組水庫永續經營專案小組，目前與南向合作國家洽談合作標的水庫及合作目標。</a:t>
                      </a:r>
                      <a:endParaRPr lang="zh-TW"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a:ea typeface="微軟正黑體" pitchFamily="34" charset="-120"/>
                        </a:rPr>
                        <a:t>V</a:t>
                      </a:r>
                      <a:endParaRPr lang="zh-TW" sz="1400" kern="100" baseline="0" dirty="0">
                        <a:latin typeface="Times New Roman"/>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r>
              <a:tr h="721302">
                <a:tc vMerge="1">
                  <a:txBody>
                    <a:bodyPr/>
                    <a:lstStyle/>
                    <a:p>
                      <a:pPr marL="0" lvl="0" indent="-342900" algn="just">
                        <a:lnSpc>
                          <a:spcPts val="1550"/>
                        </a:lnSpc>
                        <a:spcAft>
                          <a:spcPts val="0"/>
                        </a:spcAft>
                        <a:buFont typeface="+mj-ea"/>
                        <a:buNone/>
                        <a:tabLst>
                          <a:tab pos="304800" algn="l"/>
                        </a:tabLst>
                      </a:pPr>
                      <a:endParaRPr lang="zh-TW" sz="1250" kern="100" baseline="0" dirty="0">
                        <a:latin typeface="Times New Roman"/>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just">
                        <a:lnSpc>
                          <a:spcPts val="1550"/>
                        </a:lnSpc>
                        <a:spcAft>
                          <a:spcPts val="0"/>
                        </a:spcAft>
                      </a:pPr>
                      <a:endParaRPr lang="zh-TW" sz="1250" kern="100" baseline="0" dirty="0">
                        <a:latin typeface="Times New Roman"/>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600"/>
                        </a:spcAft>
                      </a:pPr>
                      <a:r>
                        <a:rPr lang="zh-TW" sz="1400" kern="0" baseline="0" dirty="0" smtClean="0"/>
                        <a:t>印尼現勘案</a:t>
                      </a:r>
                      <a:r>
                        <a:rPr lang="zh-TW" sz="1400" kern="0" baseline="0" dirty="0"/>
                        <a:t>源資料</a:t>
                      </a:r>
                      <a:r>
                        <a:rPr lang="zh-TW" sz="1400" kern="0" baseline="0" dirty="0" smtClean="0"/>
                        <a:t>收集</a:t>
                      </a:r>
                      <a:r>
                        <a:rPr kumimoji="0" lang="en-US" sz="1400" b="1" u="sng" kern="100" baseline="0" dirty="0" smtClean="0">
                          <a:solidFill>
                            <a:srgbClr val="FF0000"/>
                          </a:solidFill>
                          <a:latin typeface="+mn-lt"/>
                          <a:ea typeface="+mn-ea"/>
                          <a:cs typeface="+mn-cs"/>
                        </a:rPr>
                        <a:t>1</a:t>
                      </a:r>
                      <a:r>
                        <a:rPr kumimoji="0" lang="zh-TW" sz="1400" b="1" u="sng" kern="100" baseline="0" dirty="0" smtClean="0">
                          <a:solidFill>
                            <a:srgbClr val="FF0000"/>
                          </a:solidFill>
                          <a:latin typeface="+mn-lt"/>
                          <a:ea typeface="+mn-ea"/>
                          <a:cs typeface="+mn-cs"/>
                        </a:rPr>
                        <a:t>案</a:t>
                      </a:r>
                      <a:endParaRPr lang="zh-TW"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algn="just">
                        <a:lnSpc>
                          <a:spcPts val="1700"/>
                        </a:lnSpc>
                        <a:spcAft>
                          <a:spcPts val="0"/>
                        </a:spcAft>
                      </a:pPr>
                      <a:r>
                        <a:rPr lang="zh-TW" sz="1400" kern="100" baseline="0" dirty="0"/>
                        <a:t>台水公司魏董事長</a:t>
                      </a:r>
                      <a:r>
                        <a:rPr lang="en-US" sz="1400" kern="100" baseline="0" dirty="0"/>
                        <a:t>108</a:t>
                      </a:r>
                      <a:r>
                        <a:rPr lang="zh-TW" sz="1400" kern="100" baseline="0" dirty="0"/>
                        <a:t>年</a:t>
                      </a:r>
                      <a:r>
                        <a:rPr lang="en-US" sz="1400" kern="100" baseline="0" dirty="0"/>
                        <a:t>9</a:t>
                      </a:r>
                      <a:r>
                        <a:rPr lang="zh-TW" sz="1400" kern="100" baseline="0" dirty="0"/>
                        <a:t>月</a:t>
                      </a:r>
                      <a:r>
                        <a:rPr lang="en-US" sz="1400" kern="100" baseline="0" dirty="0"/>
                        <a:t>25</a:t>
                      </a:r>
                      <a:r>
                        <a:rPr lang="zh-TW" sz="1400" kern="100" baseline="0" dirty="0"/>
                        <a:t>日至</a:t>
                      </a:r>
                      <a:r>
                        <a:rPr lang="en-US" sz="1400" kern="100" baseline="0" dirty="0"/>
                        <a:t>9</a:t>
                      </a:r>
                      <a:r>
                        <a:rPr lang="zh-TW" sz="1400" kern="100" baseline="0" dirty="0"/>
                        <a:t>月</a:t>
                      </a:r>
                      <a:r>
                        <a:rPr lang="en-US" sz="1400" kern="100" baseline="0" dirty="0"/>
                        <a:t>29</a:t>
                      </a:r>
                      <a:r>
                        <a:rPr lang="zh-TW" sz="1400" kern="100" baseline="0" dirty="0"/>
                        <a:t>日前往印尼泗水三家縣自來水廠</a:t>
                      </a:r>
                      <a:r>
                        <a:rPr lang="en-US" sz="1400" kern="100" baseline="0" dirty="0"/>
                        <a:t>(Malang</a:t>
                      </a:r>
                      <a:r>
                        <a:rPr lang="zh-TW" sz="1400" kern="100" baseline="0" dirty="0"/>
                        <a:t>、</a:t>
                      </a:r>
                      <a:r>
                        <a:rPr lang="en-US" sz="1400" kern="100" baseline="0" dirty="0" err="1"/>
                        <a:t>Jember</a:t>
                      </a:r>
                      <a:r>
                        <a:rPr lang="zh-TW" sz="1400" kern="100" baseline="0" dirty="0"/>
                        <a:t>、</a:t>
                      </a:r>
                      <a:r>
                        <a:rPr lang="en-US" sz="1400" kern="100" baseline="0" dirty="0" err="1"/>
                        <a:t>Pasuruan</a:t>
                      </a:r>
                      <a:r>
                        <a:rPr lang="en-US" sz="1400" kern="100" baseline="0" dirty="0"/>
                        <a:t>)</a:t>
                      </a:r>
                      <a:r>
                        <a:rPr lang="zh-TW" sz="1400" kern="100" baseline="0" dirty="0"/>
                        <a:t>參訪，協助</a:t>
                      </a:r>
                      <a:r>
                        <a:rPr lang="en-US" sz="1400" kern="100" baseline="0" dirty="0"/>
                        <a:t>A-Team</a:t>
                      </a:r>
                      <a:r>
                        <a:rPr lang="zh-TW" sz="1400" kern="100" baseline="0" dirty="0"/>
                        <a:t>廠商與印尼方建立信任關係，爭取自來水相關案源。</a:t>
                      </a:r>
                      <a:endParaRPr lang="zh-TW"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0" marR="0" lvl="0" indent="0" algn="ctr" defTabSz="914400" rtl="0" eaLnBrk="1" fontAlgn="auto" latinLnBrk="0" hangingPunct="1">
                        <a:lnSpc>
                          <a:spcPts val="1700"/>
                        </a:lnSpc>
                        <a:spcBef>
                          <a:spcPts val="0"/>
                        </a:spcBef>
                        <a:spcAft>
                          <a:spcPts val="0"/>
                        </a:spcAft>
                        <a:buClrTx/>
                        <a:buSzTx/>
                        <a:buFontTx/>
                        <a:buNone/>
                        <a:tabLst/>
                        <a:defRPr/>
                      </a:pPr>
                      <a:r>
                        <a:rPr lang="en-US" altLang="zh-TW" sz="1400" kern="100" baseline="0" dirty="0" smtClean="0">
                          <a:latin typeface="Times New Roman"/>
                          <a:ea typeface="微軟正黑體" pitchFamily="34" charset="-120"/>
                        </a:rPr>
                        <a:t>V</a:t>
                      </a:r>
                      <a:endParaRPr lang="zh-TW" altLang="en-US" sz="1400" kern="100" baseline="0" dirty="0" smtClean="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r>
              <a:tr h="2786082">
                <a:tc vMerge="1">
                  <a:txBody>
                    <a:bodyPr/>
                    <a:lstStyle/>
                    <a:p>
                      <a:pPr marL="0" lvl="0" indent="-342900" algn="just">
                        <a:lnSpc>
                          <a:spcPts val="1550"/>
                        </a:lnSpc>
                        <a:spcAft>
                          <a:spcPts val="0"/>
                        </a:spcAft>
                        <a:buFont typeface="+mj-ea"/>
                        <a:buNone/>
                        <a:tabLst>
                          <a:tab pos="304800" algn="l"/>
                        </a:tabLst>
                      </a:pPr>
                      <a:endParaRPr lang="zh-TW" sz="1250" kern="100" baseline="0" dirty="0">
                        <a:latin typeface="Times New Roman"/>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just">
                        <a:lnSpc>
                          <a:spcPts val="1550"/>
                        </a:lnSpc>
                        <a:spcAft>
                          <a:spcPts val="0"/>
                        </a:spcAft>
                      </a:pPr>
                      <a:endParaRPr lang="zh-TW" sz="1250" kern="100" baseline="0" dirty="0">
                        <a:latin typeface="Times New Roman"/>
                        <a:ea typeface="微軟正黑體" pitchFamily="34" charset="-120"/>
                      </a:endParaRPr>
                    </a:p>
                  </a:txBody>
                  <a:tcPr marL="21203" marR="2120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600"/>
                        </a:spcAft>
                      </a:pPr>
                      <a:r>
                        <a:rPr lang="zh-TW" sz="1400" kern="0" baseline="0" dirty="0"/>
                        <a:t>參加東南亞國家國際水利展覽或相關研討會，</a:t>
                      </a:r>
                      <a:r>
                        <a:rPr kumimoji="0" lang="en-US" sz="1400" b="1" u="sng" kern="100" baseline="0" dirty="0">
                          <a:solidFill>
                            <a:srgbClr val="FF0000"/>
                          </a:solidFill>
                          <a:latin typeface="+mn-lt"/>
                          <a:ea typeface="+mn-ea"/>
                          <a:cs typeface="+mn-cs"/>
                        </a:rPr>
                        <a:t>2</a:t>
                      </a:r>
                      <a:r>
                        <a:rPr kumimoji="0" lang="zh-TW" sz="1400" b="1" u="sng" kern="100" baseline="0" dirty="0">
                          <a:solidFill>
                            <a:srgbClr val="FF0000"/>
                          </a:solidFill>
                          <a:latin typeface="+mn-lt"/>
                          <a:ea typeface="+mn-ea"/>
                          <a:cs typeface="+mn-cs"/>
                        </a:rPr>
                        <a:t>次</a:t>
                      </a:r>
                      <a:r>
                        <a:rPr lang="en-US" sz="1400" kern="0" baseline="0" dirty="0"/>
                        <a:t>/</a:t>
                      </a:r>
                      <a:r>
                        <a:rPr lang="zh-TW" sz="1400" kern="0" baseline="0" dirty="0"/>
                        <a:t>年</a:t>
                      </a:r>
                      <a:endParaRPr lang="zh-TW"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249238" indent="-249238" algn="just">
                        <a:lnSpc>
                          <a:spcPts val="1700"/>
                        </a:lnSpc>
                        <a:spcAft>
                          <a:spcPts val="0"/>
                        </a:spcAft>
                        <a:buFont typeface="+mj-lt"/>
                        <a:buAutoNum type="arabicPeriod"/>
                      </a:pPr>
                      <a:r>
                        <a:rPr lang="zh-TW" altLang="en-US" sz="1400" kern="100" baseline="0" dirty="0" smtClean="0"/>
                        <a:t>赴英國、印尼、泰國及以色列辦理水產業商品展及商業媒合會。</a:t>
                      </a:r>
                      <a:endParaRPr lang="en-US" altLang="zh-TW" sz="1400" kern="100" baseline="0" dirty="0" smtClean="0"/>
                    </a:p>
                    <a:p>
                      <a:pPr marL="249238" indent="-249238" algn="just">
                        <a:lnSpc>
                          <a:spcPts val="1700"/>
                        </a:lnSpc>
                        <a:spcAft>
                          <a:spcPts val="0"/>
                        </a:spcAft>
                        <a:buFont typeface="+mj-lt"/>
                        <a:buAutoNum type="arabicPeriod"/>
                      </a:pPr>
                      <a:r>
                        <a:rPr kumimoji="0" lang="en-US" sz="1400" kern="100" baseline="0" dirty="0" smtClean="0">
                          <a:solidFill>
                            <a:schemeClr val="dk1"/>
                          </a:solidFill>
                          <a:latin typeface="+mn-lt"/>
                          <a:ea typeface="+mn-ea"/>
                          <a:cs typeface="+mn-cs"/>
                        </a:rPr>
                        <a:t>108</a:t>
                      </a:r>
                      <a:r>
                        <a:rPr kumimoji="0" lang="zh-TW" sz="1400" kern="100" baseline="0" dirty="0">
                          <a:solidFill>
                            <a:schemeClr val="dk1"/>
                          </a:solidFill>
                          <a:latin typeface="+mn-lt"/>
                          <a:ea typeface="+mn-ea"/>
                          <a:cs typeface="+mn-cs"/>
                        </a:rPr>
                        <a:t>年</a:t>
                      </a:r>
                      <a:r>
                        <a:rPr kumimoji="0" lang="en-US" sz="1400" kern="100" baseline="0" dirty="0">
                          <a:solidFill>
                            <a:schemeClr val="dk1"/>
                          </a:solidFill>
                          <a:latin typeface="+mn-lt"/>
                          <a:ea typeface="+mn-ea"/>
                          <a:cs typeface="+mn-cs"/>
                        </a:rPr>
                        <a:t>5</a:t>
                      </a:r>
                      <a:r>
                        <a:rPr kumimoji="0" lang="zh-TW" sz="1400" kern="100" baseline="0" dirty="0">
                          <a:solidFill>
                            <a:schemeClr val="dk1"/>
                          </a:solidFill>
                          <a:latin typeface="+mn-lt"/>
                          <a:ea typeface="+mn-ea"/>
                          <a:cs typeface="+mn-cs"/>
                        </a:rPr>
                        <a:t>月</a:t>
                      </a:r>
                      <a:r>
                        <a:rPr kumimoji="0" lang="en-US" sz="1400" kern="100" baseline="0" dirty="0">
                          <a:solidFill>
                            <a:schemeClr val="dk1"/>
                          </a:solidFill>
                          <a:latin typeface="+mn-lt"/>
                          <a:ea typeface="+mn-ea"/>
                          <a:cs typeface="+mn-cs"/>
                        </a:rPr>
                        <a:t>22</a:t>
                      </a:r>
                      <a:r>
                        <a:rPr kumimoji="0" lang="zh-TW" sz="1400" kern="100" baseline="0" dirty="0">
                          <a:solidFill>
                            <a:schemeClr val="dk1"/>
                          </a:solidFill>
                          <a:latin typeface="+mn-lt"/>
                          <a:ea typeface="+mn-ea"/>
                          <a:cs typeface="+mn-cs"/>
                        </a:rPr>
                        <a:t>日配合第六屆「</a:t>
                      </a:r>
                      <a:r>
                        <a:rPr kumimoji="0" lang="en-US" sz="1400" kern="100" baseline="0" dirty="0">
                          <a:solidFill>
                            <a:schemeClr val="dk1"/>
                          </a:solidFill>
                          <a:latin typeface="+mn-lt"/>
                          <a:ea typeface="+mn-ea"/>
                          <a:cs typeface="+mn-cs"/>
                        </a:rPr>
                        <a:t>2019</a:t>
                      </a:r>
                      <a:r>
                        <a:rPr kumimoji="0" lang="zh-TW" sz="1400" kern="100" baseline="0" dirty="0">
                          <a:solidFill>
                            <a:schemeClr val="dk1"/>
                          </a:solidFill>
                          <a:latin typeface="+mn-lt"/>
                          <a:ea typeface="+mn-ea"/>
                          <a:cs typeface="+mn-cs"/>
                        </a:rPr>
                        <a:t>年台灣國際水展」，邀請國內廠商及水利署分享水資源商機與實務作業，出席</a:t>
                      </a:r>
                      <a:r>
                        <a:rPr kumimoji="0" lang="en-US" sz="1400" kern="100" baseline="0" dirty="0">
                          <a:solidFill>
                            <a:schemeClr val="dk1"/>
                          </a:solidFill>
                          <a:latin typeface="+mn-lt"/>
                          <a:ea typeface="+mn-ea"/>
                          <a:cs typeface="+mn-cs"/>
                        </a:rPr>
                        <a:t>105</a:t>
                      </a:r>
                      <a:r>
                        <a:rPr kumimoji="0" lang="zh-TW" sz="1400" kern="100" baseline="0" dirty="0">
                          <a:solidFill>
                            <a:schemeClr val="dk1"/>
                          </a:solidFill>
                          <a:latin typeface="+mn-lt"/>
                          <a:ea typeface="+mn-ea"/>
                          <a:cs typeface="+mn-cs"/>
                        </a:rPr>
                        <a:t>家廠商</a:t>
                      </a:r>
                      <a:r>
                        <a:rPr kumimoji="0" lang="zh-TW" sz="1400" kern="100" baseline="0" dirty="0" smtClean="0">
                          <a:solidFill>
                            <a:schemeClr val="dk1"/>
                          </a:solidFill>
                          <a:latin typeface="+mn-lt"/>
                          <a:ea typeface="+mn-ea"/>
                          <a:cs typeface="+mn-cs"/>
                        </a:rPr>
                        <a:t>。</a:t>
                      </a:r>
                      <a:endParaRPr kumimoji="0" lang="en-US" altLang="zh-TW" sz="1400" kern="100" baseline="0" dirty="0" smtClean="0">
                        <a:solidFill>
                          <a:schemeClr val="dk1"/>
                        </a:solidFill>
                        <a:latin typeface="+mn-lt"/>
                        <a:ea typeface="+mn-ea"/>
                        <a:cs typeface="+mn-cs"/>
                      </a:endParaRPr>
                    </a:p>
                    <a:p>
                      <a:pPr marL="249238" marR="0" indent="-249238" algn="just" defTabSz="914400" rtl="0" eaLnBrk="1" fontAlgn="auto" latinLnBrk="0" hangingPunct="1">
                        <a:lnSpc>
                          <a:spcPts val="1700"/>
                        </a:lnSpc>
                        <a:spcBef>
                          <a:spcPts val="0"/>
                        </a:spcBef>
                        <a:spcAft>
                          <a:spcPts val="0"/>
                        </a:spcAft>
                        <a:buClrTx/>
                        <a:buSzTx/>
                        <a:buFont typeface="+mj-lt"/>
                        <a:buAutoNum type="arabicPeriod"/>
                        <a:tabLst/>
                        <a:defRPr/>
                      </a:pPr>
                      <a:r>
                        <a:rPr lang="en-US" sz="1400" b="1" u="sng" kern="100" baseline="0" dirty="0" smtClean="0"/>
                        <a:t>108</a:t>
                      </a:r>
                      <a:r>
                        <a:rPr lang="zh-TW" altLang="en-US" sz="1400" b="1" u="sng" kern="100" baseline="0" dirty="0" smtClean="0"/>
                        <a:t>年</a:t>
                      </a:r>
                      <a:r>
                        <a:rPr lang="en-US" sz="1400" b="1" u="sng" kern="100" baseline="0" dirty="0" smtClean="0"/>
                        <a:t>9</a:t>
                      </a:r>
                      <a:r>
                        <a:rPr lang="zh-TW" altLang="en-US" sz="1400" b="1" u="sng" kern="100" baseline="0" dirty="0" smtClean="0"/>
                        <a:t>月</a:t>
                      </a:r>
                      <a:r>
                        <a:rPr lang="en-US" sz="1400" b="1" u="sng" kern="100" baseline="0" dirty="0" smtClean="0"/>
                        <a:t>26</a:t>
                      </a:r>
                      <a:r>
                        <a:rPr lang="en-US" altLang="zh-TW" sz="1400" b="1" u="sng" kern="100" baseline="0" dirty="0" smtClean="0"/>
                        <a:t>-</a:t>
                      </a:r>
                      <a:r>
                        <a:rPr lang="en-US" sz="1400" b="1" u="sng" kern="100" baseline="0" dirty="0" smtClean="0"/>
                        <a:t>28</a:t>
                      </a:r>
                      <a:r>
                        <a:rPr lang="zh-TW" altLang="en-US" sz="1400" b="1" u="sng" kern="100" baseline="0" dirty="0" smtClean="0"/>
                        <a:t>日辦理「</a:t>
                      </a:r>
                      <a:r>
                        <a:rPr lang="en-US" sz="1400" b="1" u="sng" kern="100" baseline="0" dirty="0" smtClean="0"/>
                        <a:t>Water for the Future Summit &amp; Expo 2019 </a:t>
                      </a:r>
                      <a:r>
                        <a:rPr lang="zh-TW" altLang="en-US" sz="1400" b="1" u="sng" kern="100" baseline="0" dirty="0" smtClean="0"/>
                        <a:t>」之專業展覽及研討會</a:t>
                      </a:r>
                      <a:r>
                        <a:rPr lang="zh-TW" altLang="en-US" sz="1400" kern="100" baseline="0" dirty="0" smtClean="0"/>
                        <a:t>，展覽超過</a:t>
                      </a:r>
                      <a:r>
                        <a:rPr lang="en-US" sz="1400" kern="100" baseline="0" dirty="0" smtClean="0"/>
                        <a:t>200</a:t>
                      </a:r>
                      <a:r>
                        <a:rPr lang="zh-TW" altLang="en-US" sz="1400" kern="100" baseline="0" dirty="0" smtClean="0"/>
                        <a:t>個攤位，除了我國相關水資源廠商、研發單位外，另</a:t>
                      </a:r>
                      <a:r>
                        <a:rPr lang="en-US" sz="1400" kern="100" baseline="0" dirty="0" smtClean="0"/>
                        <a:t>7</a:t>
                      </a:r>
                      <a:r>
                        <a:rPr lang="zh-TW" altLang="en-US" sz="1400" kern="100" baseline="0" dirty="0" smtClean="0"/>
                        <a:t>國業者也組團參展。展覽期間有</a:t>
                      </a:r>
                      <a:r>
                        <a:rPr lang="en-US" sz="1400" kern="100" baseline="0" dirty="0" smtClean="0"/>
                        <a:t>20</a:t>
                      </a:r>
                      <a:r>
                        <a:rPr lang="zh-TW" altLang="en-US" sz="1400" kern="100" baseline="0" dirty="0" smtClean="0"/>
                        <a:t>個國家的買家組團來臺參與一對一商談活動和泰國國會議員特別籌組參訪團來臺觀展。</a:t>
                      </a:r>
                    </a:p>
                    <a:p>
                      <a:pPr marL="249238" marR="0" indent="-249238" algn="just" defTabSz="914400" rtl="0" eaLnBrk="1" fontAlgn="auto" latinLnBrk="0" hangingPunct="1">
                        <a:lnSpc>
                          <a:spcPts val="1700"/>
                        </a:lnSpc>
                        <a:spcBef>
                          <a:spcPts val="0"/>
                        </a:spcBef>
                        <a:spcAft>
                          <a:spcPts val="0"/>
                        </a:spcAft>
                        <a:buClrTx/>
                        <a:buSzTx/>
                        <a:buFont typeface="+mj-lt"/>
                        <a:buAutoNum type="arabicPeriod"/>
                        <a:tabLst/>
                        <a:defRPr/>
                      </a:pPr>
                      <a:r>
                        <a:rPr lang="en-US" sz="1400" b="1" u="sng" kern="100" baseline="0" dirty="0" smtClean="0"/>
                        <a:t>108</a:t>
                      </a:r>
                      <a:r>
                        <a:rPr lang="zh-TW" altLang="en-US" sz="1400" b="1" u="sng" kern="100" baseline="0" dirty="0" smtClean="0"/>
                        <a:t>年</a:t>
                      </a:r>
                      <a:r>
                        <a:rPr lang="en-US" sz="1400" b="1" u="sng" kern="100" baseline="0" dirty="0" smtClean="0"/>
                        <a:t>9</a:t>
                      </a:r>
                      <a:r>
                        <a:rPr lang="zh-TW" altLang="en-US" sz="1400" b="1" u="sng" kern="100" baseline="0" dirty="0" smtClean="0"/>
                        <a:t>月</a:t>
                      </a:r>
                      <a:r>
                        <a:rPr lang="en-US" sz="1400" b="1" u="sng" kern="100" baseline="0" dirty="0" smtClean="0"/>
                        <a:t>27</a:t>
                      </a:r>
                      <a:r>
                        <a:rPr lang="en-US" altLang="zh-TW" sz="1400" b="1" u="sng" kern="100" baseline="0" dirty="0" smtClean="0"/>
                        <a:t>-</a:t>
                      </a:r>
                      <a:r>
                        <a:rPr lang="en-US" sz="1400" b="1" u="sng" kern="100" baseline="0" dirty="0" smtClean="0"/>
                        <a:t>28</a:t>
                      </a:r>
                      <a:r>
                        <a:rPr lang="zh-TW" altLang="en-US" sz="1400" b="1" u="sng" kern="100" baseline="0" dirty="0" smtClean="0"/>
                        <a:t>日辦理水資源全球政府採購洽談會及場域參訪</a:t>
                      </a:r>
                      <a:r>
                        <a:rPr lang="zh-TW" altLang="en-US" sz="1400" kern="100" baseline="0" dirty="0" smtClean="0"/>
                        <a:t>，計有土耳其、墨西哥等</a:t>
                      </a:r>
                      <a:r>
                        <a:rPr lang="en-US" sz="1400" kern="100" baseline="0" dirty="0" smtClean="0"/>
                        <a:t>14</a:t>
                      </a:r>
                      <a:r>
                        <a:rPr lang="zh-TW" altLang="en-US" sz="1400" kern="100" baseline="0" dirty="0" smtClean="0"/>
                        <a:t>國</a:t>
                      </a:r>
                      <a:r>
                        <a:rPr lang="en-US" sz="1400" kern="100" baseline="0" dirty="0" smtClean="0"/>
                        <a:t>18</a:t>
                      </a:r>
                      <a:r>
                        <a:rPr lang="zh-TW" altLang="en-US" sz="1400" kern="100" baseline="0" dirty="0" smtClean="0"/>
                        <a:t>位水資源相關政府採購得標商及大型</a:t>
                      </a:r>
                      <a:r>
                        <a:rPr lang="en-US" sz="1400" kern="100" baseline="0" dirty="0" smtClean="0"/>
                        <a:t>EPC</a:t>
                      </a:r>
                      <a:r>
                        <a:rPr lang="zh-TW" altLang="en-US" sz="1400" kern="100" baseline="0" dirty="0" smtClean="0"/>
                        <a:t>公司來臺，我國業者</a:t>
                      </a:r>
                      <a:r>
                        <a:rPr lang="en-US" sz="1400" kern="100" baseline="0" dirty="0" smtClean="0"/>
                        <a:t>51</a:t>
                      </a:r>
                      <a:r>
                        <a:rPr lang="zh-TW" altLang="en-US" sz="1400" kern="100" baseline="0" dirty="0" smtClean="0"/>
                        <a:t>家</a:t>
                      </a:r>
                      <a:r>
                        <a:rPr lang="en-US" sz="1400" kern="100" baseline="0" dirty="0" smtClean="0"/>
                        <a:t>123</a:t>
                      </a:r>
                      <a:r>
                        <a:rPr lang="zh-TW" altLang="en-US" sz="1400" kern="100" baseline="0" dirty="0" smtClean="0"/>
                        <a:t>名參與，另安排潛在買主前往員山子分洪及板新給水廠</a:t>
                      </a:r>
                      <a:r>
                        <a:rPr lang="en-US" sz="1400" kern="100" baseline="0" dirty="0" smtClean="0"/>
                        <a:t>2</a:t>
                      </a:r>
                      <a:r>
                        <a:rPr lang="zh-TW" altLang="en-US" sz="1400" kern="100" baseline="0" dirty="0" smtClean="0"/>
                        <a:t>處參訪，買主留下深刻印象。</a:t>
                      </a:r>
                      <a:endParaRPr lang="zh-TW" altLang="en-US" sz="1400" kern="100" baseline="0" dirty="0" smtClean="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c>
                  <a:txBody>
                    <a:bodyPr/>
                    <a:lstStyle/>
                    <a:p>
                      <a:pPr marL="215900" marR="0" lvl="0" indent="0" algn="just" defTabSz="914400" rtl="0" eaLnBrk="1" fontAlgn="auto" latinLnBrk="0" hangingPunct="1">
                        <a:lnSpc>
                          <a:spcPts val="1700"/>
                        </a:lnSpc>
                        <a:spcBef>
                          <a:spcPts val="0"/>
                        </a:spcBef>
                        <a:spcAft>
                          <a:spcPts val="0"/>
                        </a:spcAft>
                        <a:buClrTx/>
                        <a:buSzTx/>
                        <a:buFontTx/>
                        <a:buNone/>
                        <a:tabLst/>
                        <a:defRPr/>
                      </a:pPr>
                      <a:r>
                        <a:rPr lang="en-US" altLang="zh-TW" sz="1400" kern="100" baseline="0" dirty="0" smtClean="0">
                          <a:latin typeface="Times New Roman"/>
                          <a:ea typeface="微軟正黑體" pitchFamily="34" charset="-120"/>
                        </a:rPr>
                        <a:t>V</a:t>
                      </a:r>
                      <a:endParaRPr lang="zh-TW" altLang="en-US" sz="1400" kern="100" baseline="0" dirty="0" smtClean="0">
                        <a:latin typeface="Times New Roman"/>
                        <a:ea typeface="微軟正黑體" pitchFamily="34" charset="-120"/>
                      </a:endParaRPr>
                    </a:p>
                    <a:p>
                      <a:pPr marL="215900" algn="just">
                        <a:lnSpc>
                          <a:spcPts val="1700"/>
                        </a:lnSpc>
                        <a:spcAft>
                          <a:spcPts val="0"/>
                        </a:spcAft>
                      </a:pPr>
                      <a:endParaRPr lang="zh-TW" sz="1400" kern="100" baseline="0" dirty="0">
                        <a:latin typeface="Times New Roman"/>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6FF"/>
                    </a:solidFill>
                  </a:tcPr>
                </a:tc>
              </a:tr>
            </a:tbl>
          </a:graphicData>
        </a:graphic>
      </p:graphicFrame>
      <p:sp>
        <p:nvSpPr>
          <p:cNvPr id="8" name="內容版面配置區 1"/>
          <p:cNvSpPr>
            <a:spLocks noGrp="1"/>
          </p:cNvSpPr>
          <p:nvPr>
            <p:ph idx="1"/>
          </p:nvPr>
        </p:nvSpPr>
        <p:spPr>
          <a:xfrm>
            <a:off x="-32" y="1571612"/>
            <a:ext cx="8858312" cy="506625"/>
          </a:xfrm>
        </p:spPr>
        <p:txBody>
          <a:bodyPr>
            <a:normAutofit/>
          </a:bodyPr>
          <a:lstStyle/>
          <a:p>
            <a:r>
              <a:rPr lang="zh-TW" altLang="en-US" sz="2000" b="1" dirty="0" smtClean="0"/>
              <a:t>基礎建設工程合作與系統整合輸出</a:t>
            </a:r>
          </a:p>
          <a:p>
            <a:endParaRPr lang="zh-TW" altLang="en-US" sz="2000" dirty="0" smtClean="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sp>
        <p:nvSpPr>
          <p:cNvPr id="6" name="內容版面配置區 1"/>
          <p:cNvSpPr>
            <a:spLocks noGrp="1"/>
          </p:cNvSpPr>
          <p:nvPr>
            <p:ph idx="1"/>
          </p:nvPr>
        </p:nvSpPr>
        <p:spPr>
          <a:xfrm>
            <a:off x="-32" y="1571612"/>
            <a:ext cx="8858312" cy="506625"/>
          </a:xfrm>
        </p:spPr>
        <p:txBody>
          <a:bodyPr>
            <a:normAutofit/>
          </a:bodyPr>
          <a:lstStyle/>
          <a:p>
            <a:pPr lvl="0"/>
            <a:r>
              <a:rPr lang="zh-TW" altLang="en-US" sz="2000" b="1" dirty="0" smtClean="0"/>
              <a:t>調整產業體質</a:t>
            </a:r>
          </a:p>
        </p:txBody>
      </p:sp>
      <p:graphicFrame>
        <p:nvGraphicFramePr>
          <p:cNvPr id="8" name="表格 7"/>
          <p:cNvGraphicFramePr>
            <a:graphicFrameLocks noGrp="1"/>
          </p:cNvGraphicFramePr>
          <p:nvPr/>
        </p:nvGraphicFramePr>
        <p:xfrm>
          <a:off x="142845" y="2000240"/>
          <a:ext cx="8858311" cy="4642892"/>
        </p:xfrm>
        <a:graphic>
          <a:graphicData uri="http://schemas.openxmlformats.org/drawingml/2006/table">
            <a:tbl>
              <a:tblPr>
                <a:tableStyleId>{16D9F66E-5EB9-4882-86FB-DCBF35E3C3E4}</a:tableStyleId>
              </a:tblPr>
              <a:tblGrid>
                <a:gridCol w="1000131"/>
                <a:gridCol w="785818"/>
                <a:gridCol w="1000132"/>
                <a:gridCol w="5357850"/>
                <a:gridCol w="714380"/>
              </a:tblGrid>
              <a:tr h="359653">
                <a:tc>
                  <a:txBody>
                    <a:bodyPr/>
                    <a:lstStyle/>
                    <a:p>
                      <a:pPr marL="0" algn="ctr" rtl="0" eaLnBrk="1" latinLnBrk="0" hangingPunct="1">
                        <a:lnSpc>
                          <a:spcPts val="1700"/>
                        </a:lnSpc>
                        <a:spcAft>
                          <a:spcPts val="0"/>
                        </a:spcAft>
                      </a:pPr>
                      <a:r>
                        <a:rPr kumimoji="0" lang="zh-TW" altLang="en-US" sz="1400" kern="100" baseline="0" dirty="0" smtClean="0">
                          <a:latin typeface="Times New Roman" pitchFamily="18" charset="0"/>
                          <a:ea typeface="微軟正黑體" pitchFamily="34" charset="-120"/>
                        </a:rPr>
                        <a:t>重點</a:t>
                      </a:r>
                      <a:r>
                        <a:rPr kumimoji="0" lang="zh-TW" altLang="en-US" sz="1400" kern="100" baseline="0" dirty="0" smtClean="0">
                          <a:solidFill>
                            <a:schemeClr val="tx1"/>
                          </a:solidFill>
                          <a:latin typeface="Times New Roman" pitchFamily="18" charset="0"/>
                          <a:ea typeface="微軟正黑體" pitchFamily="34" charset="-120"/>
                          <a:cs typeface="+mn-cs"/>
                        </a:rPr>
                        <a:t>工作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700"/>
                        </a:lnSpc>
                        <a:spcAft>
                          <a:spcPts val="0"/>
                        </a:spcAft>
                      </a:pPr>
                      <a:r>
                        <a:rPr kumimoji="0" lang="zh-TW" sz="1400" kern="100" baseline="0" dirty="0">
                          <a:latin typeface="Times New Roman" pitchFamily="18" charset="0"/>
                          <a:ea typeface="微軟正黑體" pitchFamily="34" charset="-120"/>
                        </a:rPr>
                        <a:t>主</a:t>
                      </a:r>
                      <a:r>
                        <a:rPr kumimoji="0" lang="en-US" sz="1400" kern="100" baseline="0" dirty="0">
                          <a:latin typeface="Times New Roman" pitchFamily="18" charset="0"/>
                          <a:ea typeface="微軟正黑體" pitchFamily="34" charset="-120"/>
                        </a:rPr>
                        <a:t>(</a:t>
                      </a:r>
                      <a:r>
                        <a:rPr kumimoji="0" lang="zh-TW" sz="1400" kern="100" baseline="0" dirty="0">
                          <a:latin typeface="Times New Roman" pitchFamily="18" charset="0"/>
                          <a:ea typeface="微軟正黑體" pitchFamily="34" charset="-120"/>
                        </a:rPr>
                        <a:t>協</a:t>
                      </a:r>
                      <a:r>
                        <a:rPr kumimoji="0" lang="en-US" sz="1400" kern="100" baseline="0" dirty="0">
                          <a:latin typeface="Times New Roman" pitchFamily="18" charset="0"/>
                          <a:ea typeface="微軟正黑體" pitchFamily="34" charset="-120"/>
                        </a:rPr>
                        <a:t>)</a:t>
                      </a:r>
                      <a:r>
                        <a:rPr kumimoji="0" lang="zh-TW" sz="1400" kern="100" baseline="0" dirty="0">
                          <a:latin typeface="Times New Roman" pitchFamily="18" charset="0"/>
                          <a:ea typeface="微軟正黑體" pitchFamily="34" charset="-120"/>
                        </a:rPr>
                        <a:t>辦機關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700"/>
                        </a:lnSpc>
                        <a:spcAft>
                          <a:spcPts val="0"/>
                        </a:spcAft>
                      </a:pPr>
                      <a:r>
                        <a:rPr kumimoji="0" lang="en-US" sz="1400" kern="100" baseline="0" dirty="0">
                          <a:latin typeface="Times New Roman" pitchFamily="18" charset="0"/>
                          <a:ea typeface="微軟正黑體" pitchFamily="34" charset="-120"/>
                        </a:rPr>
                        <a:t>108</a:t>
                      </a:r>
                      <a:r>
                        <a:rPr kumimoji="0" lang="zh-TW" sz="1400" kern="100" baseline="0" dirty="0">
                          <a:latin typeface="Times New Roman" pitchFamily="18" charset="0"/>
                          <a:ea typeface="微軟正黑體" pitchFamily="34" charset="-120"/>
                        </a:rPr>
                        <a:t>年</a:t>
                      </a:r>
                      <a:r>
                        <a:rPr kumimoji="0" lang="en-US" sz="1400" kern="100" baseline="0" dirty="0" smtClean="0">
                          <a:latin typeface="Times New Roman" pitchFamily="18" charset="0"/>
                          <a:ea typeface="微軟正黑體" pitchFamily="34" charset="-120"/>
                        </a:rPr>
                        <a:t>KPI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700"/>
                        </a:lnSpc>
                        <a:spcAft>
                          <a:spcPts val="0"/>
                        </a:spcAft>
                      </a:pPr>
                      <a:r>
                        <a:rPr kumimoji="0" lang="zh-TW" sz="1400" kern="100" baseline="0" dirty="0">
                          <a:latin typeface="Times New Roman" pitchFamily="18" charset="0"/>
                          <a:ea typeface="微軟正黑體" pitchFamily="34" charset="-120"/>
                        </a:rPr>
                        <a:t>辦理情形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pitchFamily="18" charset="0"/>
                          <a:ea typeface="微軟正黑體" pitchFamily="34" charset="-120"/>
                          <a:cs typeface="+mn-cs"/>
                        </a:rPr>
                        <a:t>KPI</a:t>
                      </a:r>
                      <a:r>
                        <a:rPr kumimoji="0" lang="zh-TW" altLang="en-US" sz="1400" kern="100" baseline="0" dirty="0" smtClean="0">
                          <a:solidFill>
                            <a:schemeClr val="tx1"/>
                          </a:solidFill>
                          <a:latin typeface="Times New Roman" pitchFamily="18" charset="0"/>
                          <a:ea typeface="微軟正黑體" pitchFamily="34" charset="-120"/>
                          <a:cs typeface="+mn-cs"/>
                        </a:rPr>
                        <a:t>達成情形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r>
              <a:tr h="536010">
                <a:tc>
                  <a:txBody>
                    <a:bodyPr/>
                    <a:lstStyle/>
                    <a:p>
                      <a:pPr marL="0" marR="0" lvl="0" indent="-342900" algn="ctr" defTabSz="914400" rtl="0" eaLnBrk="1" fontAlgn="auto" latinLnBrk="0" hangingPunct="1">
                        <a:lnSpc>
                          <a:spcPts val="1700"/>
                        </a:lnSpc>
                        <a:spcBef>
                          <a:spcPts val="0"/>
                        </a:spcBef>
                        <a:spcAft>
                          <a:spcPts val="0"/>
                        </a:spcAft>
                        <a:buClrTx/>
                        <a:buSzTx/>
                        <a:buFont typeface="+mj-ea"/>
                        <a:buNone/>
                        <a:tabLst>
                          <a:tab pos="304800" algn="l"/>
                        </a:tabLst>
                        <a:defRPr/>
                      </a:pPr>
                      <a:r>
                        <a:rPr lang="zh-TW" altLang="en-US" sz="1400" kern="100" baseline="0" dirty="0" smtClean="0">
                          <a:latin typeface="Times New Roman" pitchFamily="18" charset="0"/>
                          <a:ea typeface="微軟正黑體" pitchFamily="34" charset="-120"/>
                        </a:rPr>
                        <a:t>召開全球化平台會議</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just">
                        <a:lnSpc>
                          <a:spcPts val="1700"/>
                        </a:lnSpc>
                        <a:spcAft>
                          <a:spcPts val="0"/>
                        </a:spcAft>
                      </a:pPr>
                      <a:r>
                        <a:rPr kumimoji="0" lang="zh-TW" altLang="en-US" sz="1400" kern="1200" baseline="0" dirty="0" smtClean="0">
                          <a:solidFill>
                            <a:schemeClr val="dk1"/>
                          </a:solidFill>
                          <a:latin typeface="Times New Roman" pitchFamily="18" charset="0"/>
                          <a:ea typeface="微軟正黑體" pitchFamily="34" charset="-120"/>
                          <a:cs typeface="+mn-cs"/>
                        </a:rPr>
                        <a:t>工程會</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ctr">
                        <a:lnSpc>
                          <a:spcPts val="1700"/>
                        </a:lnSpc>
                        <a:spcAft>
                          <a:spcPts val="600"/>
                        </a:spcAft>
                      </a:pPr>
                      <a:r>
                        <a:rPr kumimoji="0" lang="zh-TW" altLang="en-US" sz="1400" kern="1200" baseline="0" dirty="0" smtClean="0">
                          <a:solidFill>
                            <a:schemeClr val="dk1"/>
                          </a:solidFill>
                          <a:latin typeface="Times New Roman" pitchFamily="18" charset="0"/>
                          <a:ea typeface="微軟正黑體" pitchFamily="34" charset="-120"/>
                          <a:cs typeface="+mn-cs"/>
                        </a:rPr>
                        <a:t>每年</a:t>
                      </a:r>
                      <a:r>
                        <a:rPr kumimoji="0" lang="en-US" sz="1400" b="1" u="sng" kern="100" baseline="0" dirty="0" smtClean="0">
                          <a:solidFill>
                            <a:srgbClr val="FF0000"/>
                          </a:solidFill>
                          <a:latin typeface="+mn-lt"/>
                          <a:ea typeface="+mn-ea"/>
                          <a:cs typeface="+mn-cs"/>
                        </a:rPr>
                        <a:t>2</a:t>
                      </a:r>
                      <a:r>
                        <a:rPr kumimoji="0" lang="zh-TW" altLang="en-US" sz="1400" b="1" u="sng" kern="100" baseline="0" dirty="0" smtClean="0">
                          <a:solidFill>
                            <a:srgbClr val="FF0000"/>
                          </a:solidFill>
                          <a:latin typeface="+mn-lt"/>
                          <a:ea typeface="+mn-ea"/>
                          <a:cs typeface="+mn-cs"/>
                        </a:rPr>
                        <a:t>次</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just">
                        <a:lnSpc>
                          <a:spcPts val="1700"/>
                        </a:lnSpc>
                        <a:spcAft>
                          <a:spcPts val="0"/>
                        </a:spcAft>
                      </a:pPr>
                      <a:r>
                        <a:rPr kumimoji="0" lang="en-US" sz="1400" kern="1200" baseline="0" dirty="0" smtClean="0">
                          <a:solidFill>
                            <a:schemeClr val="dk1"/>
                          </a:solidFill>
                          <a:latin typeface="Times New Roman" pitchFamily="18" charset="0"/>
                          <a:ea typeface="微軟正黑體" pitchFamily="34" charset="-120"/>
                          <a:cs typeface="+mn-cs"/>
                        </a:rPr>
                        <a:t>108</a:t>
                      </a:r>
                      <a:r>
                        <a:rPr kumimoji="0" lang="zh-TW" altLang="en-US" sz="1400" kern="1200" baseline="0" dirty="0" smtClean="0">
                          <a:solidFill>
                            <a:schemeClr val="dk1"/>
                          </a:solidFill>
                          <a:latin typeface="Times New Roman" pitchFamily="18" charset="0"/>
                          <a:ea typeface="微軟正黑體" pitchFamily="34" charset="-120"/>
                          <a:cs typeface="+mn-cs"/>
                        </a:rPr>
                        <a:t>年度已於</a:t>
                      </a:r>
                      <a:r>
                        <a:rPr kumimoji="0" lang="en-US" sz="1400" kern="1200" baseline="0" dirty="0" smtClean="0">
                          <a:solidFill>
                            <a:schemeClr val="dk1"/>
                          </a:solidFill>
                          <a:latin typeface="Times New Roman" pitchFamily="18" charset="0"/>
                          <a:ea typeface="微軟正黑體" pitchFamily="34" charset="-120"/>
                          <a:cs typeface="+mn-cs"/>
                        </a:rPr>
                        <a:t>6</a:t>
                      </a:r>
                      <a:r>
                        <a:rPr kumimoji="0" lang="zh-TW" altLang="en-US" sz="1400" kern="1200" baseline="0" dirty="0" smtClean="0">
                          <a:solidFill>
                            <a:schemeClr val="dk1"/>
                          </a:solidFill>
                          <a:latin typeface="Times New Roman" pitchFamily="18" charset="0"/>
                          <a:ea typeface="微軟正黑體" pitchFamily="34" charset="-120"/>
                          <a:cs typeface="+mn-cs"/>
                        </a:rPr>
                        <a:t>月</a:t>
                      </a:r>
                      <a:r>
                        <a:rPr kumimoji="0" lang="en-US" sz="1400" kern="1200" baseline="0" dirty="0" smtClean="0">
                          <a:solidFill>
                            <a:schemeClr val="dk1"/>
                          </a:solidFill>
                          <a:latin typeface="Times New Roman" pitchFamily="18" charset="0"/>
                          <a:ea typeface="微軟正黑體" pitchFamily="34" charset="-120"/>
                          <a:cs typeface="+mn-cs"/>
                        </a:rPr>
                        <a:t>18</a:t>
                      </a:r>
                      <a:r>
                        <a:rPr kumimoji="0" lang="zh-TW" altLang="en-US" sz="1400" kern="1200" baseline="0" dirty="0" smtClean="0">
                          <a:solidFill>
                            <a:schemeClr val="dk1"/>
                          </a:solidFill>
                          <a:latin typeface="Times New Roman" pitchFamily="18" charset="0"/>
                          <a:ea typeface="微軟正黑體" pitchFamily="34" charset="-120"/>
                          <a:cs typeface="+mn-cs"/>
                        </a:rPr>
                        <a:t>日、</a:t>
                      </a:r>
                      <a:r>
                        <a:rPr kumimoji="0" lang="en-US" altLang="zh-TW" sz="1400" kern="1200" baseline="0" dirty="0" smtClean="0">
                          <a:solidFill>
                            <a:schemeClr val="dk1"/>
                          </a:solidFill>
                          <a:latin typeface="Times New Roman" pitchFamily="18" charset="0"/>
                          <a:ea typeface="微軟正黑體" pitchFamily="34" charset="-120"/>
                          <a:cs typeface="+mn-cs"/>
                        </a:rPr>
                        <a:t>12</a:t>
                      </a:r>
                      <a:r>
                        <a:rPr kumimoji="0" lang="zh-TW" altLang="en-US" sz="1400" kern="1200" baseline="0" dirty="0" smtClean="0">
                          <a:solidFill>
                            <a:schemeClr val="dk1"/>
                          </a:solidFill>
                          <a:latin typeface="Times New Roman" pitchFamily="18" charset="0"/>
                          <a:ea typeface="微軟正黑體" pitchFamily="34" charset="-120"/>
                          <a:cs typeface="+mn-cs"/>
                        </a:rPr>
                        <a:t>月</a:t>
                      </a:r>
                      <a:r>
                        <a:rPr kumimoji="0" lang="en-US" altLang="zh-TW" sz="1400" kern="1200" baseline="0" dirty="0" smtClean="0">
                          <a:solidFill>
                            <a:schemeClr val="dk1"/>
                          </a:solidFill>
                          <a:latin typeface="Times New Roman" pitchFamily="18" charset="0"/>
                          <a:ea typeface="微軟正黑體" pitchFamily="34" charset="-120"/>
                          <a:cs typeface="+mn-cs"/>
                        </a:rPr>
                        <a:t>30</a:t>
                      </a:r>
                      <a:r>
                        <a:rPr kumimoji="0" lang="zh-TW" altLang="en-US" sz="1400" kern="1200" baseline="0" dirty="0" smtClean="0">
                          <a:solidFill>
                            <a:schemeClr val="dk1"/>
                          </a:solidFill>
                          <a:latin typeface="Times New Roman" pitchFamily="18" charset="0"/>
                          <a:ea typeface="微軟正黑體" pitchFamily="34" charset="-120"/>
                          <a:cs typeface="+mn-cs"/>
                        </a:rPr>
                        <a:t>日召開</a:t>
                      </a:r>
                      <a:r>
                        <a:rPr kumimoji="0" lang="en-US" altLang="zh-TW" sz="1400" kern="1200" baseline="0" dirty="0" smtClean="0">
                          <a:solidFill>
                            <a:schemeClr val="dk1"/>
                          </a:solidFill>
                          <a:latin typeface="Times New Roman" pitchFamily="18" charset="0"/>
                          <a:ea typeface="微軟正黑體" pitchFamily="34" charset="-120"/>
                          <a:cs typeface="+mn-cs"/>
                        </a:rPr>
                        <a:t>2</a:t>
                      </a:r>
                      <a:r>
                        <a:rPr kumimoji="0" lang="zh-TW" altLang="en-US" sz="1400" kern="1200" baseline="0" dirty="0" smtClean="0">
                          <a:solidFill>
                            <a:schemeClr val="dk1"/>
                          </a:solidFill>
                          <a:latin typeface="Times New Roman" pitchFamily="18" charset="0"/>
                          <a:ea typeface="微軟正黑體" pitchFamily="34" charset="-120"/>
                          <a:cs typeface="+mn-cs"/>
                        </a:rPr>
                        <a:t>次平台會議。</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342900" lvl="0" indent="-342900" algn="ctr">
                        <a:lnSpc>
                          <a:spcPts val="1800"/>
                        </a:lnSpc>
                        <a:spcAft>
                          <a:spcPts val="0"/>
                        </a:spcAft>
                        <a:buSzPts val="1400"/>
                        <a:buFont typeface="+mj-lt"/>
                        <a:buNone/>
                      </a:pPr>
                      <a:r>
                        <a:rPr lang="en-US" altLang="zh-TW" sz="1400" kern="100" baseline="0" dirty="0" smtClean="0">
                          <a:latin typeface="Times New Roman" pitchFamily="18" charset="0"/>
                          <a:ea typeface="微軟正黑體" pitchFamily="34" charset="-120"/>
                        </a:rPr>
                        <a:t>V</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r>
              <a:tr h="721302">
                <a:tc>
                  <a:txBody>
                    <a:bodyPr/>
                    <a:lstStyle/>
                    <a:p>
                      <a:pPr marL="0" marR="0" lvl="0" indent="-342900" algn="ctr" defTabSz="914400" rtl="0" eaLnBrk="1" fontAlgn="auto" latinLnBrk="0" hangingPunct="1">
                        <a:lnSpc>
                          <a:spcPts val="1700"/>
                        </a:lnSpc>
                        <a:spcBef>
                          <a:spcPts val="0"/>
                        </a:spcBef>
                        <a:spcAft>
                          <a:spcPts val="0"/>
                        </a:spcAft>
                        <a:buClrTx/>
                        <a:buSzTx/>
                        <a:buFont typeface="+mj-ea"/>
                        <a:buNone/>
                        <a:tabLst>
                          <a:tab pos="304800" algn="l"/>
                        </a:tabLst>
                        <a:defRPr/>
                      </a:pPr>
                      <a:r>
                        <a:rPr lang="zh-TW" altLang="en-US" sz="1400" kern="100" baseline="0" dirty="0" smtClean="0">
                          <a:latin typeface="Times New Roman" pitchFamily="18" charset="0"/>
                          <a:ea typeface="微軟正黑體" pitchFamily="34" charset="-120"/>
                        </a:rPr>
                        <a:t>召開「工程產業海外發展策略聯盟會議」</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just">
                        <a:lnSpc>
                          <a:spcPts val="1700"/>
                        </a:lnSpc>
                        <a:spcAft>
                          <a:spcPts val="0"/>
                        </a:spcAft>
                      </a:pPr>
                      <a:r>
                        <a:rPr kumimoji="0" lang="zh-TW" altLang="en-US" sz="1400" kern="1200" baseline="0" dirty="0" smtClean="0">
                          <a:solidFill>
                            <a:schemeClr val="dk1"/>
                          </a:solidFill>
                          <a:latin typeface="Times New Roman" pitchFamily="18" charset="0"/>
                          <a:ea typeface="微軟正黑體" pitchFamily="34" charset="-120"/>
                          <a:cs typeface="+mn-cs"/>
                        </a:rPr>
                        <a:t>工程會</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ctr">
                        <a:lnSpc>
                          <a:spcPts val="1700"/>
                        </a:lnSpc>
                        <a:spcAft>
                          <a:spcPts val="600"/>
                        </a:spcAft>
                      </a:pPr>
                      <a:r>
                        <a:rPr kumimoji="0" lang="zh-TW" altLang="en-US" sz="1400" kern="1200" baseline="0" dirty="0" smtClean="0">
                          <a:solidFill>
                            <a:schemeClr val="dk1"/>
                          </a:solidFill>
                          <a:latin typeface="Times New Roman" pitchFamily="18" charset="0"/>
                          <a:ea typeface="微軟正黑體" pitchFamily="34" charset="-120"/>
                          <a:cs typeface="+mn-cs"/>
                        </a:rPr>
                        <a:t>每年</a:t>
                      </a:r>
                      <a:r>
                        <a:rPr kumimoji="0" lang="en-US" sz="1400" b="1" u="sng" kern="100" baseline="0" dirty="0" smtClean="0">
                          <a:solidFill>
                            <a:srgbClr val="FF0000"/>
                          </a:solidFill>
                          <a:latin typeface="+mn-lt"/>
                          <a:ea typeface="+mn-ea"/>
                          <a:cs typeface="+mn-cs"/>
                        </a:rPr>
                        <a:t>2</a:t>
                      </a:r>
                      <a:r>
                        <a:rPr kumimoji="0" lang="zh-TW" altLang="en-US" sz="1400" b="1" u="sng" kern="100" baseline="0" dirty="0" smtClean="0">
                          <a:solidFill>
                            <a:srgbClr val="FF0000"/>
                          </a:solidFill>
                          <a:latin typeface="+mn-lt"/>
                          <a:ea typeface="+mn-ea"/>
                          <a:cs typeface="+mn-cs"/>
                        </a:rPr>
                        <a:t>次</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marR="0" indent="0" algn="just" defTabSz="914400" rtl="0" eaLnBrk="1" fontAlgn="auto" latinLnBrk="0" hangingPunct="1">
                        <a:lnSpc>
                          <a:spcPts val="1700"/>
                        </a:lnSpc>
                        <a:spcBef>
                          <a:spcPts val="0"/>
                        </a:spcBef>
                        <a:spcAft>
                          <a:spcPts val="0"/>
                        </a:spcAft>
                        <a:buClrTx/>
                        <a:buSzTx/>
                        <a:buFontTx/>
                        <a:buNone/>
                        <a:tabLst/>
                        <a:defRPr/>
                      </a:pPr>
                      <a:r>
                        <a:rPr lang="zh-TW" altLang="en-US" sz="1400" kern="100" baseline="0" dirty="0" smtClean="0">
                          <a:latin typeface="Times New Roman" pitchFamily="18" charset="0"/>
                          <a:ea typeface="微軟正黑體" pitchFamily="34" charset="-120"/>
                        </a:rPr>
                        <a:t>已於</a:t>
                      </a:r>
                      <a:r>
                        <a:rPr lang="en-US" altLang="zh-TW" sz="1400" kern="100" baseline="0" dirty="0" smtClean="0">
                          <a:latin typeface="Times New Roman" pitchFamily="18" charset="0"/>
                          <a:ea typeface="微軟正黑體" pitchFamily="34" charset="-120"/>
                        </a:rPr>
                        <a:t>108</a:t>
                      </a:r>
                      <a:r>
                        <a:rPr lang="zh-TW" altLang="en-US" sz="1400" kern="100" baseline="0" dirty="0" smtClean="0">
                          <a:latin typeface="Times New Roman" pitchFamily="18" charset="0"/>
                          <a:ea typeface="微軟正黑體" pitchFamily="34" charset="-120"/>
                        </a:rPr>
                        <a:t>年</a:t>
                      </a:r>
                      <a:r>
                        <a:rPr lang="en-US" altLang="zh-TW" sz="1400" kern="100" baseline="0" dirty="0" smtClean="0">
                          <a:latin typeface="Times New Roman" pitchFamily="18" charset="0"/>
                          <a:ea typeface="微軟正黑體" pitchFamily="34" charset="-120"/>
                        </a:rPr>
                        <a:t>8</a:t>
                      </a:r>
                      <a:r>
                        <a:rPr lang="zh-TW" altLang="en-US" sz="1400" kern="100" baseline="0" dirty="0" smtClean="0">
                          <a:latin typeface="Times New Roman" pitchFamily="18" charset="0"/>
                          <a:ea typeface="微軟正黑體" pitchFamily="34" charset="-120"/>
                        </a:rPr>
                        <a:t>月</a:t>
                      </a:r>
                      <a:r>
                        <a:rPr lang="en-US" altLang="zh-TW" sz="1400" kern="100" baseline="0" dirty="0" smtClean="0">
                          <a:latin typeface="Times New Roman" pitchFamily="18" charset="0"/>
                          <a:ea typeface="微軟正黑體" pitchFamily="34" charset="-120"/>
                        </a:rPr>
                        <a:t>22</a:t>
                      </a:r>
                      <a:r>
                        <a:rPr lang="zh-TW" altLang="en-US" sz="1400" kern="100" baseline="0" dirty="0" smtClean="0">
                          <a:latin typeface="Times New Roman" pitchFamily="18" charset="0"/>
                          <a:ea typeface="微軟正黑體" pitchFamily="34" charset="-120"/>
                        </a:rPr>
                        <a:t>日召開工程產業海外發展策略聯盟會議，另於</a:t>
                      </a:r>
                      <a:r>
                        <a:rPr lang="en-US" altLang="zh-TW" sz="1400" kern="100" baseline="0" dirty="0" smtClean="0">
                          <a:latin typeface="Times New Roman" pitchFamily="18" charset="0"/>
                          <a:ea typeface="微軟正黑體" pitchFamily="34" charset="-120"/>
                        </a:rPr>
                        <a:t>6</a:t>
                      </a:r>
                      <a:r>
                        <a:rPr lang="zh-TW" altLang="en-US" sz="1400" kern="100" baseline="0" dirty="0" smtClean="0">
                          <a:latin typeface="Times New Roman" pitchFamily="18" charset="0"/>
                          <a:ea typeface="微軟正黑體" pitchFamily="34" charset="-120"/>
                        </a:rPr>
                        <a:t>月</a:t>
                      </a:r>
                      <a:r>
                        <a:rPr lang="en-US" altLang="zh-TW" sz="1400" kern="100" baseline="0" dirty="0" smtClean="0">
                          <a:latin typeface="Times New Roman" pitchFamily="18" charset="0"/>
                          <a:ea typeface="微軟正黑體" pitchFamily="34" charset="-120"/>
                        </a:rPr>
                        <a:t>22</a:t>
                      </a:r>
                      <a:r>
                        <a:rPr lang="zh-TW" altLang="en-US" sz="1400" kern="100" baseline="0" dirty="0" smtClean="0">
                          <a:latin typeface="Times New Roman" pitchFamily="18" charset="0"/>
                          <a:ea typeface="微軟正黑體" pitchFamily="34" charset="-120"/>
                        </a:rPr>
                        <a:t>日、</a:t>
                      </a:r>
                      <a:r>
                        <a:rPr lang="en-US" altLang="zh-TW" sz="1400" kern="100" baseline="0" dirty="0" smtClean="0">
                          <a:latin typeface="Times New Roman" pitchFamily="18" charset="0"/>
                          <a:ea typeface="微軟正黑體" pitchFamily="34" charset="-120"/>
                        </a:rPr>
                        <a:t>10</a:t>
                      </a:r>
                      <a:r>
                        <a:rPr lang="zh-TW" altLang="en-US" sz="1400" kern="100" baseline="0" dirty="0" smtClean="0">
                          <a:latin typeface="Times New Roman" pitchFamily="18" charset="0"/>
                          <a:ea typeface="微軟正黑體" pitchFamily="34" charset="-120"/>
                        </a:rPr>
                        <a:t>月</a:t>
                      </a:r>
                      <a:r>
                        <a:rPr lang="en-US" altLang="zh-TW" sz="1400" kern="100" baseline="0" dirty="0" smtClean="0">
                          <a:latin typeface="Times New Roman" pitchFamily="18" charset="0"/>
                          <a:ea typeface="微軟正黑體" pitchFamily="34" charset="-120"/>
                        </a:rPr>
                        <a:t>3</a:t>
                      </a:r>
                      <a:r>
                        <a:rPr lang="zh-TW" altLang="en-US" sz="1400" kern="100" baseline="0" dirty="0" smtClean="0">
                          <a:latin typeface="Times New Roman" pitchFamily="18" charset="0"/>
                          <a:ea typeface="微軟正黑體" pitchFamily="34" charset="-120"/>
                        </a:rPr>
                        <a:t>日及</a:t>
                      </a:r>
                      <a:r>
                        <a:rPr lang="en-US" altLang="zh-TW" sz="1400" kern="100" baseline="0" dirty="0" smtClean="0">
                          <a:latin typeface="Times New Roman" pitchFamily="18" charset="0"/>
                          <a:ea typeface="微軟正黑體" pitchFamily="34" charset="-120"/>
                        </a:rPr>
                        <a:t>10</a:t>
                      </a:r>
                      <a:r>
                        <a:rPr lang="zh-TW" altLang="en-US" sz="1400" kern="100" baseline="0" dirty="0" smtClean="0">
                          <a:latin typeface="Times New Roman" pitchFamily="18" charset="0"/>
                          <a:ea typeface="微軟正黑體" pitchFamily="34" charset="-120"/>
                        </a:rPr>
                        <a:t>月</a:t>
                      </a:r>
                      <a:r>
                        <a:rPr lang="en-US" altLang="zh-TW" sz="1400" kern="100" baseline="0" dirty="0" smtClean="0">
                          <a:latin typeface="Times New Roman" pitchFamily="18" charset="0"/>
                          <a:ea typeface="微軟正黑體" pitchFamily="34" charset="-120"/>
                        </a:rPr>
                        <a:t>14</a:t>
                      </a:r>
                      <a:r>
                        <a:rPr lang="zh-TW" altLang="en-US" sz="1400" kern="100" baseline="0" dirty="0" smtClean="0">
                          <a:latin typeface="Times New Roman" pitchFamily="18" charset="0"/>
                          <a:ea typeface="微軟正黑體" pitchFamily="34" charset="-120"/>
                        </a:rPr>
                        <a:t>日及</a:t>
                      </a:r>
                      <a:r>
                        <a:rPr lang="en-US" altLang="zh-TW" sz="1400" kern="100" baseline="0" dirty="0" smtClean="0">
                          <a:latin typeface="Times New Roman" pitchFamily="18" charset="0"/>
                          <a:ea typeface="微軟正黑體" pitchFamily="34" charset="-120"/>
                        </a:rPr>
                        <a:t>10</a:t>
                      </a:r>
                      <a:r>
                        <a:rPr lang="zh-TW" altLang="en-US" sz="1400" kern="100" baseline="0" dirty="0" smtClean="0">
                          <a:latin typeface="Times New Roman" pitchFamily="18" charset="0"/>
                          <a:ea typeface="微軟正黑體" pitchFamily="34" charset="-120"/>
                        </a:rPr>
                        <a:t>月</a:t>
                      </a:r>
                      <a:r>
                        <a:rPr lang="en-US" altLang="zh-TW" sz="1400" kern="100" baseline="0" dirty="0" smtClean="0">
                          <a:latin typeface="Times New Roman" pitchFamily="18" charset="0"/>
                          <a:ea typeface="微軟正黑體" pitchFamily="34" charset="-120"/>
                        </a:rPr>
                        <a:t>21</a:t>
                      </a:r>
                      <a:r>
                        <a:rPr lang="zh-TW" altLang="en-US" sz="1400" kern="100" baseline="0" dirty="0" smtClean="0">
                          <a:latin typeface="Times New Roman" pitchFamily="18" charset="0"/>
                          <a:ea typeface="微軟正黑體" pitchFamily="34" charset="-120"/>
                        </a:rPr>
                        <a:t>日分別召開</a:t>
                      </a:r>
                      <a:r>
                        <a:rPr lang="en-US" altLang="zh-TW" sz="1400" kern="100" baseline="0" dirty="0" smtClean="0">
                          <a:latin typeface="Times New Roman" pitchFamily="18" charset="0"/>
                          <a:ea typeface="微軟正黑體" pitchFamily="34" charset="-120"/>
                        </a:rPr>
                        <a:t>4</a:t>
                      </a:r>
                      <a:r>
                        <a:rPr lang="zh-TW" altLang="en-US" sz="1400" kern="100" baseline="0" dirty="0" smtClean="0">
                          <a:latin typeface="Times New Roman" pitchFamily="18" charset="0"/>
                          <a:ea typeface="微軟正黑體" pitchFamily="34" charset="-120"/>
                        </a:rPr>
                        <a:t>次工程產業海外發展策略聯盟小型座談會議。</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marR="0" lvl="0" indent="0" algn="ctr" defTabSz="914400" rtl="0" eaLnBrk="1" fontAlgn="auto" latinLnBrk="0" hangingPunct="1">
                        <a:lnSpc>
                          <a:spcPts val="1700"/>
                        </a:lnSpc>
                        <a:spcBef>
                          <a:spcPts val="0"/>
                        </a:spcBef>
                        <a:spcAft>
                          <a:spcPts val="0"/>
                        </a:spcAft>
                        <a:buClrTx/>
                        <a:buSzTx/>
                        <a:buFontTx/>
                        <a:buNone/>
                        <a:tabLst/>
                        <a:defRPr/>
                      </a:pPr>
                      <a:r>
                        <a:rPr lang="en-US" altLang="zh-TW" sz="1400" kern="100" baseline="0" dirty="0" smtClean="0">
                          <a:latin typeface="Times New Roman" pitchFamily="18" charset="0"/>
                          <a:ea typeface="微軟正黑體" pitchFamily="34" charset="-120"/>
                        </a:rPr>
                        <a:t>V</a:t>
                      </a:r>
                      <a:endParaRPr lang="zh-TW" altLang="en-US" sz="1400" kern="100" baseline="0" dirty="0" smtClean="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r>
              <a:tr h="2786082">
                <a:tc>
                  <a:txBody>
                    <a:bodyPr/>
                    <a:lstStyle/>
                    <a:p>
                      <a:pPr marL="0" marR="0" lvl="0" indent="-342900" algn="ctr" defTabSz="914400" rtl="0" eaLnBrk="1" fontAlgn="auto" latinLnBrk="0" hangingPunct="1">
                        <a:lnSpc>
                          <a:spcPts val="1700"/>
                        </a:lnSpc>
                        <a:spcBef>
                          <a:spcPts val="0"/>
                        </a:spcBef>
                        <a:spcAft>
                          <a:spcPts val="0"/>
                        </a:spcAft>
                        <a:buClrTx/>
                        <a:buSzTx/>
                        <a:buFont typeface="+mj-ea"/>
                        <a:buNone/>
                        <a:tabLst>
                          <a:tab pos="304800" algn="l"/>
                        </a:tabLst>
                        <a:defRPr/>
                      </a:pPr>
                      <a:r>
                        <a:rPr lang="zh-TW" altLang="en-US" sz="1400" kern="100" baseline="0" dirty="0" smtClean="0">
                          <a:latin typeface="Times New Roman" pitchFamily="18" charset="0"/>
                          <a:ea typeface="微軟正黑體" pitchFamily="34" charset="-120"/>
                        </a:rPr>
                        <a:t>協助媒合國內業者與國際大型公司合作機會</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just">
                        <a:lnSpc>
                          <a:spcPts val="1700"/>
                        </a:lnSpc>
                        <a:spcAft>
                          <a:spcPts val="0"/>
                        </a:spcAft>
                      </a:pPr>
                      <a:r>
                        <a:rPr kumimoji="0" lang="zh-TW" altLang="en-US" sz="1400" kern="1200" baseline="0" dirty="0" smtClean="0">
                          <a:solidFill>
                            <a:schemeClr val="dk1"/>
                          </a:solidFill>
                          <a:latin typeface="Times New Roman" pitchFamily="18" charset="0"/>
                          <a:ea typeface="微軟正黑體" pitchFamily="34" charset="-120"/>
                          <a:cs typeface="+mn-cs"/>
                        </a:rPr>
                        <a:t>經濟部</a:t>
                      </a:r>
                      <a:endParaRPr kumimoji="0" lang="en-US" altLang="zh-TW" sz="1400" kern="1200" baseline="0" dirty="0" smtClean="0">
                        <a:solidFill>
                          <a:schemeClr val="dk1"/>
                        </a:solidFill>
                        <a:latin typeface="Times New Roman" pitchFamily="18" charset="0"/>
                        <a:ea typeface="微軟正黑體" pitchFamily="34" charset="-120"/>
                        <a:cs typeface="+mn-cs"/>
                      </a:endParaRPr>
                    </a:p>
                    <a:p>
                      <a:pPr algn="just">
                        <a:lnSpc>
                          <a:spcPts val="1700"/>
                        </a:lnSpc>
                        <a:spcAft>
                          <a:spcPts val="0"/>
                        </a:spcAft>
                      </a:pPr>
                      <a:r>
                        <a:rPr kumimoji="0" lang="zh-TW" altLang="en-US" sz="1400" kern="1200" baseline="0" dirty="0" smtClean="0">
                          <a:solidFill>
                            <a:schemeClr val="dk1"/>
                          </a:solidFill>
                          <a:latin typeface="Times New Roman" pitchFamily="18" charset="0"/>
                          <a:ea typeface="微軟正黑體" pitchFamily="34" charset="-120"/>
                          <a:cs typeface="+mn-cs"/>
                        </a:rPr>
                        <a:t>內政部</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ctr">
                        <a:lnSpc>
                          <a:spcPts val="1700"/>
                        </a:lnSpc>
                        <a:spcAft>
                          <a:spcPts val="600"/>
                        </a:spcAft>
                      </a:pPr>
                      <a:r>
                        <a:rPr kumimoji="0" lang="zh-TW" altLang="en-US" sz="1400" kern="1200" baseline="0" dirty="0" smtClean="0">
                          <a:solidFill>
                            <a:schemeClr val="dk1"/>
                          </a:solidFill>
                          <a:latin typeface="Times New Roman" pitchFamily="18" charset="0"/>
                          <a:ea typeface="微軟正黑體" pitchFamily="34" charset="-120"/>
                          <a:cs typeface="+mn-cs"/>
                        </a:rPr>
                        <a:t>每年</a:t>
                      </a:r>
                      <a:r>
                        <a:rPr kumimoji="0" lang="en-US" sz="1400" b="1" u="sng" kern="100" baseline="0" dirty="0" smtClean="0">
                          <a:solidFill>
                            <a:srgbClr val="FF0000"/>
                          </a:solidFill>
                          <a:latin typeface="+mn-lt"/>
                          <a:ea typeface="+mn-ea"/>
                          <a:cs typeface="+mn-cs"/>
                        </a:rPr>
                        <a:t>1</a:t>
                      </a:r>
                      <a:r>
                        <a:rPr kumimoji="0" lang="zh-TW" altLang="en-US" sz="1400" b="1" u="sng" kern="100" baseline="0" dirty="0" smtClean="0">
                          <a:solidFill>
                            <a:srgbClr val="FF0000"/>
                          </a:solidFill>
                          <a:latin typeface="+mn-lt"/>
                          <a:ea typeface="+mn-ea"/>
                          <a:cs typeface="+mn-cs"/>
                        </a:rPr>
                        <a:t>次</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r>
                        <a:rPr kumimoji="0" lang="zh-TW" altLang="en-US" sz="1400" b="1" u="sng" kern="1200" baseline="0" dirty="0" smtClean="0">
                          <a:solidFill>
                            <a:schemeClr val="dk1"/>
                          </a:solidFill>
                          <a:latin typeface="Times New Roman" pitchFamily="18" charset="0"/>
                          <a:ea typeface="微軟正黑體" pitchFamily="34" charset="-120"/>
                          <a:cs typeface="+mn-cs"/>
                        </a:rPr>
                        <a:t>經濟部</a:t>
                      </a:r>
                      <a:endParaRPr kumimoji="0" lang="zh-TW" altLang="en-US" sz="1400" kern="1200" baseline="0" dirty="0" smtClean="0">
                        <a:solidFill>
                          <a:schemeClr val="dk1"/>
                        </a:solidFill>
                        <a:latin typeface="Times New Roman" pitchFamily="18" charset="0"/>
                        <a:ea typeface="微軟正黑體" pitchFamily="34" charset="-120"/>
                        <a:cs typeface="+mn-cs"/>
                      </a:endParaRPr>
                    </a:p>
                    <a:p>
                      <a:pPr lvl="0" fontAlgn="base"/>
                      <a:r>
                        <a:rPr kumimoji="0" lang="en-US" sz="1400" kern="1200" baseline="0" dirty="0" smtClean="0">
                          <a:solidFill>
                            <a:schemeClr val="dk1"/>
                          </a:solidFill>
                          <a:latin typeface="Times New Roman" pitchFamily="18" charset="0"/>
                          <a:ea typeface="微軟正黑體" pitchFamily="34" charset="-120"/>
                          <a:cs typeface="+mn-cs"/>
                        </a:rPr>
                        <a:t>108</a:t>
                      </a:r>
                      <a:r>
                        <a:rPr kumimoji="0" lang="zh-TW" altLang="en-US" sz="1400" kern="1200" baseline="0" dirty="0" smtClean="0">
                          <a:solidFill>
                            <a:schemeClr val="dk1"/>
                          </a:solidFill>
                          <a:latin typeface="Times New Roman" pitchFamily="18" charset="0"/>
                          <a:ea typeface="微軟正黑體" pitchFamily="34" charset="-120"/>
                          <a:cs typeface="+mn-cs"/>
                        </a:rPr>
                        <a:t>年</a:t>
                      </a:r>
                      <a:r>
                        <a:rPr kumimoji="0" lang="en-US" sz="1400" kern="1200" baseline="0" dirty="0" smtClean="0">
                          <a:solidFill>
                            <a:schemeClr val="dk1"/>
                          </a:solidFill>
                          <a:latin typeface="Times New Roman" pitchFamily="18" charset="0"/>
                          <a:ea typeface="微軟正黑體" pitchFamily="34" charset="-120"/>
                          <a:cs typeface="+mn-cs"/>
                        </a:rPr>
                        <a:t>6</a:t>
                      </a:r>
                      <a:r>
                        <a:rPr kumimoji="0" lang="zh-TW" altLang="en-US" sz="1400" kern="1200" baseline="0" dirty="0" smtClean="0">
                          <a:solidFill>
                            <a:schemeClr val="dk1"/>
                          </a:solidFill>
                          <a:latin typeface="Times New Roman" pitchFamily="18" charset="0"/>
                          <a:ea typeface="微軟正黑體" pitchFamily="34" charset="-120"/>
                          <a:cs typeface="+mn-cs"/>
                        </a:rPr>
                        <a:t>月</a:t>
                      </a:r>
                      <a:r>
                        <a:rPr kumimoji="0" lang="en-US" sz="1400" kern="1200" baseline="0" dirty="0" smtClean="0">
                          <a:solidFill>
                            <a:schemeClr val="dk1"/>
                          </a:solidFill>
                          <a:latin typeface="Times New Roman" pitchFamily="18" charset="0"/>
                          <a:ea typeface="微軟正黑體" pitchFamily="34" charset="-120"/>
                          <a:cs typeface="+mn-cs"/>
                        </a:rPr>
                        <a:t>25</a:t>
                      </a:r>
                      <a:r>
                        <a:rPr kumimoji="0" lang="zh-TW" altLang="en-US" sz="1400" kern="1200" baseline="0" dirty="0" smtClean="0">
                          <a:solidFill>
                            <a:schemeClr val="dk1"/>
                          </a:solidFill>
                          <a:latin typeface="Times New Roman" pitchFamily="18" charset="0"/>
                          <a:ea typeface="微軟正黑體" pitchFamily="34" charset="-120"/>
                          <a:cs typeface="+mn-cs"/>
                        </a:rPr>
                        <a:t>日新加坡</a:t>
                      </a:r>
                      <a:r>
                        <a:rPr kumimoji="0" lang="en-US" sz="1400" kern="1200" baseline="0" dirty="0" smtClean="0">
                          <a:solidFill>
                            <a:schemeClr val="dk1"/>
                          </a:solidFill>
                          <a:latin typeface="Times New Roman" pitchFamily="18" charset="0"/>
                          <a:ea typeface="微軟正黑體" pitchFamily="34" charset="-120"/>
                          <a:cs typeface="+mn-cs"/>
                        </a:rPr>
                        <a:t>Keppel</a:t>
                      </a:r>
                      <a:r>
                        <a:rPr kumimoji="0" lang="zh-TW" altLang="en-US" sz="1400" kern="1200" baseline="0" dirty="0" smtClean="0">
                          <a:solidFill>
                            <a:schemeClr val="dk1"/>
                          </a:solidFill>
                          <a:latin typeface="Times New Roman" pitchFamily="18" charset="0"/>
                          <a:ea typeface="微軟正黑體" pitchFamily="34" charset="-120"/>
                          <a:cs typeface="+mn-cs"/>
                        </a:rPr>
                        <a:t>與國內</a:t>
                      </a:r>
                      <a:r>
                        <a:rPr kumimoji="0" lang="en-US" sz="1400" kern="1200" baseline="0" dirty="0" smtClean="0">
                          <a:solidFill>
                            <a:schemeClr val="dk1"/>
                          </a:solidFill>
                          <a:latin typeface="Times New Roman" pitchFamily="18" charset="0"/>
                          <a:ea typeface="微軟正黑體" pitchFamily="34" charset="-120"/>
                          <a:cs typeface="+mn-cs"/>
                        </a:rPr>
                        <a:t>10</a:t>
                      </a:r>
                      <a:r>
                        <a:rPr kumimoji="0" lang="zh-TW" altLang="en-US" sz="1400" kern="1200" baseline="0" dirty="0" smtClean="0">
                          <a:solidFill>
                            <a:schemeClr val="dk1"/>
                          </a:solidFill>
                          <a:latin typeface="Times New Roman" pitchFamily="18" charset="0"/>
                          <a:ea typeface="微軟正黑體" pitchFamily="34" charset="-120"/>
                          <a:cs typeface="+mn-cs"/>
                        </a:rPr>
                        <a:t>家業者洽談並參訪，目前刻正與台灣三資、匯極瓚洽談合作機會。</a:t>
                      </a:r>
                    </a:p>
                    <a:p>
                      <a:pPr fontAlgn="base"/>
                      <a:r>
                        <a:rPr kumimoji="0" lang="en-US" sz="1400" kern="1200" baseline="0" dirty="0" smtClean="0">
                          <a:solidFill>
                            <a:schemeClr val="dk1"/>
                          </a:solidFill>
                          <a:latin typeface="Times New Roman" pitchFamily="18" charset="0"/>
                          <a:ea typeface="微軟正黑體" pitchFamily="34" charset="-120"/>
                          <a:cs typeface="+mn-cs"/>
                        </a:rPr>
                        <a:t>108</a:t>
                      </a:r>
                      <a:r>
                        <a:rPr kumimoji="0" lang="zh-TW" altLang="en-US" sz="1400" kern="1200" baseline="0" dirty="0" smtClean="0">
                          <a:solidFill>
                            <a:schemeClr val="dk1"/>
                          </a:solidFill>
                          <a:latin typeface="Times New Roman" pitchFamily="18" charset="0"/>
                          <a:ea typeface="微軟正黑體" pitchFamily="34" charset="-120"/>
                          <a:cs typeface="+mn-cs"/>
                        </a:rPr>
                        <a:t>年</a:t>
                      </a:r>
                      <a:r>
                        <a:rPr kumimoji="0" lang="en-US" sz="1400" kern="1200" baseline="0" dirty="0" smtClean="0">
                          <a:solidFill>
                            <a:schemeClr val="dk1"/>
                          </a:solidFill>
                          <a:latin typeface="Times New Roman" pitchFamily="18" charset="0"/>
                          <a:ea typeface="微軟正黑體" pitchFamily="34" charset="-120"/>
                          <a:cs typeface="+mn-cs"/>
                        </a:rPr>
                        <a:t>8</a:t>
                      </a:r>
                      <a:r>
                        <a:rPr kumimoji="0" lang="zh-TW" altLang="en-US" sz="1400" kern="1200" baseline="0" dirty="0" smtClean="0">
                          <a:solidFill>
                            <a:schemeClr val="dk1"/>
                          </a:solidFill>
                          <a:latin typeface="Times New Roman" pitchFamily="18" charset="0"/>
                          <a:ea typeface="微軟正黑體" pitchFamily="34" charset="-120"/>
                          <a:cs typeface="+mn-cs"/>
                        </a:rPr>
                        <a:t>月</a:t>
                      </a:r>
                      <a:r>
                        <a:rPr kumimoji="0" lang="en-US" sz="1400" kern="1200" baseline="0" dirty="0" smtClean="0">
                          <a:solidFill>
                            <a:schemeClr val="dk1"/>
                          </a:solidFill>
                          <a:latin typeface="Times New Roman" pitchFamily="18" charset="0"/>
                          <a:ea typeface="微軟正黑體" pitchFamily="34" charset="-120"/>
                          <a:cs typeface="+mn-cs"/>
                        </a:rPr>
                        <a:t>28</a:t>
                      </a:r>
                      <a:r>
                        <a:rPr kumimoji="0" lang="zh-TW" altLang="en-US" sz="1400" kern="1200" baseline="0" dirty="0" smtClean="0">
                          <a:solidFill>
                            <a:schemeClr val="dk1"/>
                          </a:solidFill>
                          <a:latin typeface="Times New Roman" pitchFamily="18" charset="0"/>
                          <a:ea typeface="微軟正黑體" pitchFamily="34" charset="-120"/>
                          <a:cs typeface="+mn-cs"/>
                        </a:rPr>
                        <a:t>日安排臺大、車測中心、國光</a:t>
                      </a:r>
                      <a:r>
                        <a:rPr kumimoji="0" lang="en-US" sz="1400" kern="1200" baseline="0" dirty="0" smtClean="0">
                          <a:solidFill>
                            <a:schemeClr val="dk1"/>
                          </a:solidFill>
                          <a:latin typeface="Times New Roman" pitchFamily="18" charset="0"/>
                          <a:ea typeface="微軟正黑體" pitchFamily="34" charset="-120"/>
                          <a:cs typeface="+mn-cs"/>
                        </a:rPr>
                        <a:t>/</a:t>
                      </a:r>
                      <a:r>
                        <a:rPr kumimoji="0" lang="zh-TW" altLang="en-US" sz="1400" kern="1200" baseline="0" dirty="0" smtClean="0">
                          <a:solidFill>
                            <a:schemeClr val="dk1"/>
                          </a:solidFill>
                          <a:latin typeface="Times New Roman" pitchFamily="18" charset="0"/>
                          <a:ea typeface="微軟正黑體" pitchFamily="34" charset="-120"/>
                          <a:cs typeface="+mn-cs"/>
                        </a:rPr>
                        <a:t>凱成運通、台科大及展綠科技等</a:t>
                      </a:r>
                      <a:r>
                        <a:rPr kumimoji="0" lang="en-US" sz="1400" kern="1200" baseline="0" dirty="0" smtClean="0">
                          <a:solidFill>
                            <a:schemeClr val="dk1"/>
                          </a:solidFill>
                          <a:latin typeface="Times New Roman" pitchFamily="18" charset="0"/>
                          <a:ea typeface="微軟正黑體" pitchFamily="34" charset="-120"/>
                          <a:cs typeface="+mn-cs"/>
                        </a:rPr>
                        <a:t>5</a:t>
                      </a:r>
                      <a:r>
                        <a:rPr kumimoji="0" lang="zh-TW" altLang="en-US" sz="1400" kern="1200" baseline="0" dirty="0" smtClean="0">
                          <a:solidFill>
                            <a:schemeClr val="dk1"/>
                          </a:solidFill>
                          <a:latin typeface="Times New Roman" pitchFamily="18" charset="0"/>
                          <a:ea typeface="微軟正黑體" pitchFamily="34" charset="-120"/>
                          <a:cs typeface="+mn-cs"/>
                        </a:rPr>
                        <a:t>個單位與馬來西亞</a:t>
                      </a:r>
                      <a:r>
                        <a:rPr kumimoji="0" lang="en-US" sz="1400" kern="1200" baseline="0" dirty="0" err="1" smtClean="0">
                          <a:solidFill>
                            <a:schemeClr val="dk1"/>
                          </a:solidFill>
                          <a:latin typeface="Times New Roman" pitchFamily="18" charset="0"/>
                          <a:ea typeface="微軟正黑體" pitchFamily="34" charset="-120"/>
                          <a:cs typeface="+mn-cs"/>
                        </a:rPr>
                        <a:t>GreenTech</a:t>
                      </a:r>
                      <a:r>
                        <a:rPr kumimoji="0" lang="zh-TW" altLang="en-US" sz="1400" kern="1200" baseline="0" dirty="0" smtClean="0">
                          <a:solidFill>
                            <a:schemeClr val="dk1"/>
                          </a:solidFill>
                          <a:latin typeface="Times New Roman" pitchFamily="18" charset="0"/>
                          <a:ea typeface="微軟正黑體" pitchFamily="34" charset="-120"/>
                          <a:cs typeface="+mn-cs"/>
                        </a:rPr>
                        <a:t>座談，並安排凱成及臺科大參加馬來西亞綠色產品展覽於開幕式與</a:t>
                      </a:r>
                      <a:r>
                        <a:rPr kumimoji="0" lang="en-US" sz="1400" kern="1200" baseline="0" dirty="0" err="1" smtClean="0">
                          <a:solidFill>
                            <a:schemeClr val="dk1"/>
                          </a:solidFill>
                          <a:latin typeface="Times New Roman" pitchFamily="18" charset="0"/>
                          <a:ea typeface="微軟正黑體" pitchFamily="34" charset="-120"/>
                          <a:cs typeface="+mn-cs"/>
                        </a:rPr>
                        <a:t>GreenTech</a:t>
                      </a:r>
                      <a:r>
                        <a:rPr kumimoji="0" lang="zh-TW" altLang="en-US" sz="1400" kern="1200" baseline="0" dirty="0" smtClean="0">
                          <a:solidFill>
                            <a:schemeClr val="dk1"/>
                          </a:solidFill>
                          <a:latin typeface="Times New Roman" pitchFamily="18" charset="0"/>
                          <a:ea typeface="微軟正黑體" pitchFamily="34" charset="-120"/>
                          <a:cs typeface="+mn-cs"/>
                        </a:rPr>
                        <a:t>洽簽合作協議。</a:t>
                      </a:r>
                    </a:p>
                    <a:p>
                      <a:pPr fontAlgn="base"/>
                      <a:r>
                        <a:rPr kumimoji="0" lang="en-US" sz="1400" kern="1200" baseline="0" dirty="0" smtClean="0">
                          <a:solidFill>
                            <a:schemeClr val="dk1"/>
                          </a:solidFill>
                          <a:latin typeface="Times New Roman" pitchFamily="18" charset="0"/>
                          <a:ea typeface="微軟正黑體" pitchFamily="34" charset="-120"/>
                          <a:cs typeface="+mn-cs"/>
                        </a:rPr>
                        <a:t>108</a:t>
                      </a:r>
                      <a:r>
                        <a:rPr kumimoji="0" lang="zh-TW" altLang="en-US" sz="1400" kern="1200" baseline="0" dirty="0" smtClean="0">
                          <a:solidFill>
                            <a:schemeClr val="dk1"/>
                          </a:solidFill>
                          <a:latin typeface="Times New Roman" pitchFamily="18" charset="0"/>
                          <a:ea typeface="微軟正黑體" pitchFamily="34" charset="-120"/>
                          <a:cs typeface="+mn-cs"/>
                        </a:rPr>
                        <a:t>年</a:t>
                      </a:r>
                      <a:r>
                        <a:rPr kumimoji="0" lang="en-US" sz="1400" kern="1200" baseline="0" dirty="0" smtClean="0">
                          <a:solidFill>
                            <a:schemeClr val="dk1"/>
                          </a:solidFill>
                          <a:latin typeface="Times New Roman" pitchFamily="18" charset="0"/>
                          <a:ea typeface="微軟正黑體" pitchFamily="34" charset="-120"/>
                          <a:cs typeface="+mn-cs"/>
                        </a:rPr>
                        <a:t>10</a:t>
                      </a:r>
                      <a:r>
                        <a:rPr kumimoji="0" lang="zh-TW" altLang="en-US" sz="1400" kern="1200" baseline="0" dirty="0" smtClean="0">
                          <a:solidFill>
                            <a:schemeClr val="dk1"/>
                          </a:solidFill>
                          <a:latin typeface="Times New Roman" pitchFamily="18" charset="0"/>
                          <a:ea typeface="微軟正黑體" pitchFamily="34" charset="-120"/>
                          <a:cs typeface="+mn-cs"/>
                        </a:rPr>
                        <a:t>月</a:t>
                      </a:r>
                      <a:r>
                        <a:rPr kumimoji="0" lang="en-US" sz="1400" kern="1200" baseline="0" dirty="0" smtClean="0">
                          <a:solidFill>
                            <a:schemeClr val="dk1"/>
                          </a:solidFill>
                          <a:latin typeface="Times New Roman" pitchFamily="18" charset="0"/>
                          <a:ea typeface="微軟正黑體" pitchFamily="34" charset="-120"/>
                          <a:cs typeface="+mn-cs"/>
                        </a:rPr>
                        <a:t>16</a:t>
                      </a:r>
                      <a:r>
                        <a:rPr kumimoji="0" lang="zh-TW" altLang="en-US" sz="1400" kern="1200" baseline="0" dirty="0" smtClean="0">
                          <a:solidFill>
                            <a:schemeClr val="dk1"/>
                          </a:solidFill>
                          <a:latin typeface="Times New Roman" pitchFamily="18" charset="0"/>
                          <a:ea typeface="微軟正黑體" pitchFamily="34" charset="-120"/>
                          <a:cs typeface="+mn-cs"/>
                        </a:rPr>
                        <a:t>日經濟部辦理「緬甸</a:t>
                      </a:r>
                      <a:r>
                        <a:rPr kumimoji="0" lang="en-US" sz="1400" kern="1200" baseline="0" dirty="0" smtClean="0">
                          <a:solidFill>
                            <a:schemeClr val="dk1"/>
                          </a:solidFill>
                          <a:latin typeface="Times New Roman" pitchFamily="18" charset="0"/>
                          <a:ea typeface="微軟正黑體" pitchFamily="34" charset="-120"/>
                          <a:cs typeface="+mn-cs"/>
                        </a:rPr>
                        <a:t>RFID</a:t>
                      </a:r>
                      <a:r>
                        <a:rPr kumimoji="0" lang="zh-TW" altLang="en-US" sz="1400" kern="1200" baseline="0" dirty="0" smtClean="0">
                          <a:solidFill>
                            <a:schemeClr val="dk1"/>
                          </a:solidFill>
                          <a:latin typeface="Times New Roman" pitchFamily="18" charset="0"/>
                          <a:ea typeface="微軟正黑體" pitchFamily="34" charset="-120"/>
                          <a:cs typeface="+mn-cs"/>
                        </a:rPr>
                        <a:t>標籤政府採購商機說明暨洽談會」，計有悠遊卡、豐田科技等共</a:t>
                      </a:r>
                      <a:r>
                        <a:rPr kumimoji="0" lang="en-US" sz="1400" kern="1200" baseline="0" dirty="0" smtClean="0">
                          <a:solidFill>
                            <a:schemeClr val="dk1"/>
                          </a:solidFill>
                          <a:latin typeface="Times New Roman" pitchFamily="18" charset="0"/>
                          <a:ea typeface="微軟正黑體" pitchFamily="34" charset="-120"/>
                          <a:cs typeface="+mn-cs"/>
                        </a:rPr>
                        <a:t>20</a:t>
                      </a:r>
                      <a:r>
                        <a:rPr kumimoji="0" lang="zh-TW" altLang="en-US" sz="1400" kern="1200" baseline="0" dirty="0" smtClean="0">
                          <a:solidFill>
                            <a:schemeClr val="dk1"/>
                          </a:solidFill>
                          <a:latin typeface="Times New Roman" pitchFamily="18" charset="0"/>
                          <a:ea typeface="微軟正黑體" pitchFamily="34" charset="-120"/>
                          <a:cs typeface="+mn-cs"/>
                        </a:rPr>
                        <a:t>家公司參與，長耘智管及豐田科技有可能成為</a:t>
                      </a:r>
                      <a:r>
                        <a:rPr kumimoji="0" lang="en-US" sz="1400" kern="1200" baseline="0" dirty="0" smtClean="0">
                          <a:solidFill>
                            <a:schemeClr val="dk1"/>
                          </a:solidFill>
                          <a:latin typeface="Times New Roman" pitchFamily="18" charset="0"/>
                          <a:ea typeface="微軟正黑體" pitchFamily="34" charset="-120"/>
                          <a:cs typeface="+mn-cs"/>
                        </a:rPr>
                        <a:t>RFID</a:t>
                      </a:r>
                      <a:r>
                        <a:rPr kumimoji="0" lang="zh-TW" altLang="en-US" sz="1400" kern="1200" baseline="0" dirty="0" smtClean="0">
                          <a:solidFill>
                            <a:schemeClr val="dk1"/>
                          </a:solidFill>
                          <a:latin typeface="Times New Roman" pitchFamily="18" charset="0"/>
                          <a:ea typeface="微軟正黑體" pitchFamily="34" charset="-120"/>
                          <a:cs typeface="+mn-cs"/>
                        </a:rPr>
                        <a:t>畜牧電子耳標標案合作伙伴，悠遊卡公司及齊耀科技將是</a:t>
                      </a:r>
                      <a:r>
                        <a:rPr kumimoji="0" lang="en-US" sz="1400" kern="1200" baseline="0" dirty="0" smtClean="0">
                          <a:solidFill>
                            <a:schemeClr val="dk1"/>
                          </a:solidFill>
                          <a:latin typeface="Times New Roman" pitchFamily="18" charset="0"/>
                          <a:ea typeface="微軟正黑體" pitchFamily="34" charset="-120"/>
                          <a:cs typeface="+mn-cs"/>
                        </a:rPr>
                        <a:t>PAG</a:t>
                      </a:r>
                      <a:r>
                        <a:rPr kumimoji="0" lang="zh-TW" altLang="en-US" sz="1400" kern="1200" baseline="0" dirty="0" smtClean="0">
                          <a:solidFill>
                            <a:schemeClr val="dk1"/>
                          </a:solidFill>
                          <a:latin typeface="Times New Roman" pitchFamily="18" charset="0"/>
                          <a:ea typeface="微軟正黑體" pitchFamily="34" charset="-120"/>
                          <a:cs typeface="+mn-cs"/>
                        </a:rPr>
                        <a:t>爭取緬甸車輛</a:t>
                      </a:r>
                      <a:r>
                        <a:rPr kumimoji="0" lang="en-US" sz="1400" kern="1200" baseline="0" dirty="0" smtClean="0">
                          <a:solidFill>
                            <a:schemeClr val="dk1"/>
                          </a:solidFill>
                          <a:latin typeface="Times New Roman" pitchFamily="18" charset="0"/>
                          <a:ea typeface="微軟正黑體" pitchFamily="34" charset="-120"/>
                          <a:cs typeface="+mn-cs"/>
                        </a:rPr>
                        <a:t>RFID</a:t>
                      </a:r>
                      <a:r>
                        <a:rPr kumimoji="0" lang="zh-TW" altLang="en-US" sz="1400" kern="1200" baseline="0" dirty="0" smtClean="0">
                          <a:solidFill>
                            <a:schemeClr val="dk1"/>
                          </a:solidFill>
                          <a:latin typeface="Times New Roman" pitchFamily="18" charset="0"/>
                          <a:ea typeface="微軟正黑體" pitchFamily="34" charset="-120"/>
                          <a:cs typeface="+mn-cs"/>
                        </a:rPr>
                        <a:t>建置標案的重要合作夥伴。</a:t>
                      </a:r>
                    </a:p>
                    <a:p>
                      <a:r>
                        <a:rPr kumimoji="0" lang="zh-TW" altLang="en-US" sz="1400" b="1" u="sng" kern="1200" baseline="0" dirty="0" smtClean="0">
                          <a:solidFill>
                            <a:schemeClr val="dk1"/>
                          </a:solidFill>
                          <a:latin typeface="Times New Roman" pitchFamily="18" charset="0"/>
                          <a:ea typeface="微軟正黑體" pitchFamily="34" charset="-120"/>
                          <a:cs typeface="+mn-cs"/>
                        </a:rPr>
                        <a:t>內政部</a:t>
                      </a:r>
                      <a:endParaRPr kumimoji="0" lang="zh-TW" altLang="en-US" sz="1400" kern="1200" baseline="0" dirty="0" smtClean="0">
                        <a:solidFill>
                          <a:schemeClr val="dk1"/>
                        </a:solidFill>
                        <a:latin typeface="Times New Roman" pitchFamily="18" charset="0"/>
                        <a:ea typeface="微軟正黑體" pitchFamily="34" charset="-120"/>
                        <a:cs typeface="+mn-cs"/>
                      </a:endParaRPr>
                    </a:p>
                    <a:p>
                      <a:r>
                        <a:rPr kumimoji="0" lang="zh-TW" altLang="en-US" sz="1400" kern="1200" baseline="0" dirty="0" smtClean="0">
                          <a:solidFill>
                            <a:schemeClr val="dk1"/>
                          </a:solidFill>
                          <a:latin typeface="Times New Roman" pitchFamily="18" charset="0"/>
                          <a:ea typeface="微軟正黑體" pitchFamily="34" charset="-120"/>
                          <a:cs typeface="+mn-cs"/>
                        </a:rPr>
                        <a:t>結合工程會及本部所建立及參與之各種國際型組織溝通管道及資訊，協助本國營造業及建築師業者爭取國際金融機構標案。</a:t>
                      </a:r>
                      <a:endParaRPr lang="zh-TW" altLang="en-US" sz="1400" kern="100" baseline="0" dirty="0" smtClean="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215900" marR="0" lvl="0" indent="0" algn="just" defTabSz="914400" rtl="0" eaLnBrk="1" fontAlgn="auto" latinLnBrk="0" hangingPunct="1">
                        <a:lnSpc>
                          <a:spcPts val="1700"/>
                        </a:lnSpc>
                        <a:spcBef>
                          <a:spcPts val="0"/>
                        </a:spcBef>
                        <a:spcAft>
                          <a:spcPts val="0"/>
                        </a:spcAft>
                        <a:buClrTx/>
                        <a:buSzTx/>
                        <a:buFontTx/>
                        <a:buNone/>
                        <a:tabLst/>
                        <a:defRPr/>
                      </a:pPr>
                      <a:r>
                        <a:rPr lang="en-US" altLang="zh-TW" sz="1400" kern="100" baseline="0" dirty="0" smtClean="0">
                          <a:latin typeface="Times New Roman" pitchFamily="18" charset="0"/>
                          <a:ea typeface="微軟正黑體" pitchFamily="34" charset="-120"/>
                        </a:rPr>
                        <a:t>V</a:t>
                      </a:r>
                      <a:endParaRPr lang="zh-TW" altLang="en-US" sz="1400" kern="100" baseline="0" dirty="0" smtClean="0">
                        <a:latin typeface="Times New Roman" pitchFamily="18" charset="0"/>
                        <a:ea typeface="微軟正黑體" pitchFamily="34" charset="-120"/>
                      </a:endParaRPr>
                    </a:p>
                    <a:p>
                      <a:pPr marL="215900" algn="just">
                        <a:lnSpc>
                          <a:spcPts val="1700"/>
                        </a:lnSpc>
                        <a:spcAft>
                          <a:spcPts val="0"/>
                        </a:spcAft>
                      </a:pP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r>
            </a:tbl>
          </a:graphicData>
        </a:graphic>
      </p:graphicFrame>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四、今年度</a:t>
            </a:r>
            <a:r>
              <a:rPr lang="en-US" altLang="zh-TW" dirty="0" smtClean="0"/>
              <a:t>KPI</a:t>
            </a:r>
            <a:r>
              <a:rPr lang="zh-TW" altLang="en-US" dirty="0" smtClean="0"/>
              <a:t>達成情形</a:t>
            </a:r>
            <a:endParaRPr lang="zh-TW" altLang="en-US" dirty="0"/>
          </a:p>
        </p:txBody>
      </p:sp>
      <p:sp>
        <p:nvSpPr>
          <p:cNvPr id="5" name="矩形 4"/>
          <p:cNvSpPr/>
          <p:nvPr/>
        </p:nvSpPr>
        <p:spPr>
          <a:xfrm>
            <a:off x="0" y="924110"/>
            <a:ext cx="8604448" cy="576064"/>
          </a:xfrm>
          <a:prstGeom prst="rect">
            <a:avLst/>
          </a:prstGeom>
          <a:solidFill>
            <a:srgbClr val="3D93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sz="2700" b="1" dirty="0" smtClean="0">
                <a:latin typeface="+mj-ea"/>
                <a:ea typeface="+mj-ea"/>
              </a:rPr>
              <a:t>       </a:t>
            </a:r>
            <a:r>
              <a:rPr lang="en-US" altLang="zh-TW" sz="2700" b="1" dirty="0" smtClean="0">
                <a:latin typeface="+mj-ea"/>
                <a:ea typeface="+mj-ea"/>
              </a:rPr>
              <a:t>4.2</a:t>
            </a:r>
            <a:r>
              <a:rPr lang="zh-TW" altLang="en-US" sz="2700" b="1" dirty="0" smtClean="0">
                <a:latin typeface="+mj-ea"/>
                <a:ea typeface="+mj-ea"/>
              </a:rPr>
              <a:t>工程產業全球化推動方案</a:t>
            </a:r>
            <a:r>
              <a:rPr lang="en-US" altLang="zh-TW" sz="2700" b="1" dirty="0" smtClean="0">
                <a:latin typeface="+mj-ea"/>
                <a:ea typeface="+mj-ea"/>
              </a:rPr>
              <a:t>(</a:t>
            </a:r>
            <a:r>
              <a:rPr lang="zh-TW" altLang="en-US" sz="2700" b="1" dirty="0" smtClean="0">
                <a:latin typeface="+mj-ea"/>
                <a:ea typeface="+mj-ea"/>
              </a:rPr>
              <a:t>政策白皮書</a:t>
            </a:r>
            <a:r>
              <a:rPr lang="en-US" altLang="zh-TW" sz="2700" b="1" dirty="0" smtClean="0">
                <a:latin typeface="+mj-ea"/>
                <a:ea typeface="+mj-ea"/>
              </a:rPr>
              <a:t>)</a:t>
            </a:r>
            <a:r>
              <a:rPr lang="zh-TW" altLang="en-US" sz="2700" b="1" dirty="0" smtClean="0">
                <a:latin typeface="+mj-ea"/>
                <a:ea typeface="+mj-ea"/>
              </a:rPr>
              <a:t>之</a:t>
            </a:r>
            <a:r>
              <a:rPr lang="en-US" altLang="zh-TW" sz="2700" b="1" dirty="0" smtClean="0">
                <a:latin typeface="+mj-ea"/>
                <a:ea typeface="+mj-ea"/>
              </a:rPr>
              <a:t>KPI</a:t>
            </a:r>
            <a:endParaRPr lang="zh-TW" altLang="en-US" sz="2700" b="1" dirty="0">
              <a:latin typeface="+mj-ea"/>
              <a:ea typeface="+mj-ea"/>
            </a:endParaRPr>
          </a:p>
        </p:txBody>
      </p:sp>
      <p:sp>
        <p:nvSpPr>
          <p:cNvPr id="6" name="內容版面配置區 1"/>
          <p:cNvSpPr>
            <a:spLocks noGrp="1"/>
          </p:cNvSpPr>
          <p:nvPr>
            <p:ph idx="1"/>
          </p:nvPr>
        </p:nvSpPr>
        <p:spPr>
          <a:xfrm>
            <a:off x="-32" y="1559500"/>
            <a:ext cx="8858312" cy="506625"/>
          </a:xfrm>
        </p:spPr>
        <p:txBody>
          <a:bodyPr>
            <a:normAutofit/>
          </a:bodyPr>
          <a:lstStyle/>
          <a:p>
            <a:pPr lvl="0"/>
            <a:r>
              <a:rPr lang="zh-TW" altLang="en-US" sz="2000" b="1" dirty="0" smtClean="0"/>
              <a:t>調整產業體質</a:t>
            </a:r>
          </a:p>
        </p:txBody>
      </p:sp>
      <p:graphicFrame>
        <p:nvGraphicFramePr>
          <p:cNvPr id="8" name="表格 7"/>
          <p:cNvGraphicFramePr>
            <a:graphicFrameLocks noGrp="1"/>
          </p:cNvGraphicFramePr>
          <p:nvPr/>
        </p:nvGraphicFramePr>
        <p:xfrm>
          <a:off x="142844" y="1976438"/>
          <a:ext cx="8858311" cy="1524000"/>
        </p:xfrm>
        <a:graphic>
          <a:graphicData uri="http://schemas.openxmlformats.org/drawingml/2006/table">
            <a:tbl>
              <a:tblPr>
                <a:tableStyleId>{16D9F66E-5EB9-4882-86FB-DCBF35E3C3E4}</a:tableStyleId>
              </a:tblPr>
              <a:tblGrid>
                <a:gridCol w="1000131"/>
                <a:gridCol w="785818"/>
                <a:gridCol w="1000132"/>
                <a:gridCol w="5357850"/>
                <a:gridCol w="714380"/>
              </a:tblGrid>
              <a:tr h="359653">
                <a:tc>
                  <a:txBody>
                    <a:bodyPr/>
                    <a:lstStyle/>
                    <a:p>
                      <a:pPr marL="0" algn="ctr" rtl="0" eaLnBrk="1" latinLnBrk="0" hangingPunct="1">
                        <a:lnSpc>
                          <a:spcPts val="1700"/>
                        </a:lnSpc>
                        <a:spcAft>
                          <a:spcPts val="0"/>
                        </a:spcAft>
                      </a:pPr>
                      <a:r>
                        <a:rPr kumimoji="0" lang="zh-TW" altLang="en-US" sz="1400" kern="100" baseline="0" dirty="0" smtClean="0">
                          <a:latin typeface="Times New Roman" pitchFamily="18" charset="0"/>
                          <a:ea typeface="微軟正黑體" pitchFamily="34" charset="-120"/>
                        </a:rPr>
                        <a:t>重點</a:t>
                      </a:r>
                      <a:r>
                        <a:rPr kumimoji="0" lang="zh-TW" altLang="en-US" sz="1400" kern="100" baseline="0" dirty="0" smtClean="0">
                          <a:solidFill>
                            <a:schemeClr val="tx1"/>
                          </a:solidFill>
                          <a:latin typeface="Times New Roman" pitchFamily="18" charset="0"/>
                          <a:ea typeface="微軟正黑體" pitchFamily="34" charset="-120"/>
                          <a:cs typeface="+mn-cs"/>
                        </a:rPr>
                        <a:t>工作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700"/>
                        </a:lnSpc>
                        <a:spcAft>
                          <a:spcPts val="0"/>
                        </a:spcAft>
                      </a:pPr>
                      <a:r>
                        <a:rPr kumimoji="0" lang="zh-TW" sz="1400" kern="100" baseline="0" dirty="0">
                          <a:latin typeface="Times New Roman" pitchFamily="18" charset="0"/>
                          <a:ea typeface="微軟正黑體" pitchFamily="34" charset="-120"/>
                        </a:rPr>
                        <a:t>主</a:t>
                      </a:r>
                      <a:r>
                        <a:rPr kumimoji="0" lang="en-US" sz="1400" kern="100" baseline="0" dirty="0">
                          <a:latin typeface="Times New Roman" pitchFamily="18" charset="0"/>
                          <a:ea typeface="微軟正黑體" pitchFamily="34" charset="-120"/>
                        </a:rPr>
                        <a:t>(</a:t>
                      </a:r>
                      <a:r>
                        <a:rPr kumimoji="0" lang="zh-TW" sz="1400" kern="100" baseline="0" dirty="0">
                          <a:latin typeface="Times New Roman" pitchFamily="18" charset="0"/>
                          <a:ea typeface="微軟正黑體" pitchFamily="34" charset="-120"/>
                        </a:rPr>
                        <a:t>協</a:t>
                      </a:r>
                      <a:r>
                        <a:rPr kumimoji="0" lang="en-US" sz="1400" kern="100" baseline="0" dirty="0">
                          <a:latin typeface="Times New Roman" pitchFamily="18" charset="0"/>
                          <a:ea typeface="微軟正黑體" pitchFamily="34" charset="-120"/>
                        </a:rPr>
                        <a:t>)</a:t>
                      </a:r>
                      <a:r>
                        <a:rPr kumimoji="0" lang="zh-TW" sz="1400" kern="100" baseline="0" dirty="0">
                          <a:latin typeface="Times New Roman" pitchFamily="18" charset="0"/>
                          <a:ea typeface="微軟正黑體" pitchFamily="34" charset="-120"/>
                        </a:rPr>
                        <a:t>辦機關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700"/>
                        </a:lnSpc>
                        <a:spcAft>
                          <a:spcPts val="0"/>
                        </a:spcAft>
                      </a:pPr>
                      <a:r>
                        <a:rPr kumimoji="0" lang="en-US" sz="1400" kern="100" baseline="0" dirty="0">
                          <a:latin typeface="Times New Roman" pitchFamily="18" charset="0"/>
                          <a:ea typeface="微軟正黑體" pitchFamily="34" charset="-120"/>
                        </a:rPr>
                        <a:t>108</a:t>
                      </a:r>
                      <a:r>
                        <a:rPr kumimoji="0" lang="zh-TW" sz="1400" kern="100" baseline="0" dirty="0">
                          <a:latin typeface="Times New Roman" pitchFamily="18" charset="0"/>
                          <a:ea typeface="微軟正黑體" pitchFamily="34" charset="-120"/>
                        </a:rPr>
                        <a:t>年</a:t>
                      </a:r>
                      <a:r>
                        <a:rPr kumimoji="0" lang="en-US" sz="1400" kern="100" baseline="0" dirty="0" smtClean="0">
                          <a:latin typeface="Times New Roman" pitchFamily="18" charset="0"/>
                          <a:ea typeface="微軟正黑體" pitchFamily="34" charset="-120"/>
                        </a:rPr>
                        <a:t>KPI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700"/>
                        </a:lnSpc>
                        <a:spcAft>
                          <a:spcPts val="0"/>
                        </a:spcAft>
                      </a:pPr>
                      <a:r>
                        <a:rPr kumimoji="0" lang="zh-TW" sz="1400" kern="100" baseline="0" dirty="0">
                          <a:latin typeface="Times New Roman" pitchFamily="18" charset="0"/>
                          <a:ea typeface="微軟正黑體" pitchFamily="34" charset="-120"/>
                        </a:rPr>
                        <a:t>辦理情形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pitchFamily="18" charset="0"/>
                          <a:ea typeface="微軟正黑體" pitchFamily="34" charset="-120"/>
                          <a:cs typeface="+mn-cs"/>
                        </a:rPr>
                        <a:t>KPI</a:t>
                      </a:r>
                      <a:r>
                        <a:rPr kumimoji="0" lang="zh-TW" altLang="en-US" sz="1400" kern="100" baseline="0" dirty="0" smtClean="0">
                          <a:solidFill>
                            <a:schemeClr val="tx1"/>
                          </a:solidFill>
                          <a:latin typeface="Times New Roman" pitchFamily="18" charset="0"/>
                          <a:ea typeface="微軟正黑體" pitchFamily="34" charset="-120"/>
                          <a:cs typeface="+mn-cs"/>
                        </a:rPr>
                        <a:t>達成情形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r>
              <a:tr h="36600">
                <a:tc>
                  <a:txBody>
                    <a:bodyPr/>
                    <a:lstStyle/>
                    <a:p>
                      <a:pPr marL="0" marR="0" lvl="0" indent="-342900" algn="ctr" defTabSz="914400" rtl="0" eaLnBrk="1" fontAlgn="auto" latinLnBrk="0" hangingPunct="1">
                        <a:lnSpc>
                          <a:spcPts val="1700"/>
                        </a:lnSpc>
                        <a:spcBef>
                          <a:spcPts val="0"/>
                        </a:spcBef>
                        <a:spcAft>
                          <a:spcPts val="0"/>
                        </a:spcAft>
                        <a:buClrTx/>
                        <a:buSzTx/>
                        <a:buFont typeface="+mj-ea"/>
                        <a:buNone/>
                        <a:tabLst>
                          <a:tab pos="304800" algn="l"/>
                        </a:tabLst>
                        <a:defRPr/>
                      </a:pPr>
                      <a:r>
                        <a:rPr kumimoji="0" lang="zh-TW" altLang="en-US" sz="1400" kern="1200" dirty="0" smtClean="0">
                          <a:solidFill>
                            <a:schemeClr val="dk1"/>
                          </a:solidFill>
                          <a:latin typeface="+mn-lt"/>
                          <a:ea typeface="+mn-ea"/>
                          <a:cs typeface="+mn-cs"/>
                        </a:rPr>
                        <a:t>舉辦工程產業全球化人才培訓</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just">
                        <a:lnSpc>
                          <a:spcPts val="1700"/>
                        </a:lnSpc>
                        <a:spcAft>
                          <a:spcPts val="0"/>
                        </a:spcAft>
                      </a:pPr>
                      <a:r>
                        <a:rPr kumimoji="0" lang="zh-TW" altLang="en-US" sz="1400" kern="1200" dirty="0" smtClean="0">
                          <a:solidFill>
                            <a:schemeClr val="dk1"/>
                          </a:solidFill>
                          <a:latin typeface="+mn-lt"/>
                          <a:ea typeface="+mn-ea"/>
                          <a:cs typeface="+mn-cs"/>
                        </a:rPr>
                        <a:t>工程會</a:t>
                      </a:r>
                      <a:endParaRPr lang="zh-TW" sz="1400" kern="100" baseline="0" dirty="0">
                        <a:latin typeface="Times New Roman" pitchFamily="18" charset="0"/>
                        <a:ea typeface="微軟正黑體" pitchFamily="34" charset="-120"/>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algn="ctr">
                        <a:lnSpc>
                          <a:spcPts val="1700"/>
                        </a:lnSpc>
                        <a:spcAft>
                          <a:spcPts val="600"/>
                        </a:spcAft>
                      </a:pPr>
                      <a:r>
                        <a:rPr kumimoji="0" lang="zh-TW" altLang="en-US" sz="1400" kern="1200" dirty="0" smtClean="0">
                          <a:solidFill>
                            <a:schemeClr val="dk1"/>
                          </a:solidFill>
                          <a:latin typeface="+mn-lt"/>
                          <a:ea typeface="+mn-ea"/>
                          <a:cs typeface="+mn-cs"/>
                        </a:rPr>
                        <a:t>每年</a:t>
                      </a:r>
                      <a:r>
                        <a:rPr kumimoji="0" lang="en-US" sz="1400" b="1" u="sng" kern="100" baseline="0" dirty="0" smtClean="0">
                          <a:solidFill>
                            <a:srgbClr val="FF0000"/>
                          </a:solidFill>
                          <a:latin typeface="+mn-lt"/>
                          <a:ea typeface="+mn-ea"/>
                          <a:cs typeface="+mn-cs"/>
                        </a:rPr>
                        <a:t>5</a:t>
                      </a:r>
                      <a:r>
                        <a:rPr kumimoji="0" lang="zh-TW" altLang="en-US" sz="1400" b="1" u="sng" kern="100" baseline="0" dirty="0" smtClean="0">
                          <a:solidFill>
                            <a:srgbClr val="FF0000"/>
                          </a:solidFill>
                          <a:latin typeface="+mn-lt"/>
                          <a:ea typeface="+mn-ea"/>
                          <a:cs typeface="+mn-cs"/>
                        </a:rPr>
                        <a:t>場次</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r>
                        <a:rPr kumimoji="0" lang="en-US" sz="1400" kern="1200" dirty="0" smtClean="0">
                          <a:solidFill>
                            <a:schemeClr val="dk1"/>
                          </a:solidFill>
                          <a:latin typeface="+mn-lt"/>
                          <a:ea typeface="+mn-ea"/>
                          <a:cs typeface="+mn-cs"/>
                        </a:rPr>
                        <a:t>108</a:t>
                      </a:r>
                      <a:r>
                        <a:rPr kumimoji="0" lang="zh-TW" altLang="en-US" sz="1400" kern="1200" dirty="0" smtClean="0">
                          <a:solidFill>
                            <a:schemeClr val="dk1"/>
                          </a:solidFill>
                          <a:latin typeface="+mn-lt"/>
                          <a:ea typeface="+mn-ea"/>
                          <a:cs typeface="+mn-cs"/>
                        </a:rPr>
                        <a:t>年</a:t>
                      </a:r>
                      <a:r>
                        <a:rPr kumimoji="0" lang="en-US" sz="1400" kern="1200" dirty="0" smtClean="0">
                          <a:solidFill>
                            <a:schemeClr val="dk1"/>
                          </a:solidFill>
                          <a:latin typeface="+mn-lt"/>
                          <a:ea typeface="+mn-ea"/>
                          <a:cs typeface="+mn-cs"/>
                        </a:rPr>
                        <a:t>7</a:t>
                      </a:r>
                      <a:r>
                        <a:rPr kumimoji="0" lang="zh-TW" altLang="en-US" sz="1400" kern="1200" dirty="0" smtClean="0">
                          <a:solidFill>
                            <a:schemeClr val="dk1"/>
                          </a:solidFill>
                          <a:latin typeface="+mn-lt"/>
                          <a:ea typeface="+mn-ea"/>
                          <a:cs typeface="+mn-cs"/>
                        </a:rPr>
                        <a:t>月</a:t>
                      </a:r>
                      <a:r>
                        <a:rPr kumimoji="0" lang="en-US" sz="1400" kern="1200" dirty="0" smtClean="0">
                          <a:solidFill>
                            <a:schemeClr val="dk1"/>
                          </a:solidFill>
                          <a:latin typeface="+mn-lt"/>
                          <a:ea typeface="+mn-ea"/>
                          <a:cs typeface="+mn-cs"/>
                        </a:rPr>
                        <a:t>18</a:t>
                      </a:r>
                      <a:r>
                        <a:rPr kumimoji="0" lang="zh-TW" altLang="en-US" sz="1400" kern="1200" dirty="0" smtClean="0">
                          <a:solidFill>
                            <a:schemeClr val="dk1"/>
                          </a:solidFill>
                          <a:latin typeface="+mn-lt"/>
                          <a:ea typeface="+mn-ea"/>
                          <a:cs typeface="+mn-cs"/>
                        </a:rPr>
                        <a:t>日、</a:t>
                      </a:r>
                      <a:r>
                        <a:rPr kumimoji="0" lang="en-US" sz="1400" kern="1200" dirty="0" smtClean="0">
                          <a:solidFill>
                            <a:schemeClr val="dk1"/>
                          </a:solidFill>
                          <a:latin typeface="+mn-lt"/>
                          <a:ea typeface="+mn-ea"/>
                          <a:cs typeface="+mn-cs"/>
                        </a:rPr>
                        <a:t>7</a:t>
                      </a:r>
                      <a:r>
                        <a:rPr kumimoji="0" lang="zh-TW" altLang="en-US" sz="1400" kern="1200" dirty="0" smtClean="0">
                          <a:solidFill>
                            <a:schemeClr val="dk1"/>
                          </a:solidFill>
                          <a:latin typeface="+mn-lt"/>
                          <a:ea typeface="+mn-ea"/>
                          <a:cs typeface="+mn-cs"/>
                        </a:rPr>
                        <a:t>月</a:t>
                      </a:r>
                      <a:r>
                        <a:rPr kumimoji="0" lang="en-US" sz="1400" kern="1200" dirty="0" smtClean="0">
                          <a:solidFill>
                            <a:schemeClr val="dk1"/>
                          </a:solidFill>
                          <a:latin typeface="+mn-lt"/>
                          <a:ea typeface="+mn-ea"/>
                          <a:cs typeface="+mn-cs"/>
                        </a:rPr>
                        <a:t>30</a:t>
                      </a:r>
                      <a:r>
                        <a:rPr kumimoji="0" lang="zh-TW" altLang="en-US" sz="1400" kern="1200" dirty="0" smtClean="0">
                          <a:solidFill>
                            <a:schemeClr val="dk1"/>
                          </a:solidFill>
                          <a:latin typeface="+mn-lt"/>
                          <a:ea typeface="+mn-ea"/>
                          <a:cs typeface="+mn-cs"/>
                        </a:rPr>
                        <a:t>日、</a:t>
                      </a:r>
                      <a:r>
                        <a:rPr kumimoji="0" lang="en-US" sz="1400" kern="1200" dirty="0" smtClean="0">
                          <a:solidFill>
                            <a:schemeClr val="dk1"/>
                          </a:solidFill>
                          <a:latin typeface="+mn-lt"/>
                          <a:ea typeface="+mn-ea"/>
                          <a:cs typeface="+mn-cs"/>
                        </a:rPr>
                        <a:t>8</a:t>
                      </a:r>
                      <a:r>
                        <a:rPr kumimoji="0" lang="zh-TW" altLang="en-US" sz="1400" kern="1200" dirty="0" smtClean="0">
                          <a:solidFill>
                            <a:schemeClr val="dk1"/>
                          </a:solidFill>
                          <a:latin typeface="+mn-lt"/>
                          <a:ea typeface="+mn-ea"/>
                          <a:cs typeface="+mn-cs"/>
                        </a:rPr>
                        <a:t>月</a:t>
                      </a:r>
                      <a:r>
                        <a:rPr kumimoji="0" lang="en-US" sz="1400" kern="1200" dirty="0" smtClean="0">
                          <a:solidFill>
                            <a:schemeClr val="dk1"/>
                          </a:solidFill>
                          <a:latin typeface="+mn-lt"/>
                          <a:ea typeface="+mn-ea"/>
                          <a:cs typeface="+mn-cs"/>
                        </a:rPr>
                        <a:t>8</a:t>
                      </a:r>
                      <a:r>
                        <a:rPr kumimoji="0" lang="zh-TW" altLang="en-US" sz="1400" kern="1200" dirty="0" smtClean="0">
                          <a:solidFill>
                            <a:schemeClr val="dk1"/>
                          </a:solidFill>
                          <a:latin typeface="+mn-lt"/>
                          <a:ea typeface="+mn-ea"/>
                          <a:cs typeface="+mn-cs"/>
                        </a:rPr>
                        <a:t>日、</a:t>
                      </a:r>
                      <a:r>
                        <a:rPr kumimoji="0" lang="en-US" sz="1400" kern="1200" dirty="0" smtClean="0">
                          <a:solidFill>
                            <a:schemeClr val="dk1"/>
                          </a:solidFill>
                          <a:latin typeface="+mn-lt"/>
                          <a:ea typeface="+mn-ea"/>
                          <a:cs typeface="+mn-cs"/>
                        </a:rPr>
                        <a:t>8</a:t>
                      </a:r>
                      <a:r>
                        <a:rPr kumimoji="0" lang="zh-TW" altLang="en-US" sz="1400" kern="1200" dirty="0" smtClean="0">
                          <a:solidFill>
                            <a:schemeClr val="dk1"/>
                          </a:solidFill>
                          <a:latin typeface="+mn-lt"/>
                          <a:ea typeface="+mn-ea"/>
                          <a:cs typeface="+mn-cs"/>
                        </a:rPr>
                        <a:t>月</a:t>
                      </a:r>
                      <a:r>
                        <a:rPr kumimoji="0" lang="en-US" sz="1400" kern="1200" dirty="0" smtClean="0">
                          <a:solidFill>
                            <a:schemeClr val="dk1"/>
                          </a:solidFill>
                          <a:latin typeface="+mn-lt"/>
                          <a:ea typeface="+mn-ea"/>
                          <a:cs typeface="+mn-cs"/>
                        </a:rPr>
                        <a:t>20</a:t>
                      </a:r>
                      <a:r>
                        <a:rPr kumimoji="0" lang="zh-TW" altLang="en-US" sz="1400" kern="1200" dirty="0" smtClean="0">
                          <a:solidFill>
                            <a:schemeClr val="dk1"/>
                          </a:solidFill>
                          <a:latin typeface="+mn-lt"/>
                          <a:ea typeface="+mn-ea"/>
                          <a:cs typeface="+mn-cs"/>
                        </a:rPr>
                        <a:t>日及</a:t>
                      </a:r>
                      <a:r>
                        <a:rPr kumimoji="0" lang="en-US" sz="1400" kern="1200" dirty="0" smtClean="0">
                          <a:solidFill>
                            <a:schemeClr val="dk1"/>
                          </a:solidFill>
                          <a:latin typeface="+mn-lt"/>
                          <a:ea typeface="+mn-ea"/>
                          <a:cs typeface="+mn-cs"/>
                        </a:rPr>
                        <a:t>8</a:t>
                      </a:r>
                      <a:r>
                        <a:rPr kumimoji="0" lang="zh-TW" altLang="en-US" sz="1400" kern="1200" dirty="0" smtClean="0">
                          <a:solidFill>
                            <a:schemeClr val="dk1"/>
                          </a:solidFill>
                          <a:latin typeface="+mn-lt"/>
                          <a:ea typeface="+mn-ea"/>
                          <a:cs typeface="+mn-cs"/>
                        </a:rPr>
                        <a:t>月</a:t>
                      </a:r>
                      <a:r>
                        <a:rPr kumimoji="0" lang="en-US" sz="1400" kern="1200" dirty="0" smtClean="0">
                          <a:solidFill>
                            <a:schemeClr val="dk1"/>
                          </a:solidFill>
                          <a:latin typeface="+mn-lt"/>
                          <a:ea typeface="+mn-ea"/>
                          <a:cs typeface="+mn-cs"/>
                        </a:rPr>
                        <a:t>30</a:t>
                      </a:r>
                      <a:r>
                        <a:rPr kumimoji="0" lang="zh-TW" altLang="en-US" sz="1400" kern="1200" dirty="0" smtClean="0">
                          <a:solidFill>
                            <a:schemeClr val="dk1"/>
                          </a:solidFill>
                          <a:latin typeface="+mn-lt"/>
                          <a:ea typeface="+mn-ea"/>
                          <a:cs typeface="+mn-cs"/>
                        </a:rPr>
                        <a:t>日辦理</a:t>
                      </a:r>
                      <a:r>
                        <a:rPr kumimoji="0" lang="en-US" sz="1400" kern="1200" dirty="0" smtClean="0">
                          <a:solidFill>
                            <a:schemeClr val="dk1"/>
                          </a:solidFill>
                          <a:latin typeface="+mn-lt"/>
                          <a:ea typeface="+mn-ea"/>
                          <a:cs typeface="+mn-cs"/>
                        </a:rPr>
                        <a:t>5</a:t>
                      </a:r>
                      <a:r>
                        <a:rPr kumimoji="0" lang="zh-TW" altLang="en-US" sz="1400" kern="1200" dirty="0" smtClean="0">
                          <a:solidFill>
                            <a:schemeClr val="dk1"/>
                          </a:solidFill>
                          <a:latin typeface="+mn-lt"/>
                          <a:ea typeface="+mn-ea"/>
                          <a:cs typeface="+mn-cs"/>
                        </a:rPr>
                        <a:t>場次工程產業全球化人才培訓班，課程主題包括南向市場稅務議題分享、黎明顧問公司赴海外拓點申請補助計畫拓點計畫案例分享、強化工程英文、國際組織備標技巧、國際合約範本</a:t>
                      </a:r>
                      <a:r>
                        <a:rPr kumimoji="0" lang="en-US" sz="1400" kern="1200" dirty="0" smtClean="0">
                          <a:solidFill>
                            <a:schemeClr val="dk1"/>
                          </a:solidFill>
                          <a:latin typeface="+mn-lt"/>
                          <a:ea typeface="+mn-ea"/>
                          <a:cs typeface="+mn-cs"/>
                        </a:rPr>
                        <a:t>/</a:t>
                      </a:r>
                      <a:r>
                        <a:rPr kumimoji="0" lang="zh-TW" altLang="en-US" sz="1400" kern="1200" dirty="0" smtClean="0">
                          <a:solidFill>
                            <a:schemeClr val="dk1"/>
                          </a:solidFill>
                          <a:latin typeface="+mn-lt"/>
                          <a:ea typeface="+mn-ea"/>
                          <a:cs typeface="+mn-cs"/>
                        </a:rPr>
                        <a:t>案例分享，共計</a:t>
                      </a:r>
                      <a:r>
                        <a:rPr kumimoji="0" lang="en-US" sz="1400" kern="1200" dirty="0" smtClean="0">
                          <a:solidFill>
                            <a:schemeClr val="dk1"/>
                          </a:solidFill>
                          <a:latin typeface="+mn-lt"/>
                          <a:ea typeface="+mn-ea"/>
                          <a:cs typeface="+mn-cs"/>
                        </a:rPr>
                        <a:t>325</a:t>
                      </a:r>
                      <a:r>
                        <a:rPr kumimoji="0" lang="zh-TW" altLang="en-US" sz="1400" kern="1200" dirty="0" smtClean="0">
                          <a:solidFill>
                            <a:schemeClr val="dk1"/>
                          </a:solidFill>
                          <a:latin typeface="+mn-lt"/>
                          <a:ea typeface="+mn-ea"/>
                          <a:cs typeface="+mn-cs"/>
                        </a:rPr>
                        <a:t>位學員參加。</a:t>
                      </a:r>
                      <a:endParaRPr lang="zh-TW" altLang="en-US" sz="1400" kern="100" baseline="0" dirty="0" smtClean="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c>
                  <a:txBody>
                    <a:bodyPr/>
                    <a:lstStyle/>
                    <a:p>
                      <a:pPr marL="215900" algn="just">
                        <a:lnSpc>
                          <a:spcPts val="1700"/>
                        </a:lnSpc>
                        <a:spcAft>
                          <a:spcPts val="0"/>
                        </a:spcAft>
                      </a:pPr>
                      <a:r>
                        <a:rPr lang="en-US" altLang="zh-TW" sz="1400" kern="100" baseline="0" dirty="0" smtClean="0">
                          <a:latin typeface="Times New Roman" pitchFamily="18" charset="0"/>
                          <a:ea typeface="微軟正黑體" pitchFamily="34" charset="-120"/>
                        </a:rPr>
                        <a:t>V</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3F9"/>
                    </a:solidFill>
                  </a:tcPr>
                </a:tc>
              </a:tr>
            </a:tbl>
          </a:graphicData>
        </a:graphic>
      </p:graphicFrame>
      <p:sp>
        <p:nvSpPr>
          <p:cNvPr id="7" name="內容版面配置區 1"/>
          <p:cNvSpPr txBox="1">
            <a:spLocks/>
          </p:cNvSpPr>
          <p:nvPr/>
        </p:nvSpPr>
        <p:spPr>
          <a:xfrm>
            <a:off x="-32" y="3587497"/>
            <a:ext cx="8858312" cy="506625"/>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zh-TW" altLang="en-US" sz="2000" b="1" i="0" u="none" strike="noStrike" kern="1200" cap="none" spc="0" normalizeH="0" baseline="0" noProof="0" dirty="0" smtClean="0">
                <a:ln>
                  <a:noFill/>
                </a:ln>
                <a:solidFill>
                  <a:schemeClr val="tx1"/>
                </a:solidFill>
                <a:effectLst/>
                <a:uLnTx/>
                <a:uFillTx/>
                <a:latin typeface="+mn-ea"/>
                <a:ea typeface="+mn-ea"/>
                <a:cs typeface="Times New Roman" pitchFamily="18" charset="0"/>
              </a:rPr>
              <a:t>強化政府支援</a:t>
            </a:r>
          </a:p>
        </p:txBody>
      </p:sp>
      <p:graphicFrame>
        <p:nvGraphicFramePr>
          <p:cNvPr id="9" name="表格 8"/>
          <p:cNvGraphicFramePr>
            <a:graphicFrameLocks noGrp="1"/>
          </p:cNvGraphicFramePr>
          <p:nvPr/>
        </p:nvGraphicFramePr>
        <p:xfrm>
          <a:off x="142844" y="3959539"/>
          <a:ext cx="8858312" cy="1628222"/>
        </p:xfrm>
        <a:graphic>
          <a:graphicData uri="http://schemas.openxmlformats.org/drawingml/2006/table">
            <a:tbl>
              <a:tblPr>
                <a:tableStyleId>{16D9F66E-5EB9-4882-86FB-DCBF35E3C3E4}</a:tableStyleId>
              </a:tblPr>
              <a:tblGrid>
                <a:gridCol w="1000132"/>
                <a:gridCol w="785818"/>
                <a:gridCol w="1071570"/>
                <a:gridCol w="5286412"/>
                <a:gridCol w="714380"/>
              </a:tblGrid>
              <a:tr h="359653">
                <a:tc>
                  <a:txBody>
                    <a:bodyPr/>
                    <a:lstStyle/>
                    <a:p>
                      <a:pPr marL="0" algn="ctr" rtl="0" eaLnBrk="1" latinLnBrk="0" hangingPunct="1">
                        <a:lnSpc>
                          <a:spcPts val="1700"/>
                        </a:lnSpc>
                        <a:spcAft>
                          <a:spcPts val="0"/>
                        </a:spcAft>
                      </a:pPr>
                      <a:r>
                        <a:rPr kumimoji="0" lang="zh-TW" altLang="en-US" sz="1400" kern="100" baseline="0" dirty="0" smtClean="0">
                          <a:latin typeface="Times New Roman" pitchFamily="18" charset="0"/>
                          <a:ea typeface="微軟正黑體" pitchFamily="34" charset="-120"/>
                        </a:rPr>
                        <a:t>重點</a:t>
                      </a:r>
                      <a:r>
                        <a:rPr kumimoji="0" lang="zh-TW" altLang="en-US" sz="1400" kern="100" baseline="0" dirty="0" smtClean="0">
                          <a:solidFill>
                            <a:schemeClr val="tx1"/>
                          </a:solidFill>
                          <a:latin typeface="Times New Roman" pitchFamily="18" charset="0"/>
                          <a:ea typeface="微軟正黑體" pitchFamily="34" charset="-120"/>
                          <a:cs typeface="+mn-cs"/>
                        </a:rPr>
                        <a:t>工作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0" algn="ctr" rtl="0" eaLnBrk="1" latinLnBrk="0" hangingPunct="1">
                        <a:lnSpc>
                          <a:spcPts val="1700"/>
                        </a:lnSpc>
                        <a:spcAft>
                          <a:spcPts val="0"/>
                        </a:spcAft>
                      </a:pPr>
                      <a:r>
                        <a:rPr kumimoji="0" lang="zh-TW" sz="1400" kern="100" baseline="0" dirty="0">
                          <a:latin typeface="Times New Roman" pitchFamily="18" charset="0"/>
                          <a:ea typeface="微軟正黑體" pitchFamily="34" charset="-120"/>
                        </a:rPr>
                        <a:t>主</a:t>
                      </a:r>
                      <a:r>
                        <a:rPr kumimoji="0" lang="en-US" sz="1400" kern="100" baseline="0" dirty="0">
                          <a:latin typeface="Times New Roman" pitchFamily="18" charset="0"/>
                          <a:ea typeface="微軟正黑體" pitchFamily="34" charset="-120"/>
                        </a:rPr>
                        <a:t>(</a:t>
                      </a:r>
                      <a:r>
                        <a:rPr kumimoji="0" lang="zh-TW" sz="1400" kern="100" baseline="0" dirty="0">
                          <a:latin typeface="Times New Roman" pitchFamily="18" charset="0"/>
                          <a:ea typeface="微軟正黑體" pitchFamily="34" charset="-120"/>
                        </a:rPr>
                        <a:t>協</a:t>
                      </a:r>
                      <a:r>
                        <a:rPr kumimoji="0" lang="en-US" sz="1400" kern="100" baseline="0" dirty="0">
                          <a:latin typeface="Times New Roman" pitchFamily="18" charset="0"/>
                          <a:ea typeface="微軟正黑體" pitchFamily="34" charset="-120"/>
                        </a:rPr>
                        <a:t>)</a:t>
                      </a:r>
                      <a:r>
                        <a:rPr kumimoji="0" lang="zh-TW" sz="1400" kern="100" baseline="0" dirty="0">
                          <a:latin typeface="Times New Roman" pitchFamily="18" charset="0"/>
                          <a:ea typeface="微軟正黑體" pitchFamily="34" charset="-120"/>
                        </a:rPr>
                        <a:t>辦機關</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0" algn="ctr" rtl="0" eaLnBrk="1" latinLnBrk="0" hangingPunct="1">
                        <a:lnSpc>
                          <a:spcPts val="1700"/>
                        </a:lnSpc>
                        <a:spcAft>
                          <a:spcPts val="0"/>
                        </a:spcAft>
                      </a:pPr>
                      <a:r>
                        <a:rPr kumimoji="0" lang="en-US" sz="1400" kern="100" baseline="0" dirty="0">
                          <a:latin typeface="Times New Roman" pitchFamily="18" charset="0"/>
                          <a:ea typeface="微軟正黑體" pitchFamily="34" charset="-120"/>
                        </a:rPr>
                        <a:t>108</a:t>
                      </a:r>
                      <a:r>
                        <a:rPr kumimoji="0" lang="zh-TW" sz="1400" kern="100" baseline="0" dirty="0">
                          <a:latin typeface="Times New Roman" pitchFamily="18" charset="0"/>
                          <a:ea typeface="微軟正黑體" pitchFamily="34" charset="-120"/>
                        </a:rPr>
                        <a:t>年</a:t>
                      </a:r>
                      <a:r>
                        <a:rPr kumimoji="0" lang="en-US" sz="1400" kern="100" baseline="0" dirty="0" smtClean="0">
                          <a:latin typeface="Times New Roman" pitchFamily="18" charset="0"/>
                          <a:ea typeface="微軟正黑體" pitchFamily="34" charset="-120"/>
                        </a:rPr>
                        <a:t>KPI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0" algn="ctr" rtl="0" eaLnBrk="1" latinLnBrk="0" hangingPunct="1">
                        <a:lnSpc>
                          <a:spcPts val="1700"/>
                        </a:lnSpc>
                        <a:spcAft>
                          <a:spcPts val="0"/>
                        </a:spcAft>
                      </a:pPr>
                      <a:r>
                        <a:rPr kumimoji="0" lang="zh-TW" sz="1400" kern="100" baseline="0" dirty="0">
                          <a:latin typeface="Times New Roman" pitchFamily="18" charset="0"/>
                          <a:ea typeface="微軟正黑體" pitchFamily="34" charset="-120"/>
                        </a:rPr>
                        <a:t>辦理情形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0" algn="ctr" rtl="0" eaLnBrk="1" latinLnBrk="0" hangingPunct="1">
                        <a:lnSpc>
                          <a:spcPts val="1800"/>
                        </a:lnSpc>
                        <a:spcAft>
                          <a:spcPts val="0"/>
                        </a:spcAft>
                      </a:pPr>
                      <a:r>
                        <a:rPr kumimoji="0" lang="en-US" altLang="zh-TW" sz="1400" kern="100" baseline="0" dirty="0" smtClean="0">
                          <a:solidFill>
                            <a:schemeClr val="tx1"/>
                          </a:solidFill>
                          <a:latin typeface="Times New Roman" pitchFamily="18" charset="0"/>
                          <a:ea typeface="微軟正黑體" pitchFamily="34" charset="-120"/>
                          <a:cs typeface="+mn-cs"/>
                        </a:rPr>
                        <a:t>KPI</a:t>
                      </a:r>
                      <a:r>
                        <a:rPr kumimoji="0" lang="zh-TW" altLang="en-US" sz="1400" kern="100" baseline="0" dirty="0" smtClean="0">
                          <a:solidFill>
                            <a:schemeClr val="tx1"/>
                          </a:solidFill>
                          <a:latin typeface="Times New Roman" pitchFamily="18" charset="0"/>
                          <a:ea typeface="微軟正黑體" pitchFamily="34" charset="-120"/>
                          <a:cs typeface="+mn-cs"/>
                        </a:rPr>
                        <a:t>達成情形</a:t>
                      </a:r>
                      <a:endParaRPr kumimoji="0" lang="zh-TW" sz="1400" kern="100" baseline="0" dirty="0">
                        <a:solidFill>
                          <a:schemeClr val="tx1"/>
                        </a:solidFill>
                        <a:latin typeface="Times New Roman" pitchFamily="18" charset="0"/>
                        <a:ea typeface="微軟正黑體" pitchFamily="34" charset="-120"/>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r>
              <a:tr h="1171022">
                <a:tc>
                  <a:txBody>
                    <a:bodyPr/>
                    <a:lstStyle/>
                    <a:p>
                      <a:pPr marL="0" marR="0" lvl="0" indent="-342900" algn="ctr" defTabSz="914400" rtl="0" eaLnBrk="1" fontAlgn="auto" latinLnBrk="0" hangingPunct="1">
                        <a:lnSpc>
                          <a:spcPts val="1700"/>
                        </a:lnSpc>
                        <a:spcBef>
                          <a:spcPts val="0"/>
                        </a:spcBef>
                        <a:spcAft>
                          <a:spcPts val="0"/>
                        </a:spcAft>
                        <a:buClrTx/>
                        <a:buSzTx/>
                        <a:buFont typeface="+mj-ea"/>
                        <a:buNone/>
                        <a:tabLst>
                          <a:tab pos="304800" algn="l"/>
                        </a:tabLst>
                        <a:defRPr/>
                      </a:pPr>
                      <a:r>
                        <a:rPr kumimoji="0" lang="zh-TW" altLang="en-US" sz="1400" kern="1200" dirty="0" smtClean="0">
                          <a:solidFill>
                            <a:schemeClr val="dk1"/>
                          </a:solidFill>
                          <a:latin typeface="+mn-lt"/>
                          <a:ea typeface="+mn-ea"/>
                          <a:cs typeface="+mn-cs"/>
                        </a:rPr>
                        <a:t>提高輸出入銀行資本額，分階段增資新臺幣</a:t>
                      </a:r>
                      <a:r>
                        <a:rPr kumimoji="0" lang="en-US" altLang="en-US" sz="1400" kern="1200" dirty="0" smtClean="0">
                          <a:solidFill>
                            <a:schemeClr val="dk1"/>
                          </a:solidFill>
                          <a:latin typeface="+mn-lt"/>
                          <a:ea typeface="+mn-ea"/>
                          <a:cs typeface="+mn-cs"/>
                        </a:rPr>
                        <a:t>168</a:t>
                      </a:r>
                      <a:r>
                        <a:rPr kumimoji="0" lang="zh-TW" altLang="en-US" sz="1400" kern="1200" dirty="0" smtClean="0">
                          <a:solidFill>
                            <a:schemeClr val="dk1"/>
                          </a:solidFill>
                          <a:latin typeface="+mn-lt"/>
                          <a:ea typeface="+mn-ea"/>
                          <a:cs typeface="+mn-cs"/>
                        </a:rPr>
                        <a:t>億元</a:t>
                      </a:r>
                      <a:endParaRPr kumimoji="0" lang="zh-TW" altLang="en-US" sz="1400" kern="1200" dirty="0">
                        <a:solidFill>
                          <a:schemeClr val="dk1"/>
                        </a:solidFill>
                        <a:latin typeface="+mn-lt"/>
                        <a:ea typeface="+mn-ea"/>
                        <a:cs typeface="+mn-cs"/>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0" algn="just" rtl="0" eaLnBrk="1" latinLnBrk="0" hangingPunct="1">
                        <a:lnSpc>
                          <a:spcPts val="1700"/>
                        </a:lnSpc>
                        <a:spcAft>
                          <a:spcPts val="0"/>
                        </a:spcAft>
                      </a:pPr>
                      <a:r>
                        <a:rPr kumimoji="0" lang="zh-TW" altLang="en-US" sz="1400" kern="1200" dirty="0" smtClean="0">
                          <a:solidFill>
                            <a:schemeClr val="dk1"/>
                          </a:solidFill>
                          <a:latin typeface="+mn-lt"/>
                          <a:ea typeface="+mn-ea"/>
                          <a:cs typeface="+mn-cs"/>
                        </a:rPr>
                        <a:t>財政部</a:t>
                      </a:r>
                      <a:endParaRPr kumimoji="0" lang="zh-TW" altLang="en-US" sz="1400" kern="1200" dirty="0">
                        <a:solidFill>
                          <a:schemeClr val="dk1"/>
                        </a:solidFill>
                        <a:latin typeface="+mn-lt"/>
                        <a:ea typeface="+mn-ea"/>
                        <a:cs typeface="+mn-cs"/>
                      </a:endParaRPr>
                    </a:p>
                  </a:txBody>
                  <a:tcPr marL="21203" marR="212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0" marR="0" indent="0" algn="ctr" defTabSz="914400" rtl="0" eaLnBrk="1" fontAlgn="auto" latinLnBrk="0" hangingPunct="1">
                        <a:lnSpc>
                          <a:spcPts val="1700"/>
                        </a:lnSpc>
                        <a:spcBef>
                          <a:spcPts val="0"/>
                        </a:spcBef>
                        <a:spcAft>
                          <a:spcPts val="600"/>
                        </a:spcAft>
                        <a:buClrTx/>
                        <a:buSzTx/>
                        <a:buFontTx/>
                        <a:buNone/>
                        <a:tabLst/>
                        <a:defRPr/>
                      </a:pPr>
                      <a:r>
                        <a:rPr kumimoji="0" lang="en-US" sz="1400" b="1" u="sng" kern="100" baseline="0" dirty="0" smtClean="0">
                          <a:solidFill>
                            <a:srgbClr val="FF0000"/>
                          </a:solidFill>
                          <a:latin typeface="+mn-lt"/>
                          <a:ea typeface="+mn-ea"/>
                          <a:cs typeface="+mn-cs"/>
                        </a:rPr>
                        <a:t>107.12.31</a:t>
                      </a:r>
                    </a:p>
                    <a:p>
                      <a:pPr marL="0" marR="0" indent="0" algn="ctr" defTabSz="914400" rtl="0" eaLnBrk="1" fontAlgn="auto" latinLnBrk="0" hangingPunct="1">
                        <a:lnSpc>
                          <a:spcPts val="1700"/>
                        </a:lnSpc>
                        <a:spcBef>
                          <a:spcPts val="0"/>
                        </a:spcBef>
                        <a:spcAft>
                          <a:spcPts val="600"/>
                        </a:spcAft>
                        <a:buClrTx/>
                        <a:buSzTx/>
                        <a:buFontTx/>
                        <a:buNone/>
                        <a:tabLst/>
                        <a:defRPr/>
                      </a:pPr>
                      <a:r>
                        <a:rPr kumimoji="0" lang="zh-TW" altLang="en-US" sz="1400" b="1" u="sng" kern="100" baseline="0" dirty="0" smtClean="0">
                          <a:solidFill>
                            <a:srgbClr val="FF0000"/>
                          </a:solidFill>
                          <a:latin typeface="+mn-lt"/>
                          <a:ea typeface="+mn-ea"/>
                          <a:cs typeface="+mn-cs"/>
                        </a:rPr>
                        <a:t>完成</a:t>
                      </a:r>
                      <a:endParaRPr kumimoji="0" lang="zh-TW" sz="1400" b="1" u="sng" kern="100" baseline="0" dirty="0">
                        <a:solidFill>
                          <a:srgbClr val="FF0000"/>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lvl="0"/>
                      <a:r>
                        <a:rPr kumimoji="0" lang="zh-TW" altLang="en-US" sz="1400" kern="1200" dirty="0" smtClean="0">
                          <a:solidFill>
                            <a:schemeClr val="dk1"/>
                          </a:solidFill>
                          <a:latin typeface="+mn-lt"/>
                          <a:ea typeface="+mn-ea"/>
                          <a:cs typeface="+mn-cs"/>
                        </a:rPr>
                        <a:t>輸銀自</a:t>
                      </a:r>
                      <a:r>
                        <a:rPr kumimoji="0" lang="en-US" sz="1400" kern="1200" dirty="0" smtClean="0">
                          <a:solidFill>
                            <a:schemeClr val="dk1"/>
                          </a:solidFill>
                          <a:latin typeface="+mn-lt"/>
                          <a:ea typeface="+mn-ea"/>
                          <a:cs typeface="+mn-cs"/>
                        </a:rPr>
                        <a:t>105</a:t>
                      </a:r>
                      <a:r>
                        <a:rPr kumimoji="0" lang="zh-TW" altLang="en-US" sz="1400" kern="1200" dirty="0" smtClean="0">
                          <a:solidFill>
                            <a:schemeClr val="dk1"/>
                          </a:solidFill>
                          <a:latin typeface="+mn-lt"/>
                          <a:ea typeface="+mn-ea"/>
                          <a:cs typeface="+mn-cs"/>
                        </a:rPr>
                        <a:t>年度起至</a:t>
                      </a:r>
                      <a:r>
                        <a:rPr kumimoji="0" lang="en-US" sz="1400" kern="1200" dirty="0" smtClean="0">
                          <a:solidFill>
                            <a:schemeClr val="dk1"/>
                          </a:solidFill>
                          <a:latin typeface="+mn-lt"/>
                          <a:ea typeface="+mn-ea"/>
                          <a:cs typeface="+mn-cs"/>
                        </a:rPr>
                        <a:t>107</a:t>
                      </a:r>
                      <a:r>
                        <a:rPr kumimoji="0" lang="zh-TW" altLang="en-US" sz="1400" kern="1200" dirty="0" smtClean="0">
                          <a:solidFill>
                            <a:schemeClr val="dk1"/>
                          </a:solidFill>
                          <a:latin typeface="+mn-lt"/>
                          <a:ea typeface="+mn-ea"/>
                          <a:cs typeface="+mn-cs"/>
                        </a:rPr>
                        <a:t>年度止依序完成辦理增資，共計辦理增資新臺幣</a:t>
                      </a:r>
                      <a:r>
                        <a:rPr kumimoji="0" lang="en-US" sz="1400" kern="1200" dirty="0" smtClean="0">
                          <a:solidFill>
                            <a:schemeClr val="dk1"/>
                          </a:solidFill>
                          <a:latin typeface="+mn-lt"/>
                          <a:ea typeface="+mn-ea"/>
                          <a:cs typeface="+mn-cs"/>
                        </a:rPr>
                        <a:t>168 </a:t>
                      </a:r>
                      <a:r>
                        <a:rPr kumimoji="0" lang="zh-TW" altLang="en-US" sz="1400" kern="1200" dirty="0" smtClean="0">
                          <a:solidFill>
                            <a:schemeClr val="dk1"/>
                          </a:solidFill>
                          <a:latin typeface="+mn-lt"/>
                          <a:ea typeface="+mn-ea"/>
                          <a:cs typeface="+mn-cs"/>
                        </a:rPr>
                        <a:t>億元，資本額自</a:t>
                      </a:r>
                      <a:r>
                        <a:rPr kumimoji="0" lang="en-US" sz="1400" kern="1200" dirty="0" smtClean="0">
                          <a:solidFill>
                            <a:schemeClr val="dk1"/>
                          </a:solidFill>
                          <a:latin typeface="+mn-lt"/>
                          <a:ea typeface="+mn-ea"/>
                          <a:cs typeface="+mn-cs"/>
                        </a:rPr>
                        <a:t>120</a:t>
                      </a:r>
                      <a:r>
                        <a:rPr kumimoji="0" lang="zh-TW" altLang="en-US" sz="1400" kern="1200" dirty="0" smtClean="0">
                          <a:solidFill>
                            <a:schemeClr val="dk1"/>
                          </a:solidFill>
                          <a:latin typeface="+mn-lt"/>
                          <a:ea typeface="+mn-ea"/>
                          <a:cs typeface="+mn-cs"/>
                        </a:rPr>
                        <a:t>億元增加至</a:t>
                      </a:r>
                      <a:r>
                        <a:rPr kumimoji="0" lang="en-US" sz="1400" kern="1200" dirty="0" smtClean="0">
                          <a:solidFill>
                            <a:schemeClr val="dk1"/>
                          </a:solidFill>
                          <a:latin typeface="+mn-lt"/>
                          <a:ea typeface="+mn-ea"/>
                          <a:cs typeface="+mn-cs"/>
                        </a:rPr>
                        <a:t>288</a:t>
                      </a:r>
                      <a:r>
                        <a:rPr kumimoji="0" lang="zh-TW" altLang="en-US" sz="1400" kern="1200" dirty="0" smtClean="0">
                          <a:solidFill>
                            <a:schemeClr val="dk1"/>
                          </a:solidFill>
                          <a:latin typeface="+mn-lt"/>
                          <a:ea typeface="+mn-ea"/>
                          <a:cs typeface="+mn-cs"/>
                        </a:rPr>
                        <a:t>億元。</a:t>
                      </a:r>
                    </a:p>
                    <a:p>
                      <a:r>
                        <a:rPr kumimoji="0" lang="zh-TW" altLang="en-US" sz="1400" kern="1200" dirty="0" smtClean="0">
                          <a:solidFill>
                            <a:schemeClr val="dk1"/>
                          </a:solidFill>
                          <a:latin typeface="+mn-lt"/>
                          <a:ea typeface="+mn-ea"/>
                          <a:cs typeface="+mn-cs"/>
                        </a:rPr>
                        <a:t>輸銀</a:t>
                      </a:r>
                      <a:r>
                        <a:rPr kumimoji="0" lang="en-US" sz="1400" kern="1200" dirty="0" smtClean="0">
                          <a:solidFill>
                            <a:schemeClr val="dk1"/>
                          </a:solidFill>
                          <a:latin typeface="+mn-lt"/>
                          <a:ea typeface="+mn-ea"/>
                          <a:cs typeface="+mn-cs"/>
                        </a:rPr>
                        <a:t>108 </a:t>
                      </a:r>
                      <a:r>
                        <a:rPr kumimoji="0" lang="zh-TW" altLang="en-US" sz="1400" kern="1200" dirty="0" smtClean="0">
                          <a:solidFill>
                            <a:schemeClr val="dk1"/>
                          </a:solidFill>
                          <a:latin typeface="+mn-lt"/>
                          <a:ea typeface="+mn-ea"/>
                          <a:cs typeface="+mn-cs"/>
                        </a:rPr>
                        <a:t>年度持續辦理增資</a:t>
                      </a:r>
                      <a:r>
                        <a:rPr kumimoji="0" lang="en-US" sz="1400" kern="1200" dirty="0" smtClean="0">
                          <a:solidFill>
                            <a:schemeClr val="dk1"/>
                          </a:solidFill>
                          <a:latin typeface="+mn-lt"/>
                          <a:ea typeface="+mn-ea"/>
                          <a:cs typeface="+mn-cs"/>
                        </a:rPr>
                        <a:t>18</a:t>
                      </a:r>
                      <a:r>
                        <a:rPr kumimoji="0" lang="zh-TW" altLang="en-US" sz="1400" kern="1200" dirty="0" smtClean="0">
                          <a:solidFill>
                            <a:schemeClr val="dk1"/>
                          </a:solidFill>
                          <a:latin typeface="+mn-lt"/>
                          <a:ea typeface="+mn-ea"/>
                          <a:cs typeface="+mn-cs"/>
                        </a:rPr>
                        <a:t>億元，自</a:t>
                      </a:r>
                      <a:r>
                        <a:rPr kumimoji="0" lang="en-US" sz="1400" kern="1200" dirty="0" smtClean="0">
                          <a:solidFill>
                            <a:schemeClr val="dk1"/>
                          </a:solidFill>
                          <a:latin typeface="+mn-lt"/>
                          <a:ea typeface="+mn-ea"/>
                          <a:cs typeface="+mn-cs"/>
                        </a:rPr>
                        <a:t>105</a:t>
                      </a:r>
                      <a:r>
                        <a:rPr kumimoji="0" lang="zh-TW" altLang="en-US" sz="1400" kern="1200" dirty="0" smtClean="0">
                          <a:solidFill>
                            <a:schemeClr val="dk1"/>
                          </a:solidFill>
                          <a:latin typeface="+mn-lt"/>
                          <a:ea typeface="+mn-ea"/>
                          <a:cs typeface="+mn-cs"/>
                        </a:rPr>
                        <a:t>年度起至</a:t>
                      </a:r>
                      <a:r>
                        <a:rPr kumimoji="0" lang="en-US" sz="1400" kern="1200" dirty="0" smtClean="0">
                          <a:solidFill>
                            <a:schemeClr val="dk1"/>
                          </a:solidFill>
                          <a:latin typeface="+mn-lt"/>
                          <a:ea typeface="+mn-ea"/>
                          <a:cs typeface="+mn-cs"/>
                        </a:rPr>
                        <a:t>108</a:t>
                      </a:r>
                      <a:r>
                        <a:rPr kumimoji="0" lang="zh-TW" altLang="en-US" sz="1400" kern="1200" dirty="0" smtClean="0">
                          <a:solidFill>
                            <a:schemeClr val="dk1"/>
                          </a:solidFill>
                          <a:latin typeface="+mn-lt"/>
                          <a:ea typeface="+mn-ea"/>
                          <a:cs typeface="+mn-cs"/>
                        </a:rPr>
                        <a:t>年度止共計辦理增資</a:t>
                      </a:r>
                      <a:r>
                        <a:rPr kumimoji="0" lang="en-US" sz="1400" kern="1200" dirty="0" smtClean="0">
                          <a:solidFill>
                            <a:schemeClr val="dk1"/>
                          </a:solidFill>
                          <a:latin typeface="+mn-lt"/>
                          <a:ea typeface="+mn-ea"/>
                          <a:cs typeface="+mn-cs"/>
                        </a:rPr>
                        <a:t>186</a:t>
                      </a:r>
                      <a:r>
                        <a:rPr kumimoji="0" lang="zh-TW" altLang="en-US" sz="1400" kern="1200" dirty="0" smtClean="0">
                          <a:solidFill>
                            <a:schemeClr val="dk1"/>
                          </a:solidFill>
                          <a:latin typeface="+mn-lt"/>
                          <a:ea typeface="+mn-ea"/>
                          <a:cs typeface="+mn-cs"/>
                        </a:rPr>
                        <a:t>億元，資本額自</a:t>
                      </a:r>
                      <a:r>
                        <a:rPr kumimoji="0" lang="en-US" sz="1400" kern="1200" dirty="0" smtClean="0">
                          <a:solidFill>
                            <a:schemeClr val="dk1"/>
                          </a:solidFill>
                          <a:latin typeface="+mn-lt"/>
                          <a:ea typeface="+mn-ea"/>
                          <a:cs typeface="+mn-cs"/>
                        </a:rPr>
                        <a:t>120</a:t>
                      </a:r>
                      <a:r>
                        <a:rPr kumimoji="0" lang="zh-TW" altLang="en-US" sz="1400" kern="1200" dirty="0" smtClean="0">
                          <a:solidFill>
                            <a:schemeClr val="dk1"/>
                          </a:solidFill>
                          <a:latin typeface="+mn-lt"/>
                          <a:ea typeface="+mn-ea"/>
                          <a:cs typeface="+mn-cs"/>
                        </a:rPr>
                        <a:t>億元增加為</a:t>
                      </a:r>
                      <a:r>
                        <a:rPr kumimoji="0" lang="en-US" sz="1400" kern="1200" dirty="0" smtClean="0">
                          <a:solidFill>
                            <a:schemeClr val="dk1"/>
                          </a:solidFill>
                          <a:latin typeface="+mn-lt"/>
                          <a:ea typeface="+mn-ea"/>
                          <a:cs typeface="+mn-cs"/>
                        </a:rPr>
                        <a:t>306</a:t>
                      </a:r>
                      <a:r>
                        <a:rPr kumimoji="0" lang="zh-TW" altLang="en-US" sz="1400" kern="1200" dirty="0" smtClean="0">
                          <a:solidFill>
                            <a:schemeClr val="dk1"/>
                          </a:solidFill>
                          <a:latin typeface="+mn-lt"/>
                          <a:ea typeface="+mn-ea"/>
                          <a:cs typeface="+mn-cs"/>
                        </a:rPr>
                        <a:t>億元。</a:t>
                      </a:r>
                      <a:endParaRPr lang="zh-TW" altLang="en-US" sz="1400" kern="100" baseline="0" dirty="0" smtClean="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c>
                  <a:txBody>
                    <a:bodyPr/>
                    <a:lstStyle/>
                    <a:p>
                      <a:pPr marL="215900" algn="just">
                        <a:lnSpc>
                          <a:spcPts val="1700"/>
                        </a:lnSpc>
                        <a:spcAft>
                          <a:spcPts val="0"/>
                        </a:spcAft>
                      </a:pPr>
                      <a:r>
                        <a:rPr lang="en-US" altLang="zh-TW" sz="1400" kern="100" baseline="0" dirty="0" smtClean="0">
                          <a:latin typeface="Times New Roman" pitchFamily="18" charset="0"/>
                          <a:ea typeface="微軟正黑體" pitchFamily="34" charset="-120"/>
                        </a:rPr>
                        <a:t>V</a:t>
                      </a:r>
                      <a:endParaRPr lang="zh-TW" sz="1400" kern="100" baseline="0" dirty="0">
                        <a:latin typeface="Times New Roman" pitchFamily="18" charset="0"/>
                        <a:ea typeface="微軟正黑體" pitchFamily="34" charset="-12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F3C0"/>
                    </a:solidFill>
                  </a:tcPr>
                </a:tc>
              </a:tr>
            </a:tbl>
          </a:graphicData>
        </a:graphic>
      </p:graphicFrame>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標題 2"/>
          <p:cNvSpPr>
            <a:spLocks noGrp="1"/>
          </p:cNvSpPr>
          <p:nvPr>
            <p:ph type="title"/>
          </p:nvPr>
        </p:nvSpPr>
        <p:spPr>
          <a:xfrm>
            <a:off x="457200" y="72611"/>
            <a:ext cx="8229600" cy="1143000"/>
          </a:xfrm>
        </p:spPr>
        <p:txBody>
          <a:bodyPr>
            <a:normAutofit/>
          </a:bodyPr>
          <a:lstStyle/>
          <a:p>
            <a:r>
              <a:rPr lang="zh-TW" altLang="en-US" dirty="0" smtClean="0"/>
              <a:t>四、今年度</a:t>
            </a:r>
            <a:r>
              <a:rPr lang="en-US" altLang="zh-TW" dirty="0" smtClean="0"/>
              <a:t>KPI</a:t>
            </a:r>
            <a:r>
              <a:rPr lang="zh-TW" altLang="en-US" dirty="0" smtClean="0"/>
              <a:t>達成情形</a:t>
            </a:r>
            <a:endParaRPr lang="zh-TW" altLang="en-US" dirty="0"/>
          </a:p>
        </p:txBody>
      </p:sp>
      <p:sp>
        <p:nvSpPr>
          <p:cNvPr id="21" name="矩形 20"/>
          <p:cNvSpPr/>
          <p:nvPr/>
        </p:nvSpPr>
        <p:spPr>
          <a:xfrm>
            <a:off x="428596" y="905020"/>
            <a:ext cx="8429684" cy="769441"/>
          </a:xfrm>
          <a:prstGeom prst="rect">
            <a:avLst/>
          </a:prstGeom>
        </p:spPr>
        <p:txBody>
          <a:bodyPr wrap="square">
            <a:spAutoFit/>
          </a:bodyPr>
          <a:lstStyle/>
          <a:p>
            <a:pPr algn="just"/>
            <a:r>
              <a:rPr lang="zh-TW" altLang="en-US" sz="2200" dirty="0" smtClean="0">
                <a:solidFill>
                  <a:srgbClr val="C00000"/>
                </a:solidFill>
              </a:rPr>
              <a:t>經彙整檢視後，於「二、調整產業體質」及「三、強化政府資源」兩部分均能符合</a:t>
            </a:r>
            <a:r>
              <a:rPr lang="en-US" altLang="zh-TW" sz="2200" dirty="0" smtClean="0">
                <a:solidFill>
                  <a:srgbClr val="C00000"/>
                </a:solidFill>
              </a:rPr>
              <a:t>KPI</a:t>
            </a:r>
            <a:r>
              <a:rPr lang="zh-TW" altLang="en-US" sz="2200" dirty="0" smtClean="0">
                <a:solidFill>
                  <a:srgbClr val="C00000"/>
                </a:solidFill>
              </a:rPr>
              <a:t>，請各主辦機關賡續辦理，具體成果包括：</a:t>
            </a:r>
            <a:endParaRPr lang="zh-TW" altLang="en-US" sz="2200" dirty="0">
              <a:solidFill>
                <a:srgbClr val="C00000"/>
              </a:solidFill>
            </a:endParaRPr>
          </a:p>
        </p:txBody>
      </p:sp>
      <p:graphicFrame>
        <p:nvGraphicFramePr>
          <p:cNvPr id="9" name="資料庫圖表 8"/>
          <p:cNvGraphicFramePr/>
          <p:nvPr/>
        </p:nvGraphicFramePr>
        <p:xfrm>
          <a:off x="214282" y="1785926"/>
          <a:ext cx="8643998" cy="46434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540167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28596" y="1000108"/>
            <a:ext cx="8229600" cy="5643602"/>
          </a:xfrm>
        </p:spPr>
        <p:txBody>
          <a:bodyPr>
            <a:noAutofit/>
          </a:bodyPr>
          <a:lstStyle/>
          <a:p>
            <a:pPr>
              <a:spcBef>
                <a:spcPts val="1200"/>
              </a:spcBef>
            </a:pPr>
            <a:r>
              <a:rPr lang="zh-TW" altLang="en-US" sz="2400" dirty="0" smtClean="0"/>
              <a:t>為爭取新南向區域工程商機，政府透過各項措施，協助工程業者向海外發展，包括</a:t>
            </a:r>
            <a:r>
              <a:rPr lang="zh-TW" altLang="en-US" sz="2400" b="1" u="sng" dirty="0" smtClean="0">
                <a:solidFill>
                  <a:srgbClr val="FF0000"/>
                </a:solidFill>
              </a:rPr>
              <a:t>籌組輸出團隊爭取海外標案</a:t>
            </a:r>
            <a:r>
              <a:rPr lang="zh-TW" altLang="en-US" sz="2400" dirty="0" smtClean="0"/>
              <a:t>、</a:t>
            </a:r>
            <a:r>
              <a:rPr lang="zh-TW" altLang="en-US" sz="2400" b="1" u="sng" dirty="0" smtClean="0">
                <a:solidFill>
                  <a:srgbClr val="FF0000"/>
                </a:solidFill>
              </a:rPr>
              <a:t>補助工程產業海外拓點</a:t>
            </a:r>
            <a:r>
              <a:rPr lang="zh-TW" altLang="en-US" sz="2400" dirty="0" smtClean="0"/>
              <a:t>、</a:t>
            </a:r>
            <a:r>
              <a:rPr lang="zh-TW" altLang="en-US" sz="2400" b="1" u="sng" dirty="0" smtClean="0">
                <a:solidFill>
                  <a:srgbClr val="FF0000"/>
                </a:solidFill>
              </a:rPr>
              <a:t>強化聯貸平台運作</a:t>
            </a:r>
            <a:r>
              <a:rPr lang="zh-TW" altLang="en-US" sz="2400" dirty="0" smtClean="0"/>
              <a:t>等；並透過召開工程產業全球化平台會議，以定期追蹤進度、協調疑難。</a:t>
            </a:r>
            <a:endParaRPr lang="en-US" altLang="zh-TW" sz="2400" dirty="0" smtClean="0"/>
          </a:p>
          <a:p>
            <a:pPr>
              <a:spcBef>
                <a:spcPts val="1200"/>
              </a:spcBef>
            </a:pPr>
            <a:r>
              <a:rPr lang="zh-TW" altLang="en-US" sz="2400" dirty="0" smtClean="0"/>
              <a:t>前開工程產業全球化平臺會議，依行政院</a:t>
            </a:r>
            <a:r>
              <a:rPr lang="en-US" sz="2400" dirty="0" smtClean="0"/>
              <a:t> 106 </a:t>
            </a:r>
            <a:r>
              <a:rPr lang="zh-TW" altLang="en-US" sz="2400" dirty="0" smtClean="0"/>
              <a:t>年</a:t>
            </a:r>
            <a:r>
              <a:rPr lang="en-US" sz="2400" dirty="0" smtClean="0"/>
              <a:t> 9 </a:t>
            </a:r>
            <a:r>
              <a:rPr lang="zh-TW" altLang="en-US" sz="2400" dirty="0" smtClean="0"/>
              <a:t>月</a:t>
            </a:r>
            <a:r>
              <a:rPr lang="en-US" sz="2400" dirty="0" smtClean="0"/>
              <a:t> 18 </a:t>
            </a:r>
            <a:r>
              <a:rPr lang="zh-TW" altLang="en-US" sz="2400" dirty="0" smtClean="0"/>
              <a:t>日核定「工程產業全球化推動方案（政策白皮書）第</a:t>
            </a:r>
            <a:r>
              <a:rPr lang="en-US" sz="2400" dirty="0" smtClean="0"/>
              <a:t> 2 </a:t>
            </a:r>
            <a:r>
              <a:rPr lang="zh-TW" altLang="en-US" sz="2400" dirty="0" smtClean="0"/>
              <a:t>期</a:t>
            </a:r>
            <a:r>
              <a:rPr lang="en-US" sz="2400" dirty="0" smtClean="0"/>
              <a:t>(107</a:t>
            </a:r>
            <a:r>
              <a:rPr lang="zh-TW" altLang="en-US" sz="2400" dirty="0" smtClean="0"/>
              <a:t>～</a:t>
            </a:r>
            <a:r>
              <a:rPr lang="en-US" sz="2400" dirty="0" smtClean="0"/>
              <a:t>110 </a:t>
            </a:r>
            <a:r>
              <a:rPr lang="zh-TW" altLang="en-US" sz="2400" dirty="0" smtClean="0"/>
              <a:t>年</a:t>
            </a:r>
            <a:r>
              <a:rPr lang="en-US" sz="2400" dirty="0" smtClean="0"/>
              <a:t>)</a:t>
            </a:r>
            <a:r>
              <a:rPr lang="zh-TW" altLang="en-US" sz="2400" dirty="0" smtClean="0"/>
              <a:t>」，係由工程會每年召開</a:t>
            </a:r>
            <a:r>
              <a:rPr lang="en-US" sz="2400" dirty="0" smtClean="0"/>
              <a:t>2</a:t>
            </a:r>
            <a:r>
              <a:rPr lang="zh-TW" altLang="en-US" sz="2400" dirty="0" smtClean="0"/>
              <a:t>次，以追蹤及協調各項協助工程產業海外輸出策略的主（協）辦機關辦理情形。為追蹤及報告本年度執行情形及明年度工作重點，爰召開本次會議。</a:t>
            </a:r>
            <a:endParaRPr lang="zh-TW" altLang="en-US" sz="2400" b="1" dirty="0" smtClean="0">
              <a:solidFill>
                <a:schemeClr val="accent1">
                  <a:lumMod val="75000"/>
                </a:schemeClr>
              </a:solidFill>
            </a:endParaRPr>
          </a:p>
        </p:txBody>
      </p:sp>
      <p:sp>
        <p:nvSpPr>
          <p:cNvPr id="3" name="標題 2"/>
          <p:cNvSpPr>
            <a:spLocks noGrp="1"/>
          </p:cNvSpPr>
          <p:nvPr>
            <p:ph type="title"/>
          </p:nvPr>
        </p:nvSpPr>
        <p:spPr/>
        <p:txBody>
          <a:bodyPr/>
          <a:lstStyle/>
          <a:p>
            <a:r>
              <a:rPr lang="zh-TW" altLang="en-US" dirty="0" smtClean="0"/>
              <a:t>會議緣起</a:t>
            </a:r>
            <a:endParaRPr lang="zh-TW" altLang="en-US" dirty="0"/>
          </a:p>
        </p:txBody>
      </p:sp>
    </p:spTree>
    <p:extLst>
      <p:ext uri="{BB962C8B-B14F-4D97-AF65-F5344CB8AC3E}">
        <p14:creationId xmlns:p14="http://schemas.microsoft.com/office/powerpoint/2010/main" xmlns="" val="342758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五、中小型工程業者得標情形</a:t>
            </a:r>
            <a:endParaRPr lang="zh-TW" altLang="en-US" dirty="0"/>
          </a:p>
        </p:txBody>
      </p:sp>
      <p:sp>
        <p:nvSpPr>
          <p:cNvPr id="67" name="內容版面配置區 1"/>
          <p:cNvSpPr>
            <a:spLocks noGrp="1"/>
          </p:cNvSpPr>
          <p:nvPr>
            <p:ph idx="1"/>
          </p:nvPr>
        </p:nvSpPr>
        <p:spPr>
          <a:xfrm>
            <a:off x="357158" y="1000108"/>
            <a:ext cx="8501122" cy="4935781"/>
          </a:xfrm>
        </p:spPr>
        <p:txBody>
          <a:bodyPr>
            <a:normAutofit/>
          </a:bodyPr>
          <a:lstStyle/>
          <a:p>
            <a:r>
              <a:rPr lang="zh-TW" altLang="en-US" sz="2400" dirty="0" smtClean="0"/>
              <a:t>今年針對「中小企業」加強服務，中小型工程業者於今年海外得標</a:t>
            </a:r>
            <a:r>
              <a:rPr lang="en-US" sz="2400" dirty="0" smtClean="0"/>
              <a:t>19</a:t>
            </a:r>
            <a:r>
              <a:rPr lang="zh-TW" altLang="en-US" sz="2400" dirty="0" smtClean="0"/>
              <a:t>件，創歷年新高。</a:t>
            </a:r>
          </a:p>
        </p:txBody>
      </p:sp>
      <p:graphicFrame>
        <p:nvGraphicFramePr>
          <p:cNvPr id="5" name="表格 4"/>
          <p:cNvGraphicFramePr>
            <a:graphicFrameLocks noGrp="1"/>
          </p:cNvGraphicFramePr>
          <p:nvPr/>
        </p:nvGraphicFramePr>
        <p:xfrm>
          <a:off x="857224" y="2103447"/>
          <a:ext cx="7286676" cy="3397255"/>
        </p:xfrm>
        <a:graphic>
          <a:graphicData uri="http://schemas.openxmlformats.org/drawingml/2006/table">
            <a:tbl>
              <a:tblPr>
                <a:tableStyleId>{0505E3EF-67EA-436B-97B2-0124C06EBD24}</a:tableStyleId>
              </a:tblPr>
              <a:tblGrid>
                <a:gridCol w="1090141"/>
                <a:gridCol w="1205085"/>
                <a:gridCol w="1220459"/>
                <a:gridCol w="1220459"/>
                <a:gridCol w="1220459"/>
                <a:gridCol w="1330073"/>
              </a:tblGrid>
              <a:tr h="679451">
                <a:tc gridSpan="2">
                  <a:txBody>
                    <a:bodyPr/>
                    <a:lstStyle/>
                    <a:p>
                      <a:pPr marL="152400" marR="21590" algn="ctr">
                        <a:lnSpc>
                          <a:spcPts val="2000"/>
                        </a:lnSpc>
                        <a:spcAft>
                          <a:spcPts val="0"/>
                        </a:spcAft>
                        <a:tabLst>
                          <a:tab pos="457200" algn="l"/>
                        </a:tabLst>
                      </a:pPr>
                      <a:r>
                        <a:rPr lang="zh-TW" sz="2000" kern="100" dirty="0"/>
                        <a:t>年度</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zh-TW" altLang="en-US"/>
                    </a:p>
                  </a:txBody>
                  <a:tcPr/>
                </a:tc>
                <a:tc>
                  <a:txBody>
                    <a:bodyPr/>
                    <a:lstStyle/>
                    <a:p>
                      <a:pPr algn="ctr">
                        <a:lnSpc>
                          <a:spcPts val="2000"/>
                        </a:lnSpc>
                        <a:spcAft>
                          <a:spcPts val="0"/>
                        </a:spcAft>
                      </a:pPr>
                      <a:r>
                        <a:rPr lang="en-US" sz="2000" kern="100" dirty="0"/>
                        <a:t>105</a:t>
                      </a:r>
                      <a:r>
                        <a:rPr lang="zh-TW" sz="2000" kern="100" dirty="0"/>
                        <a:t>年</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000"/>
                        </a:lnSpc>
                        <a:spcAft>
                          <a:spcPts val="0"/>
                        </a:spcAft>
                      </a:pPr>
                      <a:r>
                        <a:rPr lang="en-US" sz="2000" kern="100" dirty="0"/>
                        <a:t>106</a:t>
                      </a:r>
                      <a:r>
                        <a:rPr lang="zh-TW" sz="2000" kern="100" dirty="0"/>
                        <a:t>年</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000"/>
                        </a:lnSpc>
                        <a:spcAft>
                          <a:spcPts val="0"/>
                        </a:spcAft>
                      </a:pPr>
                      <a:r>
                        <a:rPr lang="en-US" sz="2000" kern="100" dirty="0"/>
                        <a:t>107</a:t>
                      </a:r>
                      <a:r>
                        <a:rPr lang="zh-TW" sz="2000" kern="100" dirty="0"/>
                        <a:t>年</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000"/>
                        </a:lnSpc>
                        <a:spcAft>
                          <a:spcPts val="0"/>
                        </a:spcAft>
                      </a:pPr>
                      <a:r>
                        <a:rPr lang="en-US" sz="2000" b="1" kern="100" dirty="0" smtClean="0"/>
                        <a:t>108</a:t>
                      </a:r>
                      <a:r>
                        <a:rPr lang="zh-TW" sz="2000" b="1" kern="100" dirty="0" smtClean="0"/>
                        <a:t>年</a:t>
                      </a:r>
                      <a:endParaRPr lang="zh-TW" sz="2800" b="1"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r>
              <a:tr h="679451">
                <a:tc rowSpan="2">
                  <a:txBody>
                    <a:bodyPr/>
                    <a:lstStyle/>
                    <a:p>
                      <a:pPr algn="ctr">
                        <a:lnSpc>
                          <a:spcPts val="2400"/>
                        </a:lnSpc>
                        <a:spcAft>
                          <a:spcPts val="0"/>
                        </a:spcAft>
                      </a:pPr>
                      <a:r>
                        <a:rPr lang="zh-TW" sz="2000" kern="100" dirty="0"/>
                        <a:t>件</a:t>
                      </a:r>
                      <a:endParaRPr lang="zh-TW" sz="2800" kern="100" dirty="0"/>
                    </a:p>
                    <a:p>
                      <a:pPr marL="609600" indent="-609600" algn="ctr">
                        <a:lnSpc>
                          <a:spcPts val="2400"/>
                        </a:lnSpc>
                        <a:spcAft>
                          <a:spcPts val="0"/>
                        </a:spcAft>
                        <a:tabLst>
                          <a:tab pos="457200" algn="l"/>
                        </a:tabLst>
                      </a:pPr>
                      <a:r>
                        <a:rPr lang="zh-TW" sz="2000" kern="100" dirty="0"/>
                        <a:t>數</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000"/>
                        </a:lnSpc>
                        <a:spcAft>
                          <a:spcPts val="0"/>
                        </a:spcAft>
                      </a:pPr>
                      <a:r>
                        <a:rPr lang="zh-TW" sz="1800" b="1" kern="100" dirty="0" smtClean="0">
                          <a:solidFill>
                            <a:srgbClr val="FF0000"/>
                          </a:solidFill>
                        </a:rPr>
                        <a:t>中小型</a:t>
                      </a:r>
                      <a:r>
                        <a:rPr lang="en-US" sz="1800" b="1" kern="100" dirty="0" smtClean="0">
                          <a:solidFill>
                            <a:srgbClr val="FF0000"/>
                          </a:solidFill>
                        </a:rPr>
                        <a:t>*</a:t>
                      </a:r>
                      <a:endParaRPr lang="zh-TW" sz="2800" b="1" kern="100" dirty="0">
                        <a:solidFill>
                          <a:srgbClr val="FF0000"/>
                        </a:solidFill>
                      </a:endParaRPr>
                    </a:p>
                    <a:p>
                      <a:pPr algn="ctr">
                        <a:lnSpc>
                          <a:spcPts val="2000"/>
                        </a:lnSpc>
                        <a:spcAft>
                          <a:spcPts val="0"/>
                        </a:spcAft>
                      </a:pPr>
                      <a:r>
                        <a:rPr lang="zh-TW" sz="1800" b="1" kern="100" dirty="0">
                          <a:solidFill>
                            <a:srgbClr val="FF0000"/>
                          </a:solidFill>
                        </a:rPr>
                        <a:t>工程業者</a:t>
                      </a:r>
                      <a:endParaRPr lang="zh-TW" sz="2800" b="1" kern="100" dirty="0">
                        <a:solidFill>
                          <a:srgbClr val="FF0000"/>
                        </a:solidFill>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400"/>
                        </a:lnSpc>
                        <a:spcAft>
                          <a:spcPts val="0"/>
                        </a:spcAft>
                      </a:pPr>
                      <a:r>
                        <a:rPr lang="en-US" sz="2000" kern="100" dirty="0"/>
                        <a:t>3</a:t>
                      </a:r>
                      <a:r>
                        <a:rPr lang="zh-TW" sz="2000" kern="100" dirty="0"/>
                        <a:t>件</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a:t>3</a:t>
                      </a:r>
                      <a:r>
                        <a:rPr lang="zh-TW" sz="2000" kern="100"/>
                        <a:t>件</a:t>
                      </a:r>
                      <a:endParaRPr lang="zh-TW" sz="2800" kern="10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a:t>17</a:t>
                      </a:r>
                      <a:r>
                        <a:rPr lang="zh-TW" sz="2000" kern="100"/>
                        <a:t>件</a:t>
                      </a:r>
                      <a:endParaRPr lang="zh-TW" sz="2800" kern="10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b="1" kern="100" dirty="0">
                          <a:solidFill>
                            <a:srgbClr val="FF0000"/>
                          </a:solidFill>
                        </a:rPr>
                        <a:t>19</a:t>
                      </a:r>
                      <a:r>
                        <a:rPr lang="zh-TW" sz="2000" b="1" kern="100" dirty="0">
                          <a:solidFill>
                            <a:srgbClr val="FF0000"/>
                          </a:solidFill>
                        </a:rPr>
                        <a:t>件</a:t>
                      </a:r>
                      <a:endParaRPr lang="zh-TW" sz="2800" b="1" kern="100" dirty="0">
                        <a:solidFill>
                          <a:srgbClr val="FF0000"/>
                        </a:solidFill>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9451">
                <a:tc vMerge="1">
                  <a:txBody>
                    <a:bodyPr/>
                    <a:lstStyle/>
                    <a:p>
                      <a:endParaRPr lang="zh-TW" altLang="en-US"/>
                    </a:p>
                  </a:txBody>
                  <a:tcPr/>
                </a:tc>
                <a:tc>
                  <a:txBody>
                    <a:bodyPr/>
                    <a:lstStyle/>
                    <a:p>
                      <a:pPr algn="ctr">
                        <a:lnSpc>
                          <a:spcPts val="2000"/>
                        </a:lnSpc>
                        <a:spcAft>
                          <a:spcPts val="0"/>
                        </a:spcAft>
                      </a:pPr>
                      <a:r>
                        <a:rPr lang="zh-TW" sz="1800" kern="100" dirty="0"/>
                        <a:t>整體</a:t>
                      </a:r>
                      <a:r>
                        <a:rPr lang="en-US" sz="1800" kern="100" dirty="0"/>
                        <a:t>**</a:t>
                      </a:r>
                      <a:endParaRPr lang="zh-TW" sz="2800" kern="100" dirty="0"/>
                    </a:p>
                    <a:p>
                      <a:pPr algn="ctr">
                        <a:lnSpc>
                          <a:spcPts val="2000"/>
                        </a:lnSpc>
                        <a:spcAft>
                          <a:spcPts val="0"/>
                        </a:spcAft>
                      </a:pPr>
                      <a:r>
                        <a:rPr lang="zh-TW" sz="1800" kern="100" dirty="0"/>
                        <a:t>工程業者</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400"/>
                        </a:lnSpc>
                        <a:spcAft>
                          <a:spcPts val="0"/>
                        </a:spcAft>
                      </a:pPr>
                      <a:r>
                        <a:rPr lang="en-US" sz="2000" kern="100" dirty="0"/>
                        <a:t>10</a:t>
                      </a:r>
                      <a:r>
                        <a:rPr lang="zh-TW" sz="2000" kern="100" dirty="0"/>
                        <a:t>件</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a:t>17</a:t>
                      </a:r>
                      <a:r>
                        <a:rPr lang="zh-TW" sz="2000" kern="100"/>
                        <a:t>件</a:t>
                      </a:r>
                      <a:endParaRPr lang="zh-TW" sz="2800" kern="10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a:t>37</a:t>
                      </a:r>
                      <a:r>
                        <a:rPr lang="zh-TW" sz="2000" kern="100"/>
                        <a:t>件</a:t>
                      </a:r>
                      <a:endParaRPr lang="zh-TW" sz="2800" kern="10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b="1" kern="100" dirty="0"/>
                        <a:t>41</a:t>
                      </a:r>
                      <a:r>
                        <a:rPr lang="zh-TW" sz="2000" b="1" kern="100" dirty="0"/>
                        <a:t>件</a:t>
                      </a:r>
                      <a:endParaRPr lang="zh-TW" sz="2800" b="1"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9451">
                <a:tc rowSpan="2">
                  <a:txBody>
                    <a:bodyPr/>
                    <a:lstStyle/>
                    <a:p>
                      <a:pPr algn="ctr">
                        <a:lnSpc>
                          <a:spcPts val="2400"/>
                        </a:lnSpc>
                        <a:spcAft>
                          <a:spcPts val="0"/>
                        </a:spcAft>
                      </a:pPr>
                      <a:r>
                        <a:rPr lang="zh-TW" sz="2000" kern="100" dirty="0"/>
                        <a:t>金</a:t>
                      </a:r>
                      <a:endParaRPr lang="zh-TW" sz="2800" kern="100" dirty="0"/>
                    </a:p>
                    <a:p>
                      <a:pPr algn="ctr">
                        <a:lnSpc>
                          <a:spcPts val="2400"/>
                        </a:lnSpc>
                        <a:spcAft>
                          <a:spcPts val="0"/>
                        </a:spcAft>
                      </a:pPr>
                      <a:r>
                        <a:rPr lang="zh-TW" sz="2000" kern="100" dirty="0"/>
                        <a:t>額</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000"/>
                        </a:lnSpc>
                        <a:spcAft>
                          <a:spcPts val="0"/>
                        </a:spcAft>
                      </a:pPr>
                      <a:r>
                        <a:rPr lang="zh-TW" sz="1800" kern="100" dirty="0" smtClean="0"/>
                        <a:t>中小型</a:t>
                      </a:r>
                      <a:r>
                        <a:rPr lang="en-US" sz="1800" kern="100" dirty="0" smtClean="0"/>
                        <a:t>*</a:t>
                      </a:r>
                      <a:endParaRPr lang="zh-TW" sz="2800" kern="100" dirty="0"/>
                    </a:p>
                    <a:p>
                      <a:pPr algn="ctr">
                        <a:lnSpc>
                          <a:spcPts val="2000"/>
                        </a:lnSpc>
                        <a:spcAft>
                          <a:spcPts val="0"/>
                        </a:spcAft>
                      </a:pPr>
                      <a:r>
                        <a:rPr lang="zh-TW" sz="1800" kern="100" dirty="0"/>
                        <a:t>工程業者</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400"/>
                        </a:lnSpc>
                        <a:spcAft>
                          <a:spcPts val="0"/>
                        </a:spcAft>
                      </a:pPr>
                      <a:r>
                        <a:rPr lang="en-US" sz="2000" kern="100" dirty="0"/>
                        <a:t>0.02</a:t>
                      </a:r>
                      <a:r>
                        <a:rPr lang="zh-TW" sz="2000" kern="100" dirty="0"/>
                        <a:t>億元</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dirty="0"/>
                        <a:t>1.52</a:t>
                      </a:r>
                      <a:r>
                        <a:rPr lang="zh-TW" sz="2000" kern="100" dirty="0"/>
                        <a:t>億元</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dirty="0"/>
                        <a:t>7.63</a:t>
                      </a:r>
                      <a:r>
                        <a:rPr lang="zh-TW" sz="2000" kern="100" dirty="0"/>
                        <a:t>億元</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b="1" kern="100" dirty="0"/>
                        <a:t>1.59</a:t>
                      </a:r>
                      <a:r>
                        <a:rPr lang="zh-TW" sz="2000" b="1" kern="100" dirty="0"/>
                        <a:t>億元</a:t>
                      </a:r>
                      <a:endParaRPr lang="zh-TW" sz="2800" b="1"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9451">
                <a:tc vMerge="1">
                  <a:txBody>
                    <a:bodyPr/>
                    <a:lstStyle/>
                    <a:p>
                      <a:endParaRPr lang="zh-TW" altLang="en-US"/>
                    </a:p>
                  </a:txBody>
                  <a:tcPr/>
                </a:tc>
                <a:tc>
                  <a:txBody>
                    <a:bodyPr/>
                    <a:lstStyle/>
                    <a:p>
                      <a:pPr algn="ctr">
                        <a:lnSpc>
                          <a:spcPts val="2000"/>
                        </a:lnSpc>
                        <a:spcAft>
                          <a:spcPts val="0"/>
                        </a:spcAft>
                      </a:pPr>
                      <a:r>
                        <a:rPr lang="zh-TW" sz="1800" kern="100" dirty="0"/>
                        <a:t>整體</a:t>
                      </a:r>
                      <a:r>
                        <a:rPr lang="en-US" sz="1800" kern="100" dirty="0"/>
                        <a:t>**</a:t>
                      </a:r>
                      <a:endParaRPr lang="zh-TW" sz="2800" kern="100" dirty="0"/>
                    </a:p>
                    <a:p>
                      <a:pPr algn="ctr">
                        <a:lnSpc>
                          <a:spcPts val="2000"/>
                        </a:lnSpc>
                        <a:spcAft>
                          <a:spcPts val="0"/>
                        </a:spcAft>
                      </a:pPr>
                      <a:r>
                        <a:rPr lang="zh-TW" sz="1800" kern="100" dirty="0"/>
                        <a:t>工程業者</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ts val="2400"/>
                        </a:lnSpc>
                        <a:spcAft>
                          <a:spcPts val="0"/>
                        </a:spcAft>
                      </a:pPr>
                      <a:r>
                        <a:rPr lang="en-US" sz="2000" kern="100" dirty="0"/>
                        <a:t>239</a:t>
                      </a:r>
                      <a:r>
                        <a:rPr lang="zh-TW" sz="2000" kern="100" dirty="0"/>
                        <a:t>億元</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dirty="0"/>
                        <a:t>252</a:t>
                      </a:r>
                      <a:r>
                        <a:rPr lang="zh-TW" sz="2000" kern="100" dirty="0"/>
                        <a:t>億元</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kern="100" dirty="0"/>
                        <a:t>270</a:t>
                      </a:r>
                      <a:r>
                        <a:rPr lang="zh-TW" sz="2000" kern="100" dirty="0"/>
                        <a:t>億元</a:t>
                      </a:r>
                      <a:endParaRPr lang="zh-TW" sz="2800"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2400"/>
                        </a:lnSpc>
                        <a:spcAft>
                          <a:spcPts val="0"/>
                        </a:spcAft>
                      </a:pPr>
                      <a:r>
                        <a:rPr lang="en-US" sz="2000" b="1" kern="100" dirty="0"/>
                        <a:t>264</a:t>
                      </a:r>
                      <a:r>
                        <a:rPr lang="zh-TW" sz="2000" b="1" kern="100" dirty="0"/>
                        <a:t>億元</a:t>
                      </a:r>
                      <a:endParaRPr lang="zh-TW" sz="2800" b="1" kern="100" dirty="0">
                        <a:latin typeface="+mn-ea"/>
                        <a:ea typeface="+mn-ea"/>
                        <a:cs typeface="Times New Roman"/>
                      </a:endParaRPr>
                    </a:p>
                  </a:txBody>
                  <a:tcPr marL="68168" marR="68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文字方塊 5"/>
          <p:cNvSpPr txBox="1"/>
          <p:nvPr/>
        </p:nvSpPr>
        <p:spPr>
          <a:xfrm>
            <a:off x="857224" y="5572140"/>
            <a:ext cx="7286676" cy="738664"/>
          </a:xfrm>
          <a:prstGeom prst="rect">
            <a:avLst/>
          </a:prstGeom>
          <a:noFill/>
        </p:spPr>
        <p:txBody>
          <a:bodyPr wrap="square" rtlCol="0">
            <a:spAutoFit/>
          </a:bodyPr>
          <a:lstStyle/>
          <a:p>
            <a:r>
              <a:rPr lang="zh-TW" altLang="en-US" sz="1400" dirty="0" smtClean="0"/>
              <a:t>註</a:t>
            </a:r>
            <a:r>
              <a:rPr lang="en-US" sz="1400" dirty="0" smtClean="0"/>
              <a:t>*</a:t>
            </a:r>
            <a:r>
              <a:rPr lang="zh-TW" altLang="en-US" sz="1400" dirty="0" smtClean="0"/>
              <a:t>：上表所稱中小型工程業者，係扣除以往較有海外工程實績之大型工程業者。</a:t>
            </a:r>
          </a:p>
          <a:p>
            <a:r>
              <a:rPr lang="zh-TW" altLang="en-US" sz="1400" dirty="0" smtClean="0"/>
              <a:t>註</a:t>
            </a:r>
            <a:r>
              <a:rPr lang="en-US" sz="1400" dirty="0" smtClean="0"/>
              <a:t>**</a:t>
            </a:r>
            <a:r>
              <a:rPr lang="zh-TW" altLang="en-US" sz="1400" dirty="0" smtClean="0"/>
              <a:t>：上表所稱整體工程業者，係指六大工程輸出團隊及拓點補助計畫之我國工程業者。</a:t>
            </a:r>
          </a:p>
          <a:p>
            <a:endParaRPr lang="zh-TW" altLang="en-US" sz="1400" dirty="0"/>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標題 2"/>
          <p:cNvSpPr>
            <a:spLocks noGrp="1"/>
          </p:cNvSpPr>
          <p:nvPr>
            <p:ph type="title"/>
          </p:nvPr>
        </p:nvSpPr>
        <p:spPr>
          <a:xfrm>
            <a:off x="457200" y="72611"/>
            <a:ext cx="8229600" cy="1143000"/>
          </a:xfrm>
        </p:spPr>
        <p:txBody>
          <a:bodyPr>
            <a:normAutofit/>
          </a:bodyPr>
          <a:lstStyle/>
          <a:p>
            <a:pPr lvl="0"/>
            <a:r>
              <a:rPr lang="zh-TW" altLang="en-US" dirty="0" smtClean="0"/>
              <a:t>五、中小型工程業者得標情形</a:t>
            </a:r>
            <a:r>
              <a:rPr lang="en-US" altLang="zh-TW" dirty="0" smtClean="0"/>
              <a:t>-</a:t>
            </a:r>
            <a:r>
              <a:rPr lang="zh-TW" altLang="en-US" dirty="0" smtClean="0"/>
              <a:t>成功案例</a:t>
            </a:r>
            <a:endParaRPr lang="zh-TW" altLang="en-US" dirty="0"/>
          </a:p>
        </p:txBody>
      </p:sp>
      <p:graphicFrame>
        <p:nvGraphicFramePr>
          <p:cNvPr id="8" name="內容版面配置區 7"/>
          <p:cNvGraphicFramePr>
            <a:graphicFrameLocks noGrp="1"/>
          </p:cNvGraphicFramePr>
          <p:nvPr>
            <p:ph idx="1"/>
          </p:nvPr>
        </p:nvGraphicFramePr>
        <p:xfrm>
          <a:off x="457200" y="1142984"/>
          <a:ext cx="8229600" cy="5286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文字方塊 8"/>
          <p:cNvSpPr txBox="1"/>
          <p:nvPr/>
        </p:nvSpPr>
        <p:spPr>
          <a:xfrm>
            <a:off x="1571604" y="3270593"/>
            <a:ext cx="6215106" cy="1015663"/>
          </a:xfrm>
          <a:prstGeom prst="rect">
            <a:avLst/>
          </a:prstGeom>
          <a:noFill/>
        </p:spPr>
        <p:txBody>
          <a:bodyPr wrap="square" rtlCol="0">
            <a:spAutoFit/>
          </a:bodyPr>
          <a:lstStyle/>
          <a:p>
            <a:pPr algn="ctr"/>
            <a:r>
              <a:rPr lang="zh-TW" altLang="en-US" sz="2400" b="1" dirty="0" smtClean="0">
                <a:solidFill>
                  <a:srgbClr val="FF0000"/>
                </a:solidFill>
              </a:rPr>
              <a:t>中小型</a:t>
            </a:r>
            <a:r>
              <a:rPr lang="zh-TW" altLang="en-US" b="1" dirty="0" smtClean="0">
                <a:solidFill>
                  <a:srgbClr val="FF0000"/>
                </a:solidFill>
              </a:rPr>
              <a:t>工程業者－筑誠工程顧問股份有限公司</a:t>
            </a:r>
            <a:endParaRPr lang="en-US" altLang="zh-TW" b="1" dirty="0" smtClean="0">
              <a:solidFill>
                <a:srgbClr val="FF0000"/>
              </a:solidFill>
            </a:endParaRPr>
          </a:p>
          <a:p>
            <a:pPr algn="ctr"/>
            <a:r>
              <a:rPr lang="zh-TW" altLang="en-US" b="1" dirty="0" smtClean="0">
                <a:solidFill>
                  <a:srgbClr val="FF0000"/>
                </a:solidFill>
              </a:rPr>
              <a:t>於越南胡志明市設立辦事處，並成功取得</a:t>
            </a:r>
            <a:endParaRPr lang="en-US" altLang="zh-TW" b="1" dirty="0" smtClean="0">
              <a:solidFill>
                <a:srgbClr val="FF0000"/>
              </a:solidFill>
            </a:endParaRPr>
          </a:p>
          <a:p>
            <a:pPr algn="ctr"/>
            <a:r>
              <a:rPr lang="zh-TW" altLang="en-US" b="1" dirty="0" smtClean="0">
                <a:solidFill>
                  <a:srgbClr val="FF0000"/>
                </a:solidFill>
              </a:rPr>
              <a:t>「</a:t>
            </a:r>
            <a:r>
              <a:rPr lang="en-US" altLang="zh-TW" b="1" dirty="0" smtClean="0">
                <a:solidFill>
                  <a:srgbClr val="FF0000"/>
                </a:solidFill>
              </a:rPr>
              <a:t>Sun </a:t>
            </a:r>
            <a:r>
              <a:rPr lang="en-US" altLang="zh-TW" b="1" dirty="0" err="1" smtClean="0">
                <a:solidFill>
                  <a:srgbClr val="FF0000"/>
                </a:solidFill>
              </a:rPr>
              <a:t>Auenue</a:t>
            </a:r>
            <a:r>
              <a:rPr lang="en-US" altLang="zh-TW" b="1" dirty="0" smtClean="0">
                <a:solidFill>
                  <a:srgbClr val="FF0000"/>
                </a:solidFill>
              </a:rPr>
              <a:t> SAV323.03 Decoration Project</a:t>
            </a:r>
            <a:r>
              <a:rPr lang="zh-TW" altLang="en-US" b="1" dirty="0" smtClean="0">
                <a:solidFill>
                  <a:srgbClr val="FF0000"/>
                </a:solidFill>
              </a:rPr>
              <a:t>」設計案</a:t>
            </a:r>
            <a:endParaRPr lang="zh-TW" altLang="en-US" b="1" dirty="0">
              <a:solidFill>
                <a:srgbClr val="FF0000"/>
              </a:solidFill>
            </a:endParaRPr>
          </a:p>
        </p:txBody>
      </p:sp>
      <p:sp>
        <p:nvSpPr>
          <p:cNvPr id="6" name="文字方塊 5"/>
          <p:cNvSpPr txBox="1"/>
          <p:nvPr/>
        </p:nvSpPr>
        <p:spPr>
          <a:xfrm>
            <a:off x="500034" y="1154842"/>
            <a:ext cx="3214710" cy="1631216"/>
          </a:xfrm>
          <a:prstGeom prst="rect">
            <a:avLst/>
          </a:prstGeom>
          <a:noFill/>
        </p:spPr>
        <p:txBody>
          <a:bodyPr wrap="square" rtlCol="0">
            <a:spAutoFit/>
          </a:bodyPr>
          <a:lstStyle/>
          <a:p>
            <a:pPr lvl="0"/>
            <a:r>
              <a:rPr lang="en-US" sz="1400" dirty="0" smtClean="0">
                <a:solidFill>
                  <a:schemeClr val="bg1">
                    <a:lumMod val="50000"/>
                  </a:schemeClr>
                </a:solidFill>
                <a:latin typeface="+mj-ea"/>
              </a:rPr>
              <a:t>107</a:t>
            </a:r>
            <a:r>
              <a:rPr lang="zh-TW" altLang="en-US" sz="1400" dirty="0" smtClean="0">
                <a:solidFill>
                  <a:schemeClr val="bg1">
                    <a:lumMod val="50000"/>
                  </a:schemeClr>
                </a:solidFill>
                <a:latin typeface="+mj-ea"/>
              </a:rPr>
              <a:t>年成果發表會成功吸引具企圖心但未有過海外工程經驗的中小型工</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程業者－筑誠公司向本會提</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出拓點補助申請，基於該</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公司為中小企業，本會</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優先審核並核定補助。</a:t>
            </a:r>
          </a:p>
          <a:p>
            <a:endParaRPr lang="zh-TW" altLang="en-US" sz="1400" dirty="0">
              <a:solidFill>
                <a:schemeClr val="bg1">
                  <a:lumMod val="50000"/>
                </a:schemeClr>
              </a:solidFill>
            </a:endParaRPr>
          </a:p>
        </p:txBody>
      </p:sp>
      <p:sp>
        <p:nvSpPr>
          <p:cNvPr id="7" name="文字方塊 6"/>
          <p:cNvSpPr txBox="1"/>
          <p:nvPr/>
        </p:nvSpPr>
        <p:spPr>
          <a:xfrm>
            <a:off x="5572132" y="1142984"/>
            <a:ext cx="3357586" cy="1384995"/>
          </a:xfrm>
          <a:prstGeom prst="rect">
            <a:avLst/>
          </a:prstGeom>
          <a:noFill/>
        </p:spPr>
        <p:txBody>
          <a:bodyPr wrap="square" rtlCol="0">
            <a:spAutoFit/>
          </a:bodyPr>
          <a:lstStyle/>
          <a:p>
            <a:pPr lvl="0"/>
            <a:r>
              <a:rPr lang="zh-TW" altLang="en-US" sz="1400" dirty="0" smtClean="0">
                <a:solidFill>
                  <a:schemeClr val="bg1">
                    <a:lumMod val="50000"/>
                  </a:schemeClr>
                </a:solidFill>
                <a:latin typeface="+mj-ea"/>
              </a:rPr>
              <a:t>為厚植筑誠公司於海外競標基礎能力</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，邀請該公司相關執行海外業務</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同仁參與</a:t>
            </a:r>
            <a:r>
              <a:rPr lang="en-US" sz="1400" dirty="0" smtClean="0">
                <a:solidFill>
                  <a:schemeClr val="bg1">
                    <a:lumMod val="50000"/>
                  </a:schemeClr>
                </a:solidFill>
                <a:latin typeface="+mj-ea"/>
              </a:rPr>
              <a:t>108</a:t>
            </a:r>
            <a:r>
              <a:rPr lang="zh-TW" altLang="en-US" sz="1400" dirty="0" smtClean="0">
                <a:solidFill>
                  <a:schemeClr val="bg1">
                    <a:lumMod val="50000"/>
                  </a:schemeClr>
                </a:solidFill>
                <a:latin typeface="+mj-ea"/>
              </a:rPr>
              <a:t>年度之工程產業</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全球化人才實務培訓班相</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關課程，本年度</a:t>
            </a:r>
            <a:r>
              <a:rPr lang="en-US" sz="1400" dirty="0" smtClean="0">
                <a:solidFill>
                  <a:schemeClr val="bg1">
                    <a:lumMod val="50000"/>
                  </a:schemeClr>
                </a:solidFill>
                <a:latin typeface="+mj-ea"/>
              </a:rPr>
              <a:t>5</a:t>
            </a:r>
            <a:r>
              <a:rPr lang="zh-TW" altLang="en-US" sz="1400" dirty="0" smtClean="0">
                <a:solidFill>
                  <a:schemeClr val="bg1">
                    <a:lumMod val="50000"/>
                  </a:schemeClr>
                </a:solidFill>
                <a:latin typeface="+mj-ea"/>
              </a:rPr>
              <a:t>堂課程</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 該公司參與</a:t>
            </a:r>
            <a:r>
              <a:rPr lang="en-US" sz="1400" dirty="0" smtClean="0">
                <a:solidFill>
                  <a:schemeClr val="bg1">
                    <a:lumMod val="50000"/>
                  </a:schemeClr>
                </a:solidFill>
                <a:latin typeface="+mj-ea"/>
              </a:rPr>
              <a:t>7</a:t>
            </a:r>
            <a:r>
              <a:rPr lang="zh-TW" altLang="en-US" sz="1400" dirty="0" smtClean="0">
                <a:solidFill>
                  <a:schemeClr val="bg1">
                    <a:lumMod val="50000"/>
                  </a:schemeClr>
                </a:solidFill>
                <a:latin typeface="+mj-ea"/>
              </a:rPr>
              <a:t>人次。</a:t>
            </a:r>
          </a:p>
        </p:txBody>
      </p:sp>
      <p:sp>
        <p:nvSpPr>
          <p:cNvPr id="10" name="文字方塊 9"/>
          <p:cNvSpPr txBox="1"/>
          <p:nvPr/>
        </p:nvSpPr>
        <p:spPr>
          <a:xfrm>
            <a:off x="500034" y="4786322"/>
            <a:ext cx="3286148" cy="1600438"/>
          </a:xfrm>
          <a:prstGeom prst="rect">
            <a:avLst/>
          </a:prstGeom>
          <a:noFill/>
        </p:spPr>
        <p:txBody>
          <a:bodyPr wrap="square" rtlCol="0">
            <a:spAutoFit/>
          </a:bodyPr>
          <a:lstStyle/>
          <a:p>
            <a:pPr lvl="0"/>
            <a:r>
              <a:rPr lang="zh-TW" altLang="en-US" sz="1400" dirty="0" smtClean="0">
                <a:solidFill>
                  <a:schemeClr val="bg1">
                    <a:lumMod val="50000"/>
                  </a:schemeClr>
                </a:solidFill>
                <a:latin typeface="+mj-ea"/>
              </a:rPr>
              <a:t>完成蒐集越南市場之</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「如何設立外國公司」</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、「相關公司稅務問題」</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、「工程技術顧問業及營</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造業資格條件」及「當地有</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力工程業者」等資訊供筑誠公司</a:t>
            </a:r>
            <a:endParaRPr lang="en-US" altLang="zh-TW" sz="1400" dirty="0" smtClean="0">
              <a:solidFill>
                <a:schemeClr val="bg1">
                  <a:lumMod val="50000"/>
                </a:schemeClr>
              </a:solidFill>
              <a:latin typeface="+mj-ea"/>
            </a:endParaRPr>
          </a:p>
          <a:p>
            <a:pPr lvl="0"/>
            <a:r>
              <a:rPr lang="zh-TW" altLang="en-US" sz="1400" dirty="0" smtClean="0">
                <a:solidFill>
                  <a:schemeClr val="bg1">
                    <a:lumMod val="50000"/>
                  </a:schemeClr>
                </a:solidFill>
                <a:latin typeface="+mj-ea"/>
              </a:rPr>
              <a:t>參考運用。</a:t>
            </a:r>
            <a:endParaRPr lang="zh-TW" altLang="en-US" sz="1400" dirty="0">
              <a:solidFill>
                <a:schemeClr val="bg1">
                  <a:lumMod val="50000"/>
                </a:schemeClr>
              </a:solidFill>
            </a:endParaRPr>
          </a:p>
        </p:txBody>
      </p:sp>
      <p:sp>
        <p:nvSpPr>
          <p:cNvPr id="11" name="文字方塊 10"/>
          <p:cNvSpPr txBox="1"/>
          <p:nvPr/>
        </p:nvSpPr>
        <p:spPr>
          <a:xfrm>
            <a:off x="5572132" y="4786322"/>
            <a:ext cx="3357586" cy="1600438"/>
          </a:xfrm>
          <a:prstGeom prst="rect">
            <a:avLst/>
          </a:prstGeom>
          <a:noFill/>
        </p:spPr>
        <p:txBody>
          <a:bodyPr wrap="square" rtlCol="0">
            <a:spAutoFit/>
          </a:bodyPr>
          <a:lstStyle/>
          <a:p>
            <a:pPr lvl="0"/>
            <a:r>
              <a:rPr lang="zh-TW" altLang="en-US" sz="1400" dirty="0" smtClean="0">
                <a:solidFill>
                  <a:schemeClr val="bg1">
                    <a:lumMod val="50000"/>
                  </a:schemeClr>
                </a:solidFill>
                <a:latin typeface="+mj-ea"/>
              </a:rPr>
              <a:t>                               針對初期窒礙問題，</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邀請具當地實務經驗</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及人脈的業者專家一對</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一輔導並提供實務諮詢，</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媒合該公司進行同業交流及</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異業結盟，使其快速瞭解當地</a:t>
            </a:r>
            <a:endParaRPr lang="en-US" altLang="zh-TW" sz="1400" dirty="0" smtClean="0">
              <a:solidFill>
                <a:schemeClr val="bg1">
                  <a:lumMod val="50000"/>
                </a:schemeClr>
              </a:solidFill>
              <a:latin typeface="+mj-ea"/>
            </a:endParaRPr>
          </a:p>
          <a:p>
            <a:pPr lvl="0"/>
            <a:r>
              <a:rPr lang="en-US" altLang="zh-TW" sz="1400" dirty="0" smtClean="0">
                <a:solidFill>
                  <a:schemeClr val="bg1">
                    <a:lumMod val="50000"/>
                  </a:schemeClr>
                </a:solidFill>
                <a:latin typeface="+mj-ea"/>
              </a:rPr>
              <a:t>              </a:t>
            </a:r>
            <a:r>
              <a:rPr lang="zh-TW" altLang="en-US" sz="1400" dirty="0" smtClean="0">
                <a:solidFill>
                  <a:schemeClr val="bg1">
                    <a:lumMod val="50000"/>
                  </a:schemeClr>
                </a:solidFill>
                <a:latin typeface="+mj-ea"/>
              </a:rPr>
              <a:t>市場並逐步建立人脈網絡。</a:t>
            </a:r>
          </a:p>
        </p:txBody>
      </p:sp>
    </p:spTree>
    <p:extLst>
      <p:ext uri="{BB962C8B-B14F-4D97-AF65-F5344CB8AC3E}">
        <p14:creationId xmlns="" xmlns:p14="http://schemas.microsoft.com/office/powerpoint/2010/main" val="12295378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142984"/>
            <a:ext cx="8229600" cy="3500462"/>
          </a:xfrm>
        </p:spPr>
        <p:txBody>
          <a:bodyPr>
            <a:normAutofit/>
          </a:bodyPr>
          <a:lstStyle/>
          <a:p>
            <a:r>
              <a:rPr lang="zh-TW" altLang="en-US" sz="2800" dirty="0" smtClean="0"/>
              <a:t>「工程產業全球化推動方案」各項策略及措施之辦理情形，符合預期目標，感謝各部會的共同努力，並請賡續辦理。</a:t>
            </a:r>
            <a:endParaRPr lang="en-US" altLang="zh-TW" sz="2800" dirty="0" smtClean="0"/>
          </a:p>
          <a:p>
            <a:r>
              <a:rPr lang="zh-TW" altLang="en-US" sz="2800" dirty="0" smtClean="0"/>
              <a:t>加強協助中小型工程業者措施已初見成效，期望複製成功經驗，鼓勵其他中小型工程業者勇於拓展海外市場。</a:t>
            </a:r>
          </a:p>
        </p:txBody>
      </p:sp>
      <p:sp>
        <p:nvSpPr>
          <p:cNvPr id="3" name="標題 2"/>
          <p:cNvSpPr>
            <a:spLocks noGrp="1"/>
          </p:cNvSpPr>
          <p:nvPr>
            <p:ph type="title"/>
          </p:nvPr>
        </p:nvSpPr>
        <p:spPr/>
        <p:txBody>
          <a:bodyPr/>
          <a:lstStyle/>
          <a:p>
            <a:r>
              <a:rPr lang="zh-TW" altLang="en-US" dirty="0" smtClean="0"/>
              <a:t>六、結語</a:t>
            </a:r>
          </a:p>
        </p:txBody>
      </p:sp>
    </p:spTree>
    <p:extLst>
      <p:ext uri="{BB962C8B-B14F-4D97-AF65-F5344CB8AC3E}">
        <p14:creationId xmlns="" xmlns:p14="http://schemas.microsoft.com/office/powerpoint/2010/main" val="15395759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05780" y="1196752"/>
            <a:ext cx="8136904" cy="2304256"/>
          </a:xfrm>
        </p:spPr>
        <p:txBody>
          <a:bodyPr anchor="ctr">
            <a:noAutofit/>
          </a:bodyPr>
          <a:lstStyle/>
          <a:p>
            <a:pPr algn="ctr">
              <a:lnSpc>
                <a:spcPct val="90000"/>
              </a:lnSpc>
            </a:pPr>
            <a:r>
              <a:rPr lang="zh-TW" altLang="en-US" sz="4000" dirty="0" smtClean="0">
                <a:solidFill>
                  <a:srgbClr val="000000"/>
                </a:solidFill>
                <a:effectLst>
                  <a:outerShdw blurRad="38100" dist="38100" dir="2700000" algn="tl">
                    <a:srgbClr val="C0C0C0"/>
                  </a:outerShdw>
                </a:effectLst>
                <a:latin typeface="標楷體" pitchFamily="65" charset="-120"/>
              </a:rPr>
              <a:t>報告案</a:t>
            </a:r>
            <a:r>
              <a:rPr lang="en-US" altLang="zh-TW" sz="4000" dirty="0" smtClean="0">
                <a:solidFill>
                  <a:srgbClr val="000000"/>
                </a:solidFill>
                <a:effectLst>
                  <a:outerShdw blurRad="38100" dist="38100" dir="2700000" algn="tl">
                    <a:srgbClr val="C0C0C0"/>
                  </a:outerShdw>
                </a:effectLst>
                <a:latin typeface="標楷體" pitchFamily="65" charset="-120"/>
              </a:rPr>
              <a:t>2</a:t>
            </a:r>
            <a:r>
              <a:rPr lang="zh-TW" altLang="en-US" sz="4000" dirty="0" smtClean="0">
                <a:solidFill>
                  <a:srgbClr val="000000"/>
                </a:solidFill>
                <a:effectLst>
                  <a:outerShdw blurRad="38100" dist="38100" dir="2700000" algn="tl">
                    <a:srgbClr val="C0C0C0"/>
                  </a:outerShdw>
                </a:effectLst>
                <a:latin typeface="標楷體" pitchFamily="65" charset="-120"/>
              </a:rPr>
              <a:t>：</a:t>
            </a:r>
            <a:r>
              <a:rPr lang="en-US" altLang="zh-TW" sz="4000" dirty="0" smtClean="0">
                <a:solidFill>
                  <a:srgbClr val="000000"/>
                </a:solidFill>
                <a:effectLst>
                  <a:outerShdw blurRad="38100" dist="38100" dir="2700000" algn="tl">
                    <a:srgbClr val="C0C0C0"/>
                  </a:outerShdw>
                </a:effectLst>
                <a:latin typeface="標楷體" pitchFamily="65" charset="-120"/>
              </a:rPr>
              <a:t/>
            </a:r>
            <a:br>
              <a:rPr lang="en-US" altLang="zh-TW" sz="4000" dirty="0" smtClean="0">
                <a:solidFill>
                  <a:srgbClr val="000000"/>
                </a:solidFill>
                <a:effectLst>
                  <a:outerShdw blurRad="38100" dist="38100" dir="2700000" algn="tl">
                    <a:srgbClr val="C0C0C0"/>
                  </a:outerShdw>
                </a:effectLst>
                <a:latin typeface="標楷體" pitchFamily="65" charset="-120"/>
              </a:rPr>
            </a:br>
            <a:r>
              <a:rPr lang="zh-TW" altLang="en-US" sz="4000" dirty="0" smtClean="0">
                <a:solidFill>
                  <a:srgbClr val="000000"/>
                </a:solidFill>
                <a:effectLst>
                  <a:outerShdw blurRad="38100" dist="38100" dir="2700000" algn="tl">
                    <a:srgbClr val="C0C0C0"/>
                  </a:outerShdw>
                </a:effectLst>
                <a:latin typeface="標楷體" pitchFamily="65" charset="-120"/>
              </a:rPr>
              <a:t>提高新南向國家工程輸出目標金額之推動作法</a:t>
            </a:r>
          </a:p>
        </p:txBody>
      </p:sp>
      <p:sp>
        <p:nvSpPr>
          <p:cNvPr id="3" name="副標題 2"/>
          <p:cNvSpPr>
            <a:spLocks noGrp="1"/>
          </p:cNvSpPr>
          <p:nvPr>
            <p:ph type="subTitle" idx="1"/>
          </p:nvPr>
        </p:nvSpPr>
        <p:spPr>
          <a:xfrm>
            <a:off x="688032" y="4357694"/>
            <a:ext cx="7772400" cy="1303554"/>
          </a:xfrm>
        </p:spPr>
        <p:txBody>
          <a:bodyPr>
            <a:normAutofit/>
          </a:bodyPr>
          <a:lstStyle/>
          <a:p>
            <a:pPr algn="ctr" eaLnBrk="0" fontAlgn="base" hangingPunct="0">
              <a:spcBef>
                <a:spcPct val="5000"/>
              </a:spcBef>
              <a:spcAft>
                <a:spcPct val="0"/>
              </a:spcAft>
              <a:buClr>
                <a:schemeClr val="hlink"/>
              </a:buClr>
              <a:defRPr/>
            </a:pPr>
            <a:r>
              <a:rPr kumimoji="1" lang="zh-TW" altLang="en-US" sz="2800" b="1" dirty="0" smtClean="0">
                <a:solidFill>
                  <a:srgbClr val="002060"/>
                </a:solidFill>
                <a:latin typeface="微軟正黑體" panose="020B0604030504040204" pitchFamily="34" charset="-120"/>
                <a:ea typeface="微軟正黑體" panose="020B0604030504040204" pitchFamily="34" charset="-120"/>
              </a:rPr>
              <a:t>行政院公共工程委員會</a:t>
            </a:r>
          </a:p>
          <a:p>
            <a:pPr lvl="0" algn="ctr" eaLnBrk="0" fontAlgn="base" hangingPunct="0">
              <a:spcBef>
                <a:spcPct val="5000"/>
              </a:spcBef>
              <a:spcAft>
                <a:spcPct val="0"/>
              </a:spcAft>
              <a:buClr>
                <a:schemeClr val="hlink"/>
              </a:buClr>
              <a:defRPr/>
            </a:pPr>
            <a:r>
              <a:rPr kumimoji="1" lang="zh-TW" altLang="en-US" sz="2800" b="1" dirty="0" smtClean="0">
                <a:solidFill>
                  <a:srgbClr val="002060"/>
                </a:solidFill>
                <a:latin typeface="微軟正黑體" panose="020B0604030504040204" pitchFamily="34" charset="-120"/>
                <a:ea typeface="微軟正黑體" panose="020B0604030504040204" pitchFamily="34" charset="-120"/>
              </a:rPr>
              <a:t>中華民國</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108</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年</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12</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月</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30</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日</a:t>
            </a:r>
          </a:p>
          <a:p>
            <a:endParaRPr lang="zh-TW" altLang="en-US" dirty="0"/>
          </a:p>
        </p:txBody>
      </p:sp>
      <p:sp>
        <p:nvSpPr>
          <p:cNvPr id="5" name="副標題 5"/>
          <p:cNvSpPr txBox="1">
            <a:spLocks/>
          </p:cNvSpPr>
          <p:nvPr/>
        </p:nvSpPr>
        <p:spPr>
          <a:xfrm>
            <a:off x="1485900" y="3886200"/>
            <a:ext cx="6934200" cy="1752600"/>
          </a:xfrm>
          <a:prstGeom prst="rect">
            <a:avLst/>
          </a:prstGeom>
        </p:spPr>
        <p:txBody>
          <a:bodyPr vert="horz" lIns="45720" rIns="45720">
            <a:normAutofit/>
          </a:bodyPr>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zh-TW" altLang="en-US" sz="27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142844" y="357166"/>
            <a:ext cx="8786874" cy="6286544"/>
          </a:xfrm>
        </p:spPr>
        <p:txBody>
          <a:bodyPr vert="horz">
            <a:normAutofit fontScale="62500" lnSpcReduction="20000"/>
          </a:bodyPr>
          <a:lstStyle/>
          <a:p>
            <a:pPr marL="0" lvl="1" indent="0" algn="just">
              <a:spcBef>
                <a:spcPts val="1200"/>
              </a:spcBef>
              <a:buSzPct val="68000"/>
              <a:buNone/>
            </a:pPr>
            <a:r>
              <a:rPr lang="zh-TW" altLang="en-US" sz="3800" b="1" dirty="0" smtClean="0">
                <a:solidFill>
                  <a:schemeClr val="bg1">
                    <a:lumMod val="50000"/>
                  </a:schemeClr>
                </a:solidFill>
              </a:rPr>
              <a:t>經統計去年及本年新南向區域得標情形如下，為提升我工程業者於新南向國家目標市場得標金額，爰請相關單位說明業管事項。</a:t>
            </a:r>
            <a:endParaRPr lang="en-US" altLang="zh-TW" sz="3800" b="1" dirty="0" smtClean="0">
              <a:solidFill>
                <a:schemeClr val="bg1">
                  <a:lumMod val="50000"/>
                </a:schemeClr>
              </a:solidFill>
            </a:endParaRPr>
          </a:p>
          <a:p>
            <a:pPr marL="0" lvl="1" indent="0" algn="just">
              <a:spcBef>
                <a:spcPts val="1200"/>
              </a:spcBef>
              <a:buSzPct val="68000"/>
              <a:buNone/>
            </a:pPr>
            <a:endParaRPr lang="en-US" altLang="zh-TW" sz="3800" b="1" dirty="0" smtClean="0">
              <a:solidFill>
                <a:schemeClr val="bg1">
                  <a:lumMod val="50000"/>
                </a:schemeClr>
              </a:solidFill>
            </a:endParaRPr>
          </a:p>
          <a:p>
            <a:pPr marL="0" lvl="1" indent="0" algn="just">
              <a:spcBef>
                <a:spcPts val="1200"/>
              </a:spcBef>
              <a:buSzPct val="68000"/>
              <a:buNone/>
            </a:pPr>
            <a:endParaRPr lang="en-US" altLang="zh-TW" sz="3800" b="1" dirty="0" smtClean="0">
              <a:solidFill>
                <a:schemeClr val="bg1">
                  <a:lumMod val="50000"/>
                </a:schemeClr>
              </a:solidFill>
            </a:endParaRPr>
          </a:p>
          <a:p>
            <a:pPr marL="0" lvl="1" indent="0" algn="just">
              <a:spcBef>
                <a:spcPts val="1200"/>
              </a:spcBef>
              <a:buSzPct val="68000"/>
              <a:buNone/>
            </a:pPr>
            <a:endParaRPr lang="en-US" altLang="zh-TW" sz="3800" b="1" dirty="0" smtClean="0">
              <a:solidFill>
                <a:schemeClr val="bg1">
                  <a:lumMod val="50000"/>
                </a:schemeClr>
              </a:solidFill>
            </a:endParaRPr>
          </a:p>
          <a:p>
            <a:pPr marL="0" lvl="1" indent="0" algn="just">
              <a:spcBef>
                <a:spcPts val="1200"/>
              </a:spcBef>
              <a:buSzPct val="68000"/>
              <a:buNone/>
            </a:pPr>
            <a:endParaRPr lang="en-US" altLang="zh-TW" sz="3800" b="1" dirty="0" smtClean="0">
              <a:solidFill>
                <a:schemeClr val="bg1">
                  <a:lumMod val="50000"/>
                </a:schemeClr>
              </a:solidFill>
            </a:endParaRPr>
          </a:p>
          <a:p>
            <a:pPr marL="0" lvl="1" indent="0" algn="just">
              <a:spcBef>
                <a:spcPts val="1200"/>
              </a:spcBef>
              <a:buSzPct val="68000"/>
              <a:buNone/>
            </a:pPr>
            <a:endParaRPr lang="en-US" altLang="zh-TW" sz="3800" b="1" dirty="0" smtClean="0">
              <a:solidFill>
                <a:schemeClr val="bg1">
                  <a:lumMod val="50000"/>
                </a:schemeClr>
              </a:solidFill>
            </a:endParaRPr>
          </a:p>
          <a:p>
            <a:pPr marL="0" lvl="1" indent="0" algn="just">
              <a:spcBef>
                <a:spcPts val="1200"/>
              </a:spcBef>
              <a:buSzPct val="68000"/>
              <a:buNone/>
            </a:pPr>
            <a:endParaRPr lang="en-US" altLang="zh-TW" sz="2800" b="1" dirty="0" smtClean="0">
              <a:solidFill>
                <a:srgbClr val="002060"/>
              </a:solidFill>
            </a:endParaRPr>
          </a:p>
          <a:p>
            <a:pPr marL="365760" lvl="1" indent="-256032">
              <a:spcBef>
                <a:spcPts val="1800"/>
              </a:spcBef>
              <a:buSzPct val="68000"/>
              <a:buFont typeface="Wingdings 3"/>
              <a:buChar char=""/>
            </a:pPr>
            <a:endParaRPr lang="en-US" altLang="zh-TW" sz="2800" b="1" dirty="0" smtClean="0">
              <a:solidFill>
                <a:srgbClr val="002060"/>
              </a:solidFill>
            </a:endParaRPr>
          </a:p>
          <a:p>
            <a:pPr marL="365760" lvl="1" indent="-256032">
              <a:spcBef>
                <a:spcPts val="1800"/>
              </a:spcBef>
              <a:buSzPct val="68000"/>
              <a:buFont typeface="Wingdings 3"/>
              <a:buChar char=""/>
            </a:pPr>
            <a:r>
              <a:rPr lang="zh-TW" altLang="en-US" sz="2800" b="1" dirty="0" smtClean="0">
                <a:solidFill>
                  <a:srgbClr val="002060"/>
                </a:solidFill>
              </a:rPr>
              <a:t>請各工程輸出團隊主政單位（經濟部、交通部、環保署）說明明年度工作重點、提升明年度得標金額之精進作為。</a:t>
            </a:r>
            <a:endParaRPr lang="en-US" altLang="zh-TW" sz="2800" b="1" dirty="0" smtClean="0">
              <a:solidFill>
                <a:srgbClr val="002060"/>
              </a:solidFill>
            </a:endParaRPr>
          </a:p>
          <a:p>
            <a:pPr marL="603504" lvl="2" indent="-256032">
              <a:spcBef>
                <a:spcPts val="600"/>
              </a:spcBef>
              <a:buSzPct val="68000"/>
              <a:buFont typeface="Wingdings 3"/>
              <a:buChar char=""/>
            </a:pPr>
            <a:r>
              <a:rPr lang="zh-TW" altLang="en-US" sz="2600" b="1" dirty="0" smtClean="0">
                <a:solidFill>
                  <a:schemeClr val="accent1">
                    <a:lumMod val="75000"/>
                  </a:schemeClr>
                </a:solidFill>
              </a:rPr>
              <a:t>石化：經濟部</a:t>
            </a:r>
            <a:endParaRPr lang="en-US" altLang="zh-TW" sz="2600" b="1" dirty="0" smtClean="0">
              <a:solidFill>
                <a:schemeClr val="accent1">
                  <a:lumMod val="75000"/>
                </a:schemeClr>
              </a:solidFill>
            </a:endParaRPr>
          </a:p>
          <a:p>
            <a:pPr marL="603504" lvl="2" indent="-256032">
              <a:spcBef>
                <a:spcPts val="0"/>
              </a:spcBef>
              <a:buSzPct val="68000"/>
              <a:buFont typeface="Wingdings 3"/>
              <a:buChar char=""/>
            </a:pPr>
            <a:r>
              <a:rPr lang="zh-TW" altLang="en-US" sz="2600" b="1" dirty="0" smtClean="0">
                <a:solidFill>
                  <a:schemeClr val="accent1">
                    <a:lumMod val="75000"/>
                  </a:schemeClr>
                </a:solidFill>
              </a:rPr>
              <a:t>電廠：經濟部</a:t>
            </a:r>
            <a:endParaRPr lang="en-US" altLang="zh-TW" sz="2600" b="1" dirty="0" smtClean="0">
              <a:solidFill>
                <a:schemeClr val="accent1">
                  <a:lumMod val="75000"/>
                </a:schemeClr>
              </a:solidFill>
            </a:endParaRPr>
          </a:p>
          <a:p>
            <a:pPr marL="603504" lvl="2" indent="-256032">
              <a:spcBef>
                <a:spcPts val="0"/>
              </a:spcBef>
              <a:buSzPct val="68000"/>
              <a:buFont typeface="Wingdings 3"/>
              <a:buChar char=""/>
            </a:pPr>
            <a:r>
              <a:rPr lang="en-US" altLang="zh-TW" sz="2600" b="1" dirty="0" smtClean="0">
                <a:solidFill>
                  <a:schemeClr val="accent1">
                    <a:lumMod val="75000"/>
                  </a:schemeClr>
                </a:solidFill>
              </a:rPr>
              <a:t>ETC</a:t>
            </a:r>
            <a:r>
              <a:rPr lang="zh-TW" altLang="en-US" sz="2600" b="1" dirty="0" smtClean="0">
                <a:solidFill>
                  <a:schemeClr val="accent1">
                    <a:lumMod val="75000"/>
                  </a:schemeClr>
                </a:solidFill>
              </a:rPr>
              <a:t>：交通部</a:t>
            </a:r>
            <a:endParaRPr lang="en-US" altLang="zh-TW" sz="2600" b="1" dirty="0" smtClean="0">
              <a:solidFill>
                <a:schemeClr val="accent1">
                  <a:lumMod val="75000"/>
                </a:schemeClr>
              </a:solidFill>
            </a:endParaRPr>
          </a:p>
          <a:p>
            <a:pPr marL="603504" lvl="2" indent="-256032">
              <a:spcBef>
                <a:spcPts val="0"/>
              </a:spcBef>
              <a:buSzPct val="68000"/>
              <a:buFont typeface="Wingdings 3"/>
              <a:buChar char=""/>
            </a:pPr>
            <a:r>
              <a:rPr lang="zh-TW" altLang="en-US" sz="2600" b="1" dirty="0" smtClean="0">
                <a:solidFill>
                  <a:schemeClr val="accent1">
                    <a:lumMod val="75000"/>
                  </a:schemeClr>
                </a:solidFill>
              </a:rPr>
              <a:t>都會捷運：交通部</a:t>
            </a:r>
            <a:endParaRPr lang="en-US" altLang="zh-TW" sz="2600" b="1" dirty="0" smtClean="0">
              <a:solidFill>
                <a:schemeClr val="accent1">
                  <a:lumMod val="75000"/>
                </a:schemeClr>
              </a:solidFill>
            </a:endParaRPr>
          </a:p>
          <a:p>
            <a:pPr marL="603504" lvl="2" indent="-256032">
              <a:spcBef>
                <a:spcPts val="0"/>
              </a:spcBef>
              <a:buSzPct val="68000"/>
              <a:buFont typeface="Wingdings 3"/>
              <a:buChar char=""/>
            </a:pPr>
            <a:r>
              <a:rPr lang="zh-TW" altLang="en-US" sz="2600" b="1" dirty="0" smtClean="0">
                <a:solidFill>
                  <a:schemeClr val="accent1">
                    <a:lumMod val="75000"/>
                  </a:schemeClr>
                </a:solidFill>
              </a:rPr>
              <a:t>環保：環保署</a:t>
            </a:r>
            <a:endParaRPr lang="en-US" altLang="zh-TW" sz="2600" b="1" dirty="0" smtClean="0">
              <a:solidFill>
                <a:schemeClr val="accent1">
                  <a:lumMod val="75000"/>
                </a:schemeClr>
              </a:solidFill>
            </a:endParaRPr>
          </a:p>
          <a:p>
            <a:pPr marL="603504" lvl="2" indent="-256032">
              <a:spcBef>
                <a:spcPts val="0"/>
              </a:spcBef>
              <a:buSzPct val="68000"/>
              <a:buFont typeface="Wingdings 3"/>
              <a:buChar char=""/>
            </a:pPr>
            <a:r>
              <a:rPr lang="zh-TW" altLang="en-US" sz="2600" b="1" dirty="0" smtClean="0">
                <a:solidFill>
                  <a:schemeClr val="accent1">
                    <a:lumMod val="75000"/>
                  </a:schemeClr>
                </a:solidFill>
              </a:rPr>
              <a:t>水資源：經濟部</a:t>
            </a:r>
            <a:endParaRPr lang="en-US" altLang="zh-TW" sz="2600" b="1" dirty="0" smtClean="0">
              <a:solidFill>
                <a:schemeClr val="accent1">
                  <a:lumMod val="75000"/>
                </a:schemeClr>
              </a:solidFill>
            </a:endParaRPr>
          </a:p>
          <a:p>
            <a:pPr marL="365760" lvl="1" indent="-256032">
              <a:spcBef>
                <a:spcPts val="1200"/>
              </a:spcBef>
              <a:buSzPct val="68000"/>
              <a:buFont typeface="Wingdings 3"/>
              <a:buChar char=""/>
            </a:pPr>
            <a:r>
              <a:rPr lang="zh-TW" altLang="en-US" sz="2800" b="1" dirty="0" smtClean="0">
                <a:solidFill>
                  <a:srgbClr val="002060"/>
                </a:solidFill>
              </a:rPr>
              <a:t>請中國輸出入銀行說明過往針對</a:t>
            </a:r>
            <a:r>
              <a:rPr lang="en-US" altLang="zh-TW" sz="2800" b="1" dirty="0" smtClean="0">
                <a:solidFill>
                  <a:srgbClr val="002060"/>
                </a:solidFill>
              </a:rPr>
              <a:t>6</a:t>
            </a:r>
            <a:r>
              <a:rPr lang="zh-TW" altLang="en-US" sz="2800" b="1" dirty="0" smtClean="0">
                <a:solidFill>
                  <a:srgbClr val="002060"/>
                </a:solidFill>
              </a:rPr>
              <a:t>大工程輸出類別團隊於新南向區域之授信案件數量及金額，及明年度工作重點。</a:t>
            </a:r>
          </a:p>
        </p:txBody>
      </p:sp>
      <p:graphicFrame>
        <p:nvGraphicFramePr>
          <p:cNvPr id="5" name="表格 4"/>
          <p:cNvGraphicFramePr>
            <a:graphicFrameLocks noGrp="1"/>
          </p:cNvGraphicFramePr>
          <p:nvPr/>
        </p:nvGraphicFramePr>
        <p:xfrm>
          <a:off x="1714480" y="1142985"/>
          <a:ext cx="5857916" cy="2857518"/>
        </p:xfrm>
        <a:graphic>
          <a:graphicData uri="http://schemas.openxmlformats.org/drawingml/2006/table">
            <a:tbl>
              <a:tblPr>
                <a:tableStyleId>{69CF1AB2-1976-4502-BF36-3FF5EA218861}</a:tableStyleId>
              </a:tblPr>
              <a:tblGrid>
                <a:gridCol w="649143"/>
                <a:gridCol w="1035008"/>
                <a:gridCol w="732239"/>
                <a:gridCol w="1212547"/>
                <a:gridCol w="742993"/>
                <a:gridCol w="1485986"/>
              </a:tblGrid>
              <a:tr h="307123">
                <a:tc gridSpan="6">
                  <a:txBody>
                    <a:bodyPr/>
                    <a:lstStyle/>
                    <a:p>
                      <a:pPr algn="ctr" fontAlgn="ctr"/>
                      <a:r>
                        <a:rPr lang="en-US" altLang="zh-TW" sz="1400" b="1" u="none" strike="noStrike" dirty="0"/>
                        <a:t>107</a:t>
                      </a:r>
                      <a:r>
                        <a:rPr lang="zh-TW" altLang="en-US" sz="1400" b="1" u="none" strike="noStrike" dirty="0"/>
                        <a:t>年度、</a:t>
                      </a:r>
                      <a:r>
                        <a:rPr lang="en-US" altLang="zh-TW" sz="1400" b="1" u="none" strike="noStrike" dirty="0"/>
                        <a:t>108</a:t>
                      </a:r>
                      <a:r>
                        <a:rPr lang="zh-TW" altLang="en-US" sz="1400" b="1" u="none" strike="noStrike" dirty="0" smtClean="0"/>
                        <a:t>年新</a:t>
                      </a:r>
                      <a:r>
                        <a:rPr lang="zh-TW" altLang="en-US" sz="1400" b="1" u="none" strike="noStrike" dirty="0"/>
                        <a:t>南向區域得標情形</a:t>
                      </a:r>
                      <a:endParaRPr lang="zh-TW" altLang="en-US" sz="1400" b="1" i="0" u="none" strike="noStrike" dirty="0">
                        <a:solidFill>
                          <a:srgbClr val="000000"/>
                        </a:solidFill>
                        <a:latin typeface="標楷體"/>
                      </a:endParaRPr>
                    </a:p>
                  </a:txBody>
                  <a:tcPr marL="9339" marR="9339" marT="933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5685">
                <a:tc rowSpan="2" gridSpan="2">
                  <a:txBody>
                    <a:bodyPr/>
                    <a:lstStyle/>
                    <a:p>
                      <a:pPr algn="ctr" fontAlgn="ctr"/>
                      <a:r>
                        <a:rPr lang="zh-TW" altLang="en-US" sz="1400" u="none" strike="noStrike" dirty="0"/>
                        <a:t>　</a:t>
                      </a:r>
                      <a:endParaRPr lang="zh-TW" altLang="en-US" sz="1400" b="1" i="0" u="none" strike="noStrike" dirty="0">
                        <a:solidFill>
                          <a:srgbClr val="000000"/>
                        </a:solidFill>
                        <a:latin typeface="標楷體"/>
                      </a:endParaRPr>
                    </a:p>
                  </a:txBody>
                  <a:tcPr marL="9339" marR="9339" marT="9339" marB="0" anchor="ctr">
                    <a:lnL w="12700" cap="flat" cmpd="sng" algn="ctr">
                      <a:solidFill>
                        <a:schemeClr val="tx1"/>
                      </a:solidFill>
                      <a:prstDash val="solid"/>
                      <a:round/>
                      <a:headEnd type="none" w="med" len="med"/>
                      <a:tailEnd type="none" w="med" len="med"/>
                    </a:lnL>
                  </a:tcPr>
                </a:tc>
                <a:tc rowSpan="2" hMerge="1">
                  <a:txBody>
                    <a:bodyPr/>
                    <a:lstStyle/>
                    <a:p>
                      <a:endParaRPr lang="zh-TW" altLang="en-US"/>
                    </a:p>
                  </a:txBody>
                  <a:tcPr/>
                </a:tc>
                <a:tc gridSpan="2">
                  <a:txBody>
                    <a:bodyPr/>
                    <a:lstStyle/>
                    <a:p>
                      <a:pPr algn="ctr" fontAlgn="ctr"/>
                      <a:r>
                        <a:rPr lang="en-US" altLang="zh-TW" sz="1400" b="1" u="none" strike="noStrike" dirty="0"/>
                        <a:t>107</a:t>
                      </a:r>
                      <a:r>
                        <a:rPr lang="zh-TW" altLang="en-US" sz="1400" b="1" u="none" strike="noStrike" dirty="0"/>
                        <a:t>年</a:t>
                      </a:r>
                      <a:endParaRPr lang="zh-TW" altLang="en-US" sz="1400" b="1" i="0" u="none" strike="noStrike" dirty="0">
                        <a:solidFill>
                          <a:srgbClr val="000000"/>
                        </a:solidFill>
                        <a:latin typeface="標楷體"/>
                      </a:endParaRPr>
                    </a:p>
                  </a:txBody>
                  <a:tcPr marL="9339" marR="9339" marT="9339" marB="0" anchor="ctr"/>
                </a:tc>
                <a:tc hMerge="1">
                  <a:txBody>
                    <a:bodyPr/>
                    <a:lstStyle/>
                    <a:p>
                      <a:endParaRPr lang="zh-TW" altLang="en-US"/>
                    </a:p>
                  </a:txBody>
                  <a:tcPr/>
                </a:tc>
                <a:tc gridSpan="2">
                  <a:txBody>
                    <a:bodyPr/>
                    <a:lstStyle/>
                    <a:p>
                      <a:pPr algn="ctr" fontAlgn="ctr"/>
                      <a:r>
                        <a:rPr lang="en-US" altLang="zh-TW" sz="1400" b="1" u="none" strike="noStrike" dirty="0" smtClean="0"/>
                        <a:t>108</a:t>
                      </a:r>
                      <a:r>
                        <a:rPr lang="zh-TW" altLang="en-US" sz="1400" b="1" u="none" strike="noStrike" dirty="0" smtClean="0"/>
                        <a:t>年</a:t>
                      </a:r>
                      <a:endParaRPr lang="zh-TW" altLang="en-US" sz="1400" b="1" i="0" u="none" strike="noStrike" dirty="0">
                        <a:solidFill>
                          <a:srgbClr val="000000"/>
                        </a:solidFill>
                        <a:latin typeface="標楷體"/>
                      </a:endParaRPr>
                    </a:p>
                  </a:txBody>
                  <a:tcPr marL="9339" marR="9339" marT="9339" marB="0" anchor="ctr">
                    <a:lnR w="12700" cap="flat" cmpd="sng" algn="ctr">
                      <a:solidFill>
                        <a:schemeClr val="tx1"/>
                      </a:solidFill>
                      <a:prstDash val="solid"/>
                      <a:round/>
                      <a:headEnd type="none" w="med" len="med"/>
                      <a:tailEnd type="none" w="med" len="med"/>
                    </a:lnR>
                  </a:tcPr>
                </a:tc>
                <a:tc hMerge="1">
                  <a:txBody>
                    <a:bodyPr/>
                    <a:lstStyle/>
                    <a:p>
                      <a:endParaRPr lang="zh-TW" altLang="en-US"/>
                    </a:p>
                  </a:txBody>
                  <a:tcPr/>
                </a:tc>
              </a:tr>
              <a:tr h="203428">
                <a:tc gridSpan="2" vMerge="1">
                  <a:txBody>
                    <a:bodyPr/>
                    <a:lstStyle/>
                    <a:p>
                      <a:endParaRPr lang="zh-TW" altLang="en-US"/>
                    </a:p>
                  </a:txBody>
                  <a:tcPr/>
                </a:tc>
                <a:tc hMerge="1" vMerge="1">
                  <a:txBody>
                    <a:bodyPr/>
                    <a:lstStyle/>
                    <a:p>
                      <a:endParaRPr lang="zh-TW" altLang="en-US"/>
                    </a:p>
                  </a:txBody>
                  <a:tcPr/>
                </a:tc>
                <a:tc>
                  <a:txBody>
                    <a:bodyPr/>
                    <a:lstStyle/>
                    <a:p>
                      <a:pPr algn="ctr" fontAlgn="ctr"/>
                      <a:r>
                        <a:rPr lang="zh-TW" altLang="en-US" sz="1200" b="1" u="none" strike="noStrike" dirty="0"/>
                        <a:t>得標件數</a:t>
                      </a:r>
                      <a:endParaRPr lang="zh-TW" altLang="en-US" sz="1200" b="1" i="0" u="none" strike="noStrike" dirty="0">
                        <a:solidFill>
                          <a:srgbClr val="000000"/>
                        </a:solidFill>
                        <a:latin typeface="標楷體"/>
                      </a:endParaRPr>
                    </a:p>
                  </a:txBody>
                  <a:tcPr marL="9339" marR="9339" marT="9339" marB="0" anchor="ctr"/>
                </a:tc>
                <a:tc>
                  <a:txBody>
                    <a:bodyPr/>
                    <a:lstStyle/>
                    <a:p>
                      <a:pPr algn="ctr" fontAlgn="ctr"/>
                      <a:r>
                        <a:rPr lang="zh-TW" altLang="en-US" sz="1200" b="1" u="none" strike="noStrike" dirty="0"/>
                        <a:t>得標金額</a:t>
                      </a:r>
                      <a:r>
                        <a:rPr lang="en-US" altLang="zh-TW" sz="1200" b="1" u="none" strike="noStrike" dirty="0"/>
                        <a:t>(</a:t>
                      </a:r>
                      <a:r>
                        <a:rPr lang="zh-TW" altLang="en-US" sz="1200" b="1" u="none" strike="noStrike" dirty="0"/>
                        <a:t>億元</a:t>
                      </a:r>
                      <a:r>
                        <a:rPr lang="en-US" altLang="zh-TW" sz="1200" b="1" u="none" strike="noStrike" dirty="0"/>
                        <a:t>)</a:t>
                      </a:r>
                      <a:endParaRPr lang="en-US" altLang="zh-TW" sz="1200" b="1" i="0" u="none" strike="noStrike" dirty="0">
                        <a:solidFill>
                          <a:srgbClr val="000000"/>
                        </a:solidFill>
                        <a:latin typeface="標楷體"/>
                      </a:endParaRPr>
                    </a:p>
                  </a:txBody>
                  <a:tcPr marL="9339" marR="9339" marT="9339" marB="0" anchor="ctr"/>
                </a:tc>
                <a:tc>
                  <a:txBody>
                    <a:bodyPr/>
                    <a:lstStyle/>
                    <a:p>
                      <a:pPr algn="ctr" fontAlgn="ctr"/>
                      <a:r>
                        <a:rPr lang="zh-TW" altLang="en-US" sz="1200" b="1" u="none" strike="noStrike" dirty="0"/>
                        <a:t>得標件數</a:t>
                      </a:r>
                      <a:endParaRPr lang="zh-TW" altLang="en-US" sz="1200" b="1" i="0" u="none" strike="noStrike" dirty="0">
                        <a:solidFill>
                          <a:srgbClr val="000000"/>
                        </a:solidFill>
                        <a:latin typeface="標楷體"/>
                      </a:endParaRPr>
                    </a:p>
                  </a:txBody>
                  <a:tcPr marL="9339" marR="9339" marT="9339" marB="0" anchor="ctr"/>
                </a:tc>
                <a:tc>
                  <a:txBody>
                    <a:bodyPr/>
                    <a:lstStyle/>
                    <a:p>
                      <a:pPr algn="ctr" fontAlgn="ctr"/>
                      <a:r>
                        <a:rPr lang="zh-TW" altLang="en-US" sz="1200" b="1" u="none" strike="noStrike" dirty="0"/>
                        <a:t>得標金額</a:t>
                      </a:r>
                      <a:r>
                        <a:rPr lang="en-US" altLang="zh-TW" sz="1200" b="1" u="none" strike="noStrike" dirty="0"/>
                        <a:t>(</a:t>
                      </a:r>
                      <a:r>
                        <a:rPr lang="zh-TW" altLang="en-US" sz="1200" b="1" u="none" strike="noStrike" dirty="0"/>
                        <a:t>億元</a:t>
                      </a:r>
                      <a:r>
                        <a:rPr lang="en-US" altLang="zh-TW" sz="1200" b="1" u="none" strike="noStrike" dirty="0"/>
                        <a:t>)</a:t>
                      </a:r>
                      <a:endParaRPr lang="en-US" altLang="zh-TW" sz="1200" b="1" i="0" u="none" strike="noStrike" dirty="0">
                        <a:solidFill>
                          <a:srgbClr val="000000"/>
                        </a:solidFill>
                        <a:latin typeface="標楷體"/>
                      </a:endParaRPr>
                    </a:p>
                  </a:txBody>
                  <a:tcPr marL="9339" marR="9339" marT="9339" marB="0" anchor="ctr">
                    <a:lnR w="12700" cap="flat" cmpd="sng" algn="ctr">
                      <a:solidFill>
                        <a:schemeClr val="tx1"/>
                      </a:solidFill>
                      <a:prstDash val="solid"/>
                      <a:round/>
                      <a:headEnd type="none" w="med" len="med"/>
                      <a:tailEnd type="none" w="med" len="med"/>
                    </a:lnR>
                  </a:tcPr>
                </a:tc>
              </a:tr>
              <a:tr h="235685">
                <a:tc rowSpan="6">
                  <a:txBody>
                    <a:bodyPr/>
                    <a:lstStyle/>
                    <a:p>
                      <a:pPr algn="ctr" fontAlgn="ctr"/>
                      <a:r>
                        <a:rPr lang="zh-TW" altLang="en-US" sz="1400" b="1" u="none" strike="noStrike" dirty="0"/>
                        <a:t>六大輸出團隊</a:t>
                      </a:r>
                      <a:endParaRPr lang="zh-TW" altLang="en-US" sz="1400" b="1" i="0" u="none" strike="noStrike" dirty="0">
                        <a:solidFill>
                          <a:srgbClr val="000000"/>
                        </a:solidFill>
                        <a:latin typeface="標楷體"/>
                      </a:endParaRPr>
                    </a:p>
                  </a:txBody>
                  <a:tcPr marL="9339" marR="9339" marT="9339" marB="0" anchor="ctr">
                    <a:lnL w="12700" cap="flat" cmpd="sng" algn="ctr">
                      <a:solidFill>
                        <a:schemeClr val="tx1"/>
                      </a:solidFill>
                      <a:prstDash val="solid"/>
                      <a:round/>
                      <a:headEnd type="none" w="med" len="med"/>
                      <a:tailEnd type="none" w="med" len="med"/>
                    </a:lnL>
                  </a:tcPr>
                </a:tc>
                <a:tc>
                  <a:txBody>
                    <a:bodyPr/>
                    <a:lstStyle/>
                    <a:p>
                      <a:pPr algn="l" fontAlgn="ctr"/>
                      <a:r>
                        <a:rPr lang="en-US" altLang="zh-TW" sz="1400" b="0" u="none" strike="noStrike" dirty="0">
                          <a:solidFill>
                            <a:schemeClr val="tx1"/>
                          </a:solidFill>
                        </a:rPr>
                        <a:t>1.</a:t>
                      </a:r>
                      <a:r>
                        <a:rPr lang="zh-TW" altLang="en-US" sz="1400" b="0" u="none" strike="noStrike" dirty="0">
                          <a:solidFill>
                            <a:schemeClr val="tx1"/>
                          </a:solidFill>
                        </a:rPr>
                        <a:t>電廠</a:t>
                      </a:r>
                      <a:endParaRPr lang="zh-TW" altLang="en-US" sz="1400" b="0" i="0" u="none" strike="noStrike" dirty="0">
                        <a:solidFill>
                          <a:schemeClr val="tx1"/>
                        </a:solidFill>
                        <a:latin typeface="標楷體"/>
                      </a:endParaRPr>
                    </a:p>
                  </a:txBody>
                  <a:tcPr marL="140088" marR="9339" marT="9339" marB="0" anchor="ctr"/>
                </a:tc>
                <a:tc>
                  <a:txBody>
                    <a:bodyPr/>
                    <a:lstStyle/>
                    <a:p>
                      <a:pPr algn="r" fontAlgn="ctr"/>
                      <a:r>
                        <a:rPr lang="en-US" altLang="zh-TW" sz="1400" b="0" u="none" strike="noStrike" dirty="0">
                          <a:solidFill>
                            <a:schemeClr val="tx1"/>
                          </a:solidFill>
                        </a:rPr>
                        <a:t>3 </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lang="en-US" altLang="zh-TW" sz="1400" b="0" u="none" strike="noStrike" dirty="0">
                          <a:solidFill>
                            <a:schemeClr val="tx1"/>
                          </a:solidFill>
                        </a:rPr>
                        <a:t>30.15 </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lang="en-US" altLang="zh-TW" sz="1400" b="0" u="none" strike="noStrike" dirty="0" smtClean="0">
                          <a:solidFill>
                            <a:schemeClr val="tx1"/>
                          </a:solidFill>
                        </a:rPr>
                        <a:t>4 </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lang="en-US" altLang="zh-TW" sz="1400" b="0" u="none" strike="noStrike" dirty="0" smtClean="0">
                          <a:solidFill>
                            <a:schemeClr val="tx1"/>
                          </a:solidFill>
                        </a:rPr>
                        <a:t>167.30 </a:t>
                      </a:r>
                      <a:endParaRPr lang="en-US" altLang="zh-TW" sz="1400" b="0" i="0" u="none" strike="noStrike" dirty="0">
                        <a:solidFill>
                          <a:schemeClr val="tx1"/>
                        </a:solidFill>
                        <a:latin typeface="標楷體"/>
                      </a:endParaRPr>
                    </a:p>
                  </a:txBody>
                  <a:tcPr marL="9339" marR="9339" marT="9339" marB="0" anchor="ctr">
                    <a:lnR w="12700" cap="flat" cmpd="sng" algn="ctr">
                      <a:solidFill>
                        <a:schemeClr val="tx1"/>
                      </a:solidFill>
                      <a:prstDash val="solid"/>
                      <a:round/>
                      <a:headEnd type="none" w="med" len="med"/>
                      <a:tailEnd type="none" w="med" len="med"/>
                    </a:lnR>
                  </a:tcPr>
                </a:tc>
              </a:tr>
              <a:tr h="235685">
                <a:tc vMerge="1">
                  <a:txBody>
                    <a:bodyPr/>
                    <a:lstStyle/>
                    <a:p>
                      <a:endParaRPr lang="zh-TW" altLang="en-US"/>
                    </a:p>
                  </a:txBody>
                  <a:tcPr/>
                </a:tc>
                <a:tc>
                  <a:txBody>
                    <a:bodyPr/>
                    <a:lstStyle/>
                    <a:p>
                      <a:pPr algn="l" fontAlgn="ctr"/>
                      <a:r>
                        <a:rPr lang="en-US" altLang="zh-TW" sz="1400" b="1" u="none" strike="noStrike" dirty="0">
                          <a:solidFill>
                            <a:srgbClr val="FF0000"/>
                          </a:solidFill>
                        </a:rPr>
                        <a:t>2.</a:t>
                      </a:r>
                      <a:r>
                        <a:rPr lang="zh-TW" altLang="en-US" sz="1400" b="1" u="none" strike="noStrike" dirty="0">
                          <a:solidFill>
                            <a:srgbClr val="FF0000"/>
                          </a:solidFill>
                        </a:rPr>
                        <a:t>石化</a:t>
                      </a:r>
                      <a:endParaRPr lang="zh-TW" altLang="en-US" sz="1400" b="1" i="0" u="none" strike="noStrike" dirty="0">
                        <a:solidFill>
                          <a:srgbClr val="FF0000"/>
                        </a:solidFill>
                        <a:latin typeface="標楷體"/>
                      </a:endParaRPr>
                    </a:p>
                  </a:txBody>
                  <a:tcPr marL="140088" marR="9339" marT="9339" marB="0" anchor="ctr"/>
                </a:tc>
                <a:tc>
                  <a:txBody>
                    <a:bodyPr/>
                    <a:lstStyle/>
                    <a:p>
                      <a:pPr algn="r" fontAlgn="ctr"/>
                      <a:r>
                        <a:rPr lang="en-US" altLang="zh-TW" sz="1400" b="1" u="none" strike="noStrike" dirty="0">
                          <a:solidFill>
                            <a:srgbClr val="FF0000"/>
                          </a:solidFill>
                        </a:rPr>
                        <a:t>4 </a:t>
                      </a:r>
                      <a:endParaRPr lang="en-US" altLang="zh-TW" sz="1400" b="1" i="0" u="none" strike="noStrike" dirty="0">
                        <a:solidFill>
                          <a:srgbClr val="FF0000"/>
                        </a:solidFill>
                        <a:latin typeface="標楷體"/>
                      </a:endParaRPr>
                    </a:p>
                  </a:txBody>
                  <a:tcPr marL="9339" marR="9339" marT="9339" marB="0" anchor="ctr"/>
                </a:tc>
                <a:tc>
                  <a:txBody>
                    <a:bodyPr/>
                    <a:lstStyle/>
                    <a:p>
                      <a:pPr algn="r" fontAlgn="ctr"/>
                      <a:r>
                        <a:rPr lang="en-US" altLang="zh-TW" sz="1400" b="1" u="none" strike="noStrike" dirty="0">
                          <a:solidFill>
                            <a:srgbClr val="FF0000"/>
                          </a:solidFill>
                        </a:rPr>
                        <a:t>230.88 </a:t>
                      </a:r>
                      <a:endParaRPr lang="en-US" altLang="zh-TW" sz="1400" b="1" i="0" u="none" strike="noStrike" dirty="0">
                        <a:solidFill>
                          <a:srgbClr val="FF0000"/>
                        </a:solidFill>
                        <a:latin typeface="標楷體"/>
                      </a:endParaRPr>
                    </a:p>
                  </a:txBody>
                  <a:tcPr marL="9339" marR="9339" marT="9339" marB="0" anchor="ctr"/>
                </a:tc>
                <a:tc>
                  <a:txBody>
                    <a:bodyPr/>
                    <a:lstStyle/>
                    <a:p>
                      <a:pPr algn="r" fontAlgn="ctr"/>
                      <a:r>
                        <a:rPr lang="en-US" altLang="zh-TW" sz="1400" b="1" u="none" strike="noStrike" dirty="0" smtClean="0">
                          <a:solidFill>
                            <a:srgbClr val="FF0000"/>
                          </a:solidFill>
                        </a:rPr>
                        <a:t>4 </a:t>
                      </a:r>
                      <a:endParaRPr lang="en-US" altLang="zh-TW" sz="1400" b="1" i="0" u="none" strike="noStrike" dirty="0">
                        <a:solidFill>
                          <a:srgbClr val="FF0000"/>
                        </a:solidFill>
                        <a:latin typeface="標楷體"/>
                      </a:endParaRPr>
                    </a:p>
                  </a:txBody>
                  <a:tcPr marL="9339" marR="9339" marT="9339" marB="0" anchor="ctr"/>
                </a:tc>
                <a:tc>
                  <a:txBody>
                    <a:bodyPr/>
                    <a:lstStyle/>
                    <a:p>
                      <a:pPr algn="r" fontAlgn="ctr"/>
                      <a:r>
                        <a:rPr kumimoji="0" lang="en-US" altLang="zh-TW" sz="1400" b="1" u="none" strike="noStrike" kern="1200" dirty="0" smtClean="0">
                          <a:solidFill>
                            <a:srgbClr val="FF0000"/>
                          </a:solidFill>
                          <a:latin typeface="+mn-lt"/>
                          <a:ea typeface="+mn-ea"/>
                          <a:cs typeface="+mn-cs"/>
                        </a:rPr>
                        <a:t>91.17</a:t>
                      </a:r>
                      <a:endParaRPr kumimoji="0" lang="en-US" altLang="zh-TW" sz="1400" b="1" u="none" strike="noStrike" kern="1200" dirty="0">
                        <a:solidFill>
                          <a:srgbClr val="FF0000"/>
                        </a:solidFill>
                        <a:latin typeface="+mn-lt"/>
                        <a:ea typeface="+mn-ea"/>
                        <a:cs typeface="+mn-cs"/>
                      </a:endParaRPr>
                    </a:p>
                  </a:txBody>
                  <a:tcPr marL="9339" marR="9339" marT="9339" marB="0" anchor="ctr">
                    <a:lnR w="12700" cap="flat" cmpd="sng" algn="ctr">
                      <a:solidFill>
                        <a:schemeClr val="tx1"/>
                      </a:solidFill>
                      <a:prstDash val="solid"/>
                      <a:round/>
                      <a:headEnd type="none" w="med" len="med"/>
                      <a:tailEnd type="none" w="med" len="med"/>
                    </a:lnR>
                  </a:tcPr>
                </a:tc>
              </a:tr>
              <a:tr h="235685">
                <a:tc vMerge="1">
                  <a:txBody>
                    <a:bodyPr/>
                    <a:lstStyle/>
                    <a:p>
                      <a:endParaRPr lang="zh-TW" altLang="en-US"/>
                    </a:p>
                  </a:txBody>
                  <a:tcPr/>
                </a:tc>
                <a:tc>
                  <a:txBody>
                    <a:bodyPr/>
                    <a:lstStyle/>
                    <a:p>
                      <a:pPr algn="l" fontAlgn="ctr"/>
                      <a:r>
                        <a:rPr lang="en-US" sz="1400" b="0" u="none" strike="noStrike" dirty="0">
                          <a:solidFill>
                            <a:schemeClr val="tx1"/>
                          </a:solidFill>
                        </a:rPr>
                        <a:t>3.ETC</a:t>
                      </a:r>
                      <a:endParaRPr lang="en-US" sz="1400" b="0" i="0" u="none" strike="noStrike" dirty="0">
                        <a:solidFill>
                          <a:schemeClr val="tx1"/>
                        </a:solidFill>
                        <a:latin typeface="標楷體"/>
                      </a:endParaRPr>
                    </a:p>
                  </a:txBody>
                  <a:tcPr marL="140088" marR="9339" marT="9339" marB="0" anchor="ctr"/>
                </a:tc>
                <a:tc>
                  <a:txBody>
                    <a:bodyPr/>
                    <a:lstStyle/>
                    <a:p>
                      <a:pPr algn="r" fontAlgn="ctr"/>
                      <a:r>
                        <a:rPr lang="en-US" altLang="zh-TW" sz="1400" b="0" u="none" strike="noStrike">
                          <a:solidFill>
                            <a:schemeClr val="tx1"/>
                          </a:solidFill>
                        </a:rPr>
                        <a:t>0 </a:t>
                      </a:r>
                      <a:endParaRPr lang="en-US" altLang="zh-TW" sz="1400" b="0" i="0" u="none" strike="noStrike">
                        <a:solidFill>
                          <a:schemeClr val="tx1"/>
                        </a:solidFill>
                        <a:latin typeface="標楷體"/>
                      </a:endParaRPr>
                    </a:p>
                  </a:txBody>
                  <a:tcPr marL="9339" marR="9339" marT="9339" marB="0" anchor="ctr"/>
                </a:tc>
                <a:tc>
                  <a:txBody>
                    <a:bodyPr/>
                    <a:lstStyle/>
                    <a:p>
                      <a:pPr algn="r" fontAlgn="ctr"/>
                      <a:r>
                        <a:rPr lang="en-US" altLang="zh-TW" sz="1400" b="0" u="none" strike="noStrike" dirty="0">
                          <a:solidFill>
                            <a:schemeClr val="tx1"/>
                          </a:solidFill>
                        </a:rPr>
                        <a:t>0.00 </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lang="en-US" altLang="zh-TW" sz="1400" b="0" i="0" u="none" strike="noStrike" dirty="0" smtClean="0">
                          <a:solidFill>
                            <a:schemeClr val="tx1"/>
                          </a:solidFill>
                          <a:latin typeface="標楷體"/>
                        </a:rPr>
                        <a:t>1</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kumimoji="0" lang="en-US" altLang="zh-TW" sz="1400" b="0" u="none" strike="noStrike" kern="1200" dirty="0" smtClean="0">
                          <a:solidFill>
                            <a:schemeClr val="tx1"/>
                          </a:solidFill>
                          <a:latin typeface="+mn-lt"/>
                          <a:ea typeface="+mn-ea"/>
                          <a:cs typeface="+mn-cs"/>
                        </a:rPr>
                        <a:t>0.01</a:t>
                      </a:r>
                      <a:endParaRPr kumimoji="0" lang="en-US" altLang="zh-TW" sz="1400" b="0" u="none" strike="noStrike" kern="1200" dirty="0">
                        <a:solidFill>
                          <a:schemeClr val="tx1"/>
                        </a:solidFill>
                        <a:latin typeface="+mn-lt"/>
                        <a:ea typeface="+mn-ea"/>
                        <a:cs typeface="+mn-cs"/>
                      </a:endParaRPr>
                    </a:p>
                  </a:txBody>
                  <a:tcPr marL="9339" marR="9339" marT="9339" marB="0" anchor="ctr">
                    <a:lnR w="12700" cap="flat" cmpd="sng" algn="ctr">
                      <a:solidFill>
                        <a:schemeClr val="tx1"/>
                      </a:solidFill>
                      <a:prstDash val="solid"/>
                      <a:round/>
                      <a:headEnd type="none" w="med" len="med"/>
                      <a:tailEnd type="none" w="med" len="med"/>
                    </a:lnR>
                  </a:tcPr>
                </a:tc>
              </a:tr>
              <a:tr h="461487">
                <a:tc vMerge="1">
                  <a:txBody>
                    <a:bodyPr/>
                    <a:lstStyle/>
                    <a:p>
                      <a:endParaRPr lang="zh-TW" altLang="en-US"/>
                    </a:p>
                  </a:txBody>
                  <a:tcPr/>
                </a:tc>
                <a:tc>
                  <a:txBody>
                    <a:bodyPr/>
                    <a:lstStyle/>
                    <a:p>
                      <a:pPr algn="l" fontAlgn="ctr"/>
                      <a:r>
                        <a:rPr lang="en-US" altLang="zh-TW" sz="1400" b="0" u="none" strike="noStrike" dirty="0">
                          <a:solidFill>
                            <a:schemeClr val="tx1"/>
                          </a:solidFill>
                        </a:rPr>
                        <a:t>4.</a:t>
                      </a:r>
                      <a:r>
                        <a:rPr lang="zh-TW" altLang="en-US" sz="1400" b="0" u="none" strike="noStrike" dirty="0">
                          <a:solidFill>
                            <a:schemeClr val="tx1"/>
                          </a:solidFill>
                        </a:rPr>
                        <a:t>都會捷運</a:t>
                      </a:r>
                      <a:endParaRPr lang="zh-TW" altLang="en-US" sz="1400" b="0" i="0" u="none" strike="noStrike" dirty="0">
                        <a:solidFill>
                          <a:schemeClr val="tx1"/>
                        </a:solidFill>
                        <a:latin typeface="標楷體"/>
                      </a:endParaRPr>
                    </a:p>
                  </a:txBody>
                  <a:tcPr marL="140088" marR="9339" marT="9339" marB="0" anchor="ctr"/>
                </a:tc>
                <a:tc>
                  <a:txBody>
                    <a:bodyPr/>
                    <a:lstStyle/>
                    <a:p>
                      <a:pPr algn="r" fontAlgn="ctr"/>
                      <a:r>
                        <a:rPr lang="en-US" altLang="zh-TW" sz="1400" b="0" u="none" strike="noStrike" dirty="0">
                          <a:solidFill>
                            <a:schemeClr val="tx1"/>
                          </a:solidFill>
                        </a:rPr>
                        <a:t>6 </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lang="en-US" altLang="zh-TW" sz="1400" b="0" u="none" strike="noStrike" dirty="0">
                          <a:solidFill>
                            <a:schemeClr val="tx1"/>
                          </a:solidFill>
                        </a:rPr>
                        <a:t>0.60 </a:t>
                      </a:r>
                      <a:endParaRPr lang="en-US" altLang="zh-TW" sz="1400" b="0" i="0" u="none" strike="noStrike" dirty="0">
                        <a:solidFill>
                          <a:schemeClr val="tx1"/>
                        </a:solidFill>
                        <a:latin typeface="標楷體"/>
                      </a:endParaRPr>
                    </a:p>
                  </a:txBody>
                  <a:tcPr marL="9339" marR="9339" marT="9339" marB="0" anchor="ctr"/>
                </a:tc>
                <a:tc>
                  <a:txBody>
                    <a:bodyPr/>
                    <a:lstStyle/>
                    <a:p>
                      <a:pPr marL="0" algn="r" rtl="0" eaLnBrk="1" fontAlgn="ctr" latinLnBrk="0" hangingPunct="1"/>
                      <a:r>
                        <a:rPr kumimoji="0" lang="en-US" altLang="zh-TW" sz="1400" b="0" u="none" strike="noStrike" kern="1200" dirty="0" smtClean="0">
                          <a:solidFill>
                            <a:schemeClr val="tx1"/>
                          </a:solidFill>
                          <a:latin typeface="+mn-lt"/>
                          <a:ea typeface="+mn-ea"/>
                          <a:cs typeface="+mn-cs"/>
                        </a:rPr>
                        <a:t>6</a:t>
                      </a:r>
                      <a:endParaRPr kumimoji="0" lang="en-US" altLang="zh-TW" sz="1400" b="0" u="none" strike="noStrike" kern="1200" dirty="0">
                        <a:solidFill>
                          <a:schemeClr val="tx1"/>
                        </a:solidFill>
                        <a:latin typeface="+mn-lt"/>
                        <a:ea typeface="+mn-ea"/>
                        <a:cs typeface="+mn-cs"/>
                      </a:endParaRPr>
                    </a:p>
                  </a:txBody>
                  <a:tcPr marL="9339" marR="9339" marT="9339" marB="0" anchor="ctr"/>
                </a:tc>
                <a:tc>
                  <a:txBody>
                    <a:bodyPr/>
                    <a:lstStyle/>
                    <a:p>
                      <a:pPr marL="0" algn="r" rtl="0" eaLnBrk="1" fontAlgn="ctr" latinLnBrk="0" hangingPunct="1"/>
                      <a:r>
                        <a:rPr kumimoji="0" lang="en-US" altLang="zh-TW" sz="1400" b="0" u="none" strike="noStrike" kern="1200" dirty="0" smtClean="0">
                          <a:solidFill>
                            <a:schemeClr val="tx1"/>
                          </a:solidFill>
                          <a:latin typeface="+mn-lt"/>
                          <a:ea typeface="+mn-ea"/>
                          <a:cs typeface="+mn-cs"/>
                        </a:rPr>
                        <a:t>2.08</a:t>
                      </a:r>
                      <a:endParaRPr kumimoji="0" lang="en-US" altLang="zh-TW" sz="1400" b="0" u="none" strike="noStrike" kern="1200" dirty="0">
                        <a:solidFill>
                          <a:schemeClr val="tx1"/>
                        </a:solidFill>
                        <a:latin typeface="+mn-lt"/>
                        <a:ea typeface="+mn-ea"/>
                        <a:cs typeface="+mn-cs"/>
                      </a:endParaRPr>
                    </a:p>
                  </a:txBody>
                  <a:tcPr marL="9339" marR="9339" marT="9339" marB="0" anchor="ctr">
                    <a:lnR w="12700" cap="flat" cmpd="sng" algn="ctr">
                      <a:solidFill>
                        <a:schemeClr val="tx1"/>
                      </a:solidFill>
                      <a:prstDash val="solid"/>
                      <a:round/>
                      <a:headEnd type="none" w="med" len="med"/>
                      <a:tailEnd type="none" w="med" len="med"/>
                    </a:lnR>
                  </a:tcPr>
                </a:tc>
              </a:tr>
              <a:tr h="235685">
                <a:tc vMerge="1">
                  <a:txBody>
                    <a:bodyPr/>
                    <a:lstStyle/>
                    <a:p>
                      <a:endParaRPr lang="zh-TW" altLang="en-US"/>
                    </a:p>
                  </a:txBody>
                  <a:tcPr/>
                </a:tc>
                <a:tc>
                  <a:txBody>
                    <a:bodyPr/>
                    <a:lstStyle/>
                    <a:p>
                      <a:pPr algn="l" fontAlgn="ctr"/>
                      <a:r>
                        <a:rPr lang="en-US" altLang="zh-TW" sz="1400" b="1" u="none" strike="noStrike" dirty="0">
                          <a:solidFill>
                            <a:srgbClr val="FF0000"/>
                          </a:solidFill>
                        </a:rPr>
                        <a:t>5.</a:t>
                      </a:r>
                      <a:r>
                        <a:rPr lang="zh-TW" altLang="en-US" sz="1400" b="1" u="none" strike="noStrike" dirty="0">
                          <a:solidFill>
                            <a:srgbClr val="FF0000"/>
                          </a:solidFill>
                        </a:rPr>
                        <a:t>環保</a:t>
                      </a:r>
                      <a:endParaRPr lang="zh-TW" altLang="en-US" sz="1400" b="1" i="0" u="none" strike="noStrike" dirty="0">
                        <a:solidFill>
                          <a:srgbClr val="FF0000"/>
                        </a:solidFill>
                        <a:latin typeface="標楷體"/>
                      </a:endParaRPr>
                    </a:p>
                  </a:txBody>
                  <a:tcPr marL="140088" marR="9339" marT="9339" marB="0" anchor="ctr"/>
                </a:tc>
                <a:tc>
                  <a:txBody>
                    <a:bodyPr/>
                    <a:lstStyle/>
                    <a:p>
                      <a:pPr algn="r" fontAlgn="ctr"/>
                      <a:r>
                        <a:rPr lang="en-US" altLang="zh-TW" sz="1400" b="1" u="none" strike="noStrike" dirty="0">
                          <a:solidFill>
                            <a:srgbClr val="FF0000"/>
                          </a:solidFill>
                        </a:rPr>
                        <a:t>4 </a:t>
                      </a:r>
                      <a:endParaRPr lang="en-US" altLang="zh-TW" sz="1400" b="1" i="0" u="none" strike="noStrike" dirty="0">
                        <a:solidFill>
                          <a:srgbClr val="FF0000"/>
                        </a:solidFill>
                        <a:latin typeface="標楷體"/>
                      </a:endParaRPr>
                    </a:p>
                  </a:txBody>
                  <a:tcPr marL="9339" marR="9339" marT="9339" marB="0" anchor="ctr"/>
                </a:tc>
                <a:tc>
                  <a:txBody>
                    <a:bodyPr/>
                    <a:lstStyle/>
                    <a:p>
                      <a:pPr algn="r" fontAlgn="ctr"/>
                      <a:r>
                        <a:rPr lang="en-US" altLang="zh-TW" sz="1400" b="1" u="none" strike="noStrike" dirty="0">
                          <a:solidFill>
                            <a:srgbClr val="FF0000"/>
                          </a:solidFill>
                        </a:rPr>
                        <a:t>3.68 </a:t>
                      </a:r>
                      <a:endParaRPr lang="en-US" altLang="zh-TW" sz="1400" b="1" i="0" u="none" strike="noStrike" dirty="0">
                        <a:solidFill>
                          <a:srgbClr val="FF0000"/>
                        </a:solidFill>
                        <a:latin typeface="標楷體"/>
                      </a:endParaRPr>
                    </a:p>
                  </a:txBody>
                  <a:tcPr marL="9339" marR="9339" marT="9339" marB="0" anchor="ctr"/>
                </a:tc>
                <a:tc>
                  <a:txBody>
                    <a:bodyPr/>
                    <a:lstStyle/>
                    <a:p>
                      <a:pPr marL="0" algn="r" rtl="0" eaLnBrk="1" fontAlgn="ctr" latinLnBrk="0" hangingPunct="1"/>
                      <a:r>
                        <a:rPr kumimoji="0" lang="en-US" altLang="zh-TW" sz="1400" b="1" u="none" strike="noStrike" kern="1200" dirty="0" smtClean="0">
                          <a:solidFill>
                            <a:srgbClr val="FF0000"/>
                          </a:solidFill>
                          <a:latin typeface="+mn-lt"/>
                          <a:ea typeface="+mn-ea"/>
                          <a:cs typeface="+mn-cs"/>
                        </a:rPr>
                        <a:t>0</a:t>
                      </a:r>
                      <a:endParaRPr kumimoji="0" lang="en-US" altLang="zh-TW" sz="1400" b="1" u="none" strike="noStrike" kern="1200" dirty="0">
                        <a:solidFill>
                          <a:srgbClr val="FF0000"/>
                        </a:solidFill>
                        <a:latin typeface="+mn-lt"/>
                        <a:ea typeface="+mn-ea"/>
                        <a:cs typeface="+mn-cs"/>
                      </a:endParaRPr>
                    </a:p>
                  </a:txBody>
                  <a:tcPr marL="9339" marR="9339" marT="9339" marB="0" anchor="ctr"/>
                </a:tc>
                <a:tc>
                  <a:txBody>
                    <a:bodyPr/>
                    <a:lstStyle/>
                    <a:p>
                      <a:pPr marL="0" algn="r" rtl="0" eaLnBrk="1" fontAlgn="ctr" latinLnBrk="0" hangingPunct="1"/>
                      <a:r>
                        <a:rPr kumimoji="0" lang="en-US" altLang="zh-TW" sz="1400" b="1" u="none" strike="noStrike" kern="1200" dirty="0" smtClean="0">
                          <a:solidFill>
                            <a:srgbClr val="FF0000"/>
                          </a:solidFill>
                          <a:latin typeface="+mn-lt"/>
                          <a:ea typeface="+mn-ea"/>
                          <a:cs typeface="+mn-cs"/>
                        </a:rPr>
                        <a:t>0.00</a:t>
                      </a:r>
                      <a:endParaRPr kumimoji="0" lang="en-US" altLang="zh-TW" sz="1400" b="1" u="none" strike="noStrike" kern="1200" dirty="0">
                        <a:solidFill>
                          <a:srgbClr val="FF0000"/>
                        </a:solidFill>
                        <a:latin typeface="+mn-lt"/>
                        <a:ea typeface="+mn-ea"/>
                        <a:cs typeface="+mn-cs"/>
                      </a:endParaRPr>
                    </a:p>
                  </a:txBody>
                  <a:tcPr marL="9339" marR="9339" marT="9339" marB="0" anchor="ctr">
                    <a:lnR w="12700" cap="flat" cmpd="sng" algn="ctr">
                      <a:solidFill>
                        <a:schemeClr val="tx1"/>
                      </a:solidFill>
                      <a:prstDash val="solid"/>
                      <a:round/>
                      <a:headEnd type="none" w="med" len="med"/>
                      <a:tailEnd type="none" w="med" len="med"/>
                    </a:lnR>
                  </a:tcPr>
                </a:tc>
              </a:tr>
              <a:tr h="235685">
                <a:tc vMerge="1">
                  <a:txBody>
                    <a:bodyPr/>
                    <a:lstStyle/>
                    <a:p>
                      <a:endParaRPr lang="zh-TW" altLang="en-US"/>
                    </a:p>
                  </a:txBody>
                  <a:tcPr/>
                </a:tc>
                <a:tc>
                  <a:txBody>
                    <a:bodyPr/>
                    <a:lstStyle/>
                    <a:p>
                      <a:pPr algn="l" fontAlgn="ctr"/>
                      <a:r>
                        <a:rPr lang="en-US" altLang="zh-TW" sz="1400" b="0" u="none" strike="noStrike" dirty="0">
                          <a:solidFill>
                            <a:schemeClr val="tx1"/>
                          </a:solidFill>
                        </a:rPr>
                        <a:t>6.</a:t>
                      </a:r>
                      <a:r>
                        <a:rPr lang="zh-TW" altLang="en-US" sz="1400" b="0" u="none" strike="noStrike" dirty="0">
                          <a:solidFill>
                            <a:schemeClr val="tx1"/>
                          </a:solidFill>
                        </a:rPr>
                        <a:t>水資源</a:t>
                      </a:r>
                      <a:endParaRPr lang="zh-TW" altLang="en-US" sz="1400" b="0" i="0" u="none" strike="noStrike" dirty="0">
                        <a:solidFill>
                          <a:schemeClr val="tx1"/>
                        </a:solidFill>
                        <a:latin typeface="標楷體"/>
                      </a:endParaRPr>
                    </a:p>
                  </a:txBody>
                  <a:tcPr marL="140088" marR="9339" marT="9339" marB="0" anchor="ctr"/>
                </a:tc>
                <a:tc>
                  <a:txBody>
                    <a:bodyPr/>
                    <a:lstStyle/>
                    <a:p>
                      <a:pPr algn="r" fontAlgn="ctr"/>
                      <a:r>
                        <a:rPr lang="en-US" altLang="zh-TW" sz="1400" b="0" u="none" strike="noStrike" dirty="0">
                          <a:solidFill>
                            <a:schemeClr val="tx1"/>
                          </a:solidFill>
                        </a:rPr>
                        <a:t>2 </a:t>
                      </a:r>
                      <a:endParaRPr lang="en-US" altLang="zh-TW" sz="1400" b="0" i="0" u="none" strike="noStrike" dirty="0">
                        <a:solidFill>
                          <a:schemeClr val="tx1"/>
                        </a:solidFill>
                        <a:latin typeface="標楷體"/>
                      </a:endParaRPr>
                    </a:p>
                  </a:txBody>
                  <a:tcPr marL="9339" marR="9339" marT="9339" marB="0" anchor="ctr"/>
                </a:tc>
                <a:tc>
                  <a:txBody>
                    <a:bodyPr/>
                    <a:lstStyle/>
                    <a:p>
                      <a:pPr algn="r" fontAlgn="ctr"/>
                      <a:r>
                        <a:rPr lang="en-US" altLang="zh-TW" sz="1400" b="0" u="none" strike="noStrike" dirty="0">
                          <a:solidFill>
                            <a:schemeClr val="tx1"/>
                          </a:solidFill>
                        </a:rPr>
                        <a:t>0.03 </a:t>
                      </a:r>
                      <a:endParaRPr lang="en-US" altLang="zh-TW" sz="1400" b="0" i="0" u="none" strike="noStrike" dirty="0">
                        <a:solidFill>
                          <a:schemeClr val="tx1"/>
                        </a:solidFill>
                        <a:latin typeface="標楷體"/>
                      </a:endParaRPr>
                    </a:p>
                  </a:txBody>
                  <a:tcPr marL="9339" marR="9339" marT="9339" marB="0" anchor="ctr"/>
                </a:tc>
                <a:tc>
                  <a:txBody>
                    <a:bodyPr/>
                    <a:lstStyle/>
                    <a:p>
                      <a:pPr marL="0" algn="r" rtl="0" eaLnBrk="1" fontAlgn="ctr" latinLnBrk="0" hangingPunct="1"/>
                      <a:r>
                        <a:rPr kumimoji="0" lang="en-US" altLang="zh-TW" sz="1400" b="0" u="none" strike="noStrike" kern="1200" dirty="0" smtClean="0">
                          <a:solidFill>
                            <a:schemeClr val="tx1"/>
                          </a:solidFill>
                          <a:latin typeface="+mn-lt"/>
                          <a:ea typeface="+mn-ea"/>
                          <a:cs typeface="+mn-cs"/>
                        </a:rPr>
                        <a:t>2</a:t>
                      </a:r>
                      <a:endParaRPr kumimoji="0" lang="en-US" altLang="zh-TW" sz="1400" b="0" u="none" strike="noStrike" kern="1200" dirty="0">
                        <a:solidFill>
                          <a:schemeClr val="tx1"/>
                        </a:solidFill>
                        <a:latin typeface="+mn-lt"/>
                        <a:ea typeface="+mn-ea"/>
                        <a:cs typeface="+mn-cs"/>
                      </a:endParaRPr>
                    </a:p>
                  </a:txBody>
                  <a:tcPr marL="9339" marR="9339" marT="9339" marB="0" anchor="ctr"/>
                </a:tc>
                <a:tc>
                  <a:txBody>
                    <a:bodyPr/>
                    <a:lstStyle/>
                    <a:p>
                      <a:pPr marL="0" algn="r" rtl="0" eaLnBrk="1" fontAlgn="ctr" latinLnBrk="0" hangingPunct="1"/>
                      <a:r>
                        <a:rPr kumimoji="0" lang="en-US" altLang="zh-TW" sz="1400" b="0" u="none" strike="noStrike" kern="1200" dirty="0" smtClean="0">
                          <a:solidFill>
                            <a:schemeClr val="tx1"/>
                          </a:solidFill>
                          <a:latin typeface="+mn-lt"/>
                          <a:ea typeface="+mn-ea"/>
                          <a:cs typeface="+mn-cs"/>
                        </a:rPr>
                        <a:t>0.09</a:t>
                      </a:r>
                      <a:endParaRPr kumimoji="0" lang="en-US" altLang="zh-TW" sz="1400" b="0" u="none" strike="noStrike" kern="1200" dirty="0">
                        <a:solidFill>
                          <a:schemeClr val="tx1"/>
                        </a:solidFill>
                        <a:latin typeface="+mn-lt"/>
                        <a:ea typeface="+mn-ea"/>
                        <a:cs typeface="+mn-cs"/>
                      </a:endParaRPr>
                    </a:p>
                  </a:txBody>
                  <a:tcPr marL="9339" marR="9339" marT="9339" marB="0" anchor="ctr">
                    <a:lnR w="12700" cap="flat" cmpd="sng" algn="ctr">
                      <a:solidFill>
                        <a:schemeClr val="tx1"/>
                      </a:solidFill>
                      <a:prstDash val="solid"/>
                      <a:round/>
                      <a:headEnd type="none" w="med" len="med"/>
                      <a:tailEnd type="none" w="med" len="med"/>
                    </a:lnR>
                  </a:tcPr>
                </a:tc>
              </a:tr>
              <a:tr h="235685">
                <a:tc gridSpan="2">
                  <a:txBody>
                    <a:bodyPr/>
                    <a:lstStyle/>
                    <a:p>
                      <a:pPr algn="ctr" fontAlgn="ctr"/>
                      <a:r>
                        <a:rPr lang="zh-TW" altLang="en-US" sz="1400" b="0" u="none" strike="noStrike" dirty="0">
                          <a:solidFill>
                            <a:schemeClr val="tx1"/>
                          </a:solidFill>
                        </a:rPr>
                        <a:t>其他</a:t>
                      </a:r>
                      <a:endParaRPr lang="zh-TW" altLang="en-US" sz="1400" b="0" i="0" u="none" strike="noStrike" dirty="0">
                        <a:solidFill>
                          <a:schemeClr val="tx1"/>
                        </a:solidFill>
                        <a:latin typeface="標楷體"/>
                      </a:endParaRPr>
                    </a:p>
                  </a:txBody>
                  <a:tcPr marL="9339" marR="9339" marT="9339" marB="0" anchor="ctr">
                    <a:lnL w="12700" cap="flat" cmpd="sng" algn="ctr">
                      <a:solidFill>
                        <a:schemeClr val="tx1"/>
                      </a:solidFill>
                      <a:prstDash val="solid"/>
                      <a:round/>
                      <a:headEnd type="none" w="med" len="med"/>
                      <a:tailEnd type="none" w="med" len="med"/>
                    </a:lnL>
                  </a:tcPr>
                </a:tc>
                <a:tc hMerge="1">
                  <a:txBody>
                    <a:bodyPr/>
                    <a:lstStyle/>
                    <a:p>
                      <a:endParaRPr lang="zh-TW" altLang="en-US"/>
                    </a:p>
                  </a:txBody>
                  <a:tcPr/>
                </a:tc>
                <a:tc>
                  <a:txBody>
                    <a:bodyPr/>
                    <a:lstStyle/>
                    <a:p>
                      <a:pPr algn="r" fontAlgn="ctr"/>
                      <a:r>
                        <a:rPr lang="en-US" altLang="zh-TW" sz="1400" b="0" u="none" strike="noStrike">
                          <a:solidFill>
                            <a:schemeClr val="tx1"/>
                          </a:solidFill>
                        </a:rPr>
                        <a:t>18 </a:t>
                      </a:r>
                      <a:endParaRPr lang="en-US" altLang="zh-TW" sz="1400" b="0" i="0" u="none" strike="noStrike">
                        <a:solidFill>
                          <a:schemeClr val="tx1"/>
                        </a:solidFill>
                        <a:latin typeface="標楷體"/>
                      </a:endParaRPr>
                    </a:p>
                  </a:txBody>
                  <a:tcPr marL="9339" marR="9339" marT="9339" marB="0" anchor="ctr"/>
                </a:tc>
                <a:tc>
                  <a:txBody>
                    <a:bodyPr/>
                    <a:lstStyle/>
                    <a:p>
                      <a:pPr algn="r" fontAlgn="ctr"/>
                      <a:r>
                        <a:rPr lang="en-US" altLang="zh-TW" sz="1400" b="0" u="none" strike="noStrike">
                          <a:solidFill>
                            <a:schemeClr val="tx1"/>
                          </a:solidFill>
                        </a:rPr>
                        <a:t>4.97 </a:t>
                      </a:r>
                      <a:endParaRPr lang="en-US" altLang="zh-TW" sz="1400" b="0" i="0" u="none" strike="noStrike">
                        <a:solidFill>
                          <a:schemeClr val="tx1"/>
                        </a:solidFill>
                        <a:latin typeface="標楷體"/>
                      </a:endParaRPr>
                    </a:p>
                  </a:txBody>
                  <a:tcPr marL="9339" marR="9339" marT="9339" marB="0" anchor="ctr"/>
                </a:tc>
                <a:tc>
                  <a:txBody>
                    <a:bodyPr/>
                    <a:lstStyle/>
                    <a:p>
                      <a:pPr marL="0" algn="r" rtl="0" eaLnBrk="1" fontAlgn="ctr" latinLnBrk="0" hangingPunct="1"/>
                      <a:r>
                        <a:rPr kumimoji="0" lang="en-US" altLang="zh-TW" sz="1400" b="0" u="none" strike="noStrike" kern="1200" dirty="0" smtClean="0">
                          <a:solidFill>
                            <a:schemeClr val="tx1"/>
                          </a:solidFill>
                          <a:latin typeface="+mn-lt"/>
                          <a:ea typeface="+mn-ea"/>
                          <a:cs typeface="+mn-cs"/>
                        </a:rPr>
                        <a:t>26</a:t>
                      </a:r>
                      <a:endParaRPr kumimoji="0" lang="en-US" altLang="zh-TW" sz="1400" b="0" u="none" strike="noStrike" kern="1200" dirty="0">
                        <a:solidFill>
                          <a:schemeClr val="tx1"/>
                        </a:solidFill>
                        <a:latin typeface="+mn-lt"/>
                        <a:ea typeface="+mn-ea"/>
                        <a:cs typeface="+mn-cs"/>
                      </a:endParaRPr>
                    </a:p>
                  </a:txBody>
                  <a:tcPr marL="9339" marR="9339" marT="9339" marB="0" anchor="ctr"/>
                </a:tc>
                <a:tc>
                  <a:txBody>
                    <a:bodyPr/>
                    <a:lstStyle/>
                    <a:p>
                      <a:pPr marL="0" algn="r" rtl="0" eaLnBrk="1" fontAlgn="ctr" latinLnBrk="0" hangingPunct="1"/>
                      <a:r>
                        <a:rPr kumimoji="0" lang="en-US" altLang="zh-TW" sz="1400" b="0" u="none" strike="noStrike" kern="1200" dirty="0" smtClean="0">
                          <a:solidFill>
                            <a:schemeClr val="tx1"/>
                          </a:solidFill>
                          <a:latin typeface="+mn-lt"/>
                          <a:ea typeface="+mn-ea"/>
                          <a:cs typeface="+mn-cs"/>
                        </a:rPr>
                        <a:t>3.72</a:t>
                      </a:r>
                      <a:endParaRPr kumimoji="0" lang="en-US" altLang="zh-TW" sz="1400" b="0" u="none" strike="noStrike" kern="1200" dirty="0">
                        <a:solidFill>
                          <a:schemeClr val="tx1"/>
                        </a:solidFill>
                        <a:latin typeface="+mn-lt"/>
                        <a:ea typeface="+mn-ea"/>
                        <a:cs typeface="+mn-cs"/>
                      </a:endParaRPr>
                    </a:p>
                  </a:txBody>
                  <a:tcPr marL="9339" marR="9339" marT="9339" marB="0" anchor="ctr">
                    <a:lnR w="12700" cap="flat" cmpd="sng" algn="ctr">
                      <a:solidFill>
                        <a:schemeClr val="tx1"/>
                      </a:solidFill>
                      <a:prstDash val="solid"/>
                      <a:round/>
                      <a:headEnd type="none" w="med" len="med"/>
                      <a:tailEnd type="none" w="med" len="med"/>
                    </a:lnR>
                  </a:tcPr>
                </a:tc>
              </a:tr>
              <a:tr h="235685">
                <a:tc gridSpan="2">
                  <a:txBody>
                    <a:bodyPr/>
                    <a:lstStyle/>
                    <a:p>
                      <a:pPr algn="r" fontAlgn="ctr"/>
                      <a:r>
                        <a:rPr lang="zh-TW" altLang="en-US" sz="1400" b="1" u="none" strike="noStrike" dirty="0"/>
                        <a:t>總計</a:t>
                      </a:r>
                      <a:endParaRPr lang="zh-TW" altLang="en-US" sz="1400" b="1" i="0" u="none" strike="noStrike" dirty="0">
                        <a:solidFill>
                          <a:srgbClr val="000000"/>
                        </a:solidFill>
                        <a:latin typeface="標楷體"/>
                      </a:endParaRPr>
                    </a:p>
                  </a:txBody>
                  <a:tcPr marL="9339" marR="9339" marT="9339"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endParaRPr lang="zh-TW" altLang="en-US"/>
                    </a:p>
                  </a:txBody>
                  <a:tcPr/>
                </a:tc>
                <a:tc>
                  <a:txBody>
                    <a:bodyPr/>
                    <a:lstStyle/>
                    <a:p>
                      <a:pPr algn="r" fontAlgn="ctr"/>
                      <a:r>
                        <a:rPr lang="en-US" altLang="zh-TW" sz="1400" b="1" u="none" strike="noStrike" dirty="0"/>
                        <a:t>37 </a:t>
                      </a:r>
                      <a:endParaRPr lang="en-US" altLang="zh-TW" sz="1400" b="1" i="0" u="none" strike="noStrike" dirty="0">
                        <a:solidFill>
                          <a:srgbClr val="000000"/>
                        </a:solidFill>
                        <a:latin typeface="標楷體"/>
                      </a:endParaRPr>
                    </a:p>
                  </a:txBody>
                  <a:tcPr marL="9339" marR="9339" marT="9339" marB="0" anchor="ctr">
                    <a:lnB w="12700" cap="flat" cmpd="sng" algn="ctr">
                      <a:solidFill>
                        <a:schemeClr val="tx1"/>
                      </a:solidFill>
                      <a:prstDash val="solid"/>
                      <a:round/>
                      <a:headEnd type="none" w="med" len="med"/>
                      <a:tailEnd type="none" w="med" len="med"/>
                    </a:lnB>
                  </a:tcPr>
                </a:tc>
                <a:tc>
                  <a:txBody>
                    <a:bodyPr/>
                    <a:lstStyle/>
                    <a:p>
                      <a:pPr algn="r" fontAlgn="ctr"/>
                      <a:r>
                        <a:rPr lang="en-US" altLang="zh-TW" sz="1400" b="1" u="none" strike="noStrike" dirty="0"/>
                        <a:t>270.31 </a:t>
                      </a:r>
                      <a:endParaRPr lang="en-US" altLang="zh-TW" sz="1400" b="1" i="0" u="none" strike="noStrike" dirty="0">
                        <a:solidFill>
                          <a:srgbClr val="000000"/>
                        </a:solidFill>
                        <a:latin typeface="標楷體"/>
                      </a:endParaRPr>
                    </a:p>
                  </a:txBody>
                  <a:tcPr marL="9339" marR="9339" marT="9339" marB="0" anchor="ctr">
                    <a:lnB w="12700" cap="flat" cmpd="sng" algn="ctr">
                      <a:solidFill>
                        <a:schemeClr val="tx1"/>
                      </a:solidFill>
                      <a:prstDash val="solid"/>
                      <a:round/>
                      <a:headEnd type="none" w="med" len="med"/>
                      <a:tailEnd type="none" w="med" len="med"/>
                    </a:lnB>
                  </a:tcPr>
                </a:tc>
                <a:tc>
                  <a:txBody>
                    <a:bodyPr/>
                    <a:lstStyle/>
                    <a:p>
                      <a:pPr algn="r" fontAlgn="ctr"/>
                      <a:r>
                        <a:rPr lang="en-US" altLang="zh-TW" sz="1400" b="1" u="none" strike="noStrike" dirty="0" smtClean="0"/>
                        <a:t>41 </a:t>
                      </a:r>
                      <a:endParaRPr lang="en-US" altLang="zh-TW" sz="1400" b="1" i="0" u="none" strike="noStrike" dirty="0">
                        <a:solidFill>
                          <a:srgbClr val="000000"/>
                        </a:solidFill>
                        <a:latin typeface="標楷體"/>
                      </a:endParaRPr>
                    </a:p>
                  </a:txBody>
                  <a:tcPr marL="9339" marR="9339" marT="9339" marB="0" anchor="ctr">
                    <a:lnB w="12700" cap="flat" cmpd="sng" algn="ctr">
                      <a:solidFill>
                        <a:schemeClr val="tx1"/>
                      </a:solidFill>
                      <a:prstDash val="solid"/>
                      <a:round/>
                      <a:headEnd type="none" w="med" len="med"/>
                      <a:tailEnd type="none" w="med" len="med"/>
                    </a:lnB>
                  </a:tcPr>
                </a:tc>
                <a:tc>
                  <a:txBody>
                    <a:bodyPr/>
                    <a:lstStyle/>
                    <a:p>
                      <a:pPr algn="r" fontAlgn="ctr"/>
                      <a:r>
                        <a:rPr lang="en-US" altLang="zh-TW" sz="1400" b="1" u="none" strike="noStrike" dirty="0" smtClean="0"/>
                        <a:t>264.37 </a:t>
                      </a:r>
                      <a:endParaRPr lang="en-US" altLang="zh-TW" sz="1400" b="1" i="0" u="none" strike="noStrike" dirty="0">
                        <a:solidFill>
                          <a:srgbClr val="000000"/>
                        </a:solidFill>
                        <a:latin typeface="標楷體"/>
                      </a:endParaRPr>
                    </a:p>
                  </a:txBody>
                  <a:tcPr marL="9339" marR="9339" marT="9339"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15395759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142844" y="72611"/>
            <a:ext cx="8229600" cy="713183"/>
          </a:xfrm>
        </p:spPr>
        <p:txBody>
          <a:bodyPr>
            <a:normAutofit/>
          </a:bodyPr>
          <a:lstStyle/>
          <a:p>
            <a:r>
              <a:rPr lang="zh-TW" altLang="en-US" sz="3200" dirty="0" smtClean="0"/>
              <a:t>本會綜整意見</a:t>
            </a:r>
            <a:endParaRPr lang="zh-TW" altLang="en-US" sz="3200" dirty="0"/>
          </a:p>
        </p:txBody>
      </p:sp>
      <p:graphicFrame>
        <p:nvGraphicFramePr>
          <p:cNvPr id="4" name="表格 3"/>
          <p:cNvGraphicFramePr>
            <a:graphicFrameLocks noGrp="1"/>
          </p:cNvGraphicFramePr>
          <p:nvPr/>
        </p:nvGraphicFramePr>
        <p:xfrm>
          <a:off x="142844" y="714356"/>
          <a:ext cx="8858312" cy="6000792"/>
        </p:xfrm>
        <a:graphic>
          <a:graphicData uri="http://schemas.openxmlformats.org/drawingml/2006/table">
            <a:tbl>
              <a:tblPr firstRow="1" bandRow="1">
                <a:tableStyleId>{F5AB1C69-6EDB-4FF4-983F-18BD219EF322}</a:tableStyleId>
              </a:tblPr>
              <a:tblGrid>
                <a:gridCol w="1000132"/>
                <a:gridCol w="7858180"/>
              </a:tblGrid>
              <a:tr h="360094">
                <a:tc>
                  <a:txBody>
                    <a:bodyPr/>
                    <a:lstStyle/>
                    <a:p>
                      <a:pPr algn="ctr"/>
                      <a:r>
                        <a:rPr lang="zh-TW" altLang="en-US" sz="1600" b="1" dirty="0" smtClean="0"/>
                        <a:t>輸出團隊</a:t>
                      </a:r>
                      <a:endParaRPr lang="zh-TW" alt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600" dirty="0" smtClean="0"/>
                        <a:t>本會意見</a:t>
                      </a:r>
                      <a:endParaRPr lang="zh-TW"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24890">
                <a:tc>
                  <a:txBody>
                    <a:bodyPr/>
                    <a:lstStyle/>
                    <a:p>
                      <a:pPr algn="ctr"/>
                      <a:r>
                        <a:rPr kumimoji="0" lang="zh-TW" altLang="en-US" sz="1600" b="1" kern="1200" dirty="0" smtClean="0"/>
                        <a:t>石化</a:t>
                      </a:r>
                      <a:endParaRPr kumimoji="0" lang="en-US" altLang="zh-TW" sz="1600" b="1" kern="1200" dirty="0" smtClean="0"/>
                    </a:p>
                    <a:p>
                      <a:pPr algn="ctr"/>
                      <a:r>
                        <a:rPr kumimoji="0" lang="zh-TW" altLang="en-US" sz="1600" b="1" kern="1200" dirty="0" smtClean="0"/>
                        <a:t>電廠</a:t>
                      </a:r>
                      <a:endParaRPr kumimoji="0" lang="en-US" altLang="zh-TW" sz="1600" b="1" kern="1200" dirty="0" smtClean="0"/>
                    </a:p>
                    <a:p>
                      <a:pPr algn="ctr"/>
                      <a:r>
                        <a:rPr kumimoji="0" lang="en-US" altLang="zh-TW" sz="1600" b="1" kern="1200" dirty="0" smtClean="0"/>
                        <a:t>(</a:t>
                      </a:r>
                      <a:r>
                        <a:rPr kumimoji="0" lang="zh-TW" altLang="en-US" sz="1600" b="1" kern="1200" dirty="0" smtClean="0"/>
                        <a:t>經濟部</a:t>
                      </a:r>
                      <a:r>
                        <a:rPr kumimoji="0" lang="en-US" altLang="zh-TW" sz="1600" b="1" kern="1200" dirty="0" smtClean="0"/>
                        <a:t>)</a:t>
                      </a:r>
                      <a:endParaRPr lang="zh-TW" alt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9238" lvl="1" indent="-249238">
                        <a:buFont typeface="+mj-lt"/>
                        <a:buAutoNum type="arabicPeriod"/>
                      </a:pPr>
                      <a:r>
                        <a:rPr kumimoji="0" lang="zh-TW" altLang="en-US" sz="1550" kern="1200" dirty="0" smtClean="0"/>
                        <a:t>石化、電廠</a:t>
                      </a:r>
                      <a:r>
                        <a:rPr kumimoji="0" lang="en-US" altLang="zh-TW" sz="1550" kern="1200" dirty="0" smtClean="0"/>
                        <a:t>109</a:t>
                      </a:r>
                      <a:r>
                        <a:rPr kumimoji="0" lang="zh-TW" altLang="en-US" sz="1550" kern="1200" dirty="0" smtClean="0"/>
                        <a:t>年度</a:t>
                      </a:r>
                      <a:r>
                        <a:rPr kumimoji="0" lang="en-US" sz="1550" kern="1200" dirty="0" smtClean="0"/>
                        <a:t>KPI</a:t>
                      </a:r>
                      <a:r>
                        <a:rPr kumimoji="0" lang="zh-TW" altLang="en-US" sz="1550" kern="1200" dirty="0" smtClean="0"/>
                        <a:t>為得標</a:t>
                      </a:r>
                      <a:r>
                        <a:rPr kumimoji="0" lang="en-US" sz="1550" kern="1200" dirty="0" smtClean="0"/>
                        <a:t>1</a:t>
                      </a:r>
                      <a:r>
                        <a:rPr kumimoji="0" lang="zh-TW" altLang="en-US" sz="1550" kern="1200" dirty="0" smtClean="0"/>
                        <a:t>件</a:t>
                      </a:r>
                      <a:r>
                        <a:rPr kumimoji="0" lang="en-US" altLang="zh-TW" sz="1550" kern="1200" dirty="0" smtClean="0"/>
                        <a:t>(</a:t>
                      </a:r>
                      <a:r>
                        <a:rPr kumimoji="0" lang="zh-TW" altLang="en-US" sz="1550" kern="1200" dirty="0" smtClean="0"/>
                        <a:t>合計得標金額</a:t>
                      </a:r>
                      <a:r>
                        <a:rPr kumimoji="0" lang="en-US" sz="1550" kern="1200" dirty="0" smtClean="0"/>
                        <a:t>30</a:t>
                      </a:r>
                      <a:r>
                        <a:rPr kumimoji="0" lang="zh-TW" altLang="en-US" sz="1550" kern="1200" dirty="0" smtClean="0"/>
                        <a:t>億元</a:t>
                      </a:r>
                      <a:r>
                        <a:rPr kumimoji="0" lang="en-US" altLang="zh-TW" sz="1550" kern="1200" dirty="0" smtClean="0"/>
                        <a:t>)</a:t>
                      </a:r>
                      <a:r>
                        <a:rPr kumimoji="0" lang="zh-TW" altLang="en-US" sz="1550" kern="1200" dirty="0" smtClean="0"/>
                        <a:t>，依過往得標情形，似稍嫌保守，建議經濟部可調整相關</a:t>
                      </a:r>
                      <a:r>
                        <a:rPr kumimoji="0" lang="en-US" sz="1550" kern="1200" dirty="0" smtClean="0"/>
                        <a:t>KPI</a:t>
                      </a:r>
                      <a:r>
                        <a:rPr kumimoji="0" lang="zh-TW" altLang="en-US" sz="1550" kern="1200" dirty="0" smtClean="0"/>
                        <a:t>，維持今年度各</a:t>
                      </a:r>
                      <a:r>
                        <a:rPr kumimoji="0" lang="en-US" altLang="zh-TW" sz="1550" kern="1200" dirty="0" smtClean="0"/>
                        <a:t>1</a:t>
                      </a:r>
                      <a:r>
                        <a:rPr kumimoji="0" lang="zh-TW" altLang="en-US" sz="1550" kern="1200" dirty="0" smtClean="0"/>
                        <a:t>件之得標件數為目標</a:t>
                      </a:r>
                      <a:r>
                        <a:rPr kumimoji="0" lang="en-US" altLang="zh-TW" sz="1550" kern="1200" dirty="0" smtClean="0"/>
                        <a:t>(</a:t>
                      </a:r>
                      <a:r>
                        <a:rPr kumimoji="0" lang="zh-TW" altLang="en-US" sz="1550" kern="1200" dirty="0" smtClean="0"/>
                        <a:t>實際得標各</a:t>
                      </a:r>
                      <a:r>
                        <a:rPr kumimoji="0" lang="en-US" altLang="zh-TW" sz="1550" kern="1200" dirty="0" smtClean="0"/>
                        <a:t>4</a:t>
                      </a:r>
                      <a:r>
                        <a:rPr kumimoji="0" lang="zh-TW" altLang="en-US" sz="1550" kern="1200" dirty="0" smtClean="0"/>
                        <a:t>件</a:t>
                      </a:r>
                      <a:r>
                        <a:rPr kumimoji="0" lang="en-US" altLang="zh-TW" sz="1550" kern="1200" dirty="0" smtClean="0"/>
                        <a:t>)</a:t>
                      </a:r>
                      <a:r>
                        <a:rPr kumimoji="0" lang="zh-TW" altLang="en-US" sz="1550" kern="1200" dirty="0" smtClean="0"/>
                        <a:t>。</a:t>
                      </a:r>
                    </a:p>
                    <a:p>
                      <a:pPr marL="249238" lvl="1" indent="-249238">
                        <a:buFont typeface="+mj-lt"/>
                        <a:buAutoNum type="arabicPeriod"/>
                      </a:pPr>
                      <a:r>
                        <a:rPr kumimoji="0" lang="zh-TW" altLang="en-US" sz="1550" kern="1200" dirty="0" smtClean="0"/>
                        <a:t>經濟部目前已協助媒合關鍵供應商及整合供應鏈業者簽署合作意願書或召開交流會或論壇，未來若有合適案件，建議以整廠輸出方式，協助上下游業者共同向海外發展。</a:t>
                      </a:r>
                      <a:endParaRPr kumimoji="0" lang="zh-TW" altLang="en-US" sz="1550" kern="1200" dirty="0" smtClean="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78952">
                <a:tc>
                  <a:txBody>
                    <a:bodyPr/>
                    <a:lstStyle/>
                    <a:p>
                      <a:pPr algn="ctr"/>
                      <a:r>
                        <a:rPr kumimoji="0" lang="en-US" sz="1600" b="1" kern="1200" dirty="0" smtClean="0"/>
                        <a:t>ETC</a:t>
                      </a:r>
                      <a:r>
                        <a:rPr kumimoji="0" lang="zh-TW" altLang="en-US" sz="1600" b="1" kern="1200" dirty="0" smtClean="0"/>
                        <a:t>智慧交通</a:t>
                      </a:r>
                      <a:endParaRPr kumimoji="0" lang="en-US" sz="1600" b="1" kern="1200" dirty="0" smtClean="0"/>
                    </a:p>
                    <a:p>
                      <a:pPr algn="ctr"/>
                      <a:r>
                        <a:rPr kumimoji="0" lang="en-US" altLang="zh-TW" sz="1600" b="1" kern="1200" dirty="0" smtClean="0"/>
                        <a:t>(</a:t>
                      </a:r>
                      <a:r>
                        <a:rPr kumimoji="0" lang="zh-TW" altLang="en-US" sz="1600" b="1" kern="1200" dirty="0" smtClean="0"/>
                        <a:t>交通部</a:t>
                      </a:r>
                      <a:r>
                        <a:rPr kumimoji="0" lang="en-US" altLang="zh-TW" sz="1600" b="1" kern="1200" dirty="0" smtClean="0"/>
                        <a:t>)</a:t>
                      </a:r>
                      <a:endParaRPr lang="zh-TW" alt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kumimoji="0" lang="zh-TW" altLang="en-US" sz="1550" kern="1200" dirty="0" smtClean="0">
                          <a:solidFill>
                            <a:schemeClr val="dk1"/>
                          </a:solidFill>
                          <a:latin typeface="+mn-lt"/>
                          <a:ea typeface="+mn-ea"/>
                          <a:cs typeface="+mn-cs"/>
                        </a:rPr>
                        <a:t>按交通部近期提出「交通科技產業發展白皮書」，並將以協助產業爭取海外商機為目標之一，該白皮書除目前已納入六大輸出團隊之</a:t>
                      </a:r>
                      <a:r>
                        <a:rPr kumimoji="0" lang="en-US" altLang="zh-TW" sz="1550" kern="1200" dirty="0" smtClean="0">
                          <a:solidFill>
                            <a:schemeClr val="dk1"/>
                          </a:solidFill>
                          <a:latin typeface="+mn-lt"/>
                          <a:ea typeface="+mn-ea"/>
                          <a:cs typeface="+mn-cs"/>
                        </a:rPr>
                        <a:t>ETC</a:t>
                      </a:r>
                      <a:r>
                        <a:rPr kumimoji="0" lang="zh-TW" altLang="en-US" sz="1550" kern="1200" dirty="0" smtClean="0">
                          <a:solidFill>
                            <a:schemeClr val="dk1"/>
                          </a:solidFill>
                          <a:latin typeface="+mn-lt"/>
                          <a:ea typeface="+mn-ea"/>
                          <a:cs typeface="+mn-cs"/>
                        </a:rPr>
                        <a:t>外，尚有公共運輸服務升級、智慧海空港、智慧物流等面向，爰建議可於本輸出團隊納入前開相關項目，以整合產業鏈相關資源，並向相關國家宣導我國優勢技術，協助相關廠商取得海外標案。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78952">
                <a:tc>
                  <a:txBody>
                    <a:bodyPr/>
                    <a:lstStyle/>
                    <a:p>
                      <a:pPr algn="ctr"/>
                      <a:r>
                        <a:rPr lang="zh-TW" altLang="en-US" sz="1600" b="1" dirty="0" smtClean="0"/>
                        <a:t>都會捷運</a:t>
                      </a:r>
                      <a:endParaRPr lang="en-US" altLang="zh-TW" sz="1600" b="1" dirty="0" smtClean="0"/>
                    </a:p>
                    <a:p>
                      <a:pPr algn="ctr"/>
                      <a:r>
                        <a:rPr lang="en-US" altLang="zh-TW" sz="1600" b="1" dirty="0" smtClean="0"/>
                        <a:t>(</a:t>
                      </a:r>
                      <a:r>
                        <a:rPr lang="zh-TW" altLang="en-US" sz="1600" b="1" dirty="0" smtClean="0"/>
                        <a:t>交通部</a:t>
                      </a:r>
                      <a:r>
                        <a:rPr lang="en-US" altLang="zh-TW" sz="1600" b="1" dirty="0" smtClean="0"/>
                        <a:t>)</a:t>
                      </a:r>
                      <a:endParaRPr lang="zh-TW" alt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zh-TW" altLang="en-US" sz="1550" kern="1200" dirty="0" smtClean="0"/>
                        <a:t>目前成果為營運業者</a:t>
                      </a:r>
                      <a:r>
                        <a:rPr kumimoji="0" lang="en-US" altLang="zh-TW" sz="1550" kern="1200" dirty="0" smtClean="0"/>
                        <a:t>(</a:t>
                      </a:r>
                      <a:r>
                        <a:rPr kumimoji="0" lang="zh-TW" altLang="en-US" sz="1550" kern="1200" dirty="0" smtClean="0"/>
                        <a:t>北捷公司</a:t>
                      </a:r>
                      <a:r>
                        <a:rPr kumimoji="0" lang="en-US" altLang="zh-TW" sz="1550" kern="1200" dirty="0" smtClean="0"/>
                        <a:t>)</a:t>
                      </a:r>
                      <a:r>
                        <a:rPr kumimoji="0" lang="zh-TW" altLang="en-US" sz="1550" kern="1200" dirty="0" smtClean="0"/>
                        <a:t>海外擔任審查、顧問、系統開發案，惟考量已有我國工程業者</a:t>
                      </a:r>
                      <a:r>
                        <a:rPr kumimoji="0" lang="en-US" altLang="zh-TW" sz="1550" kern="1200" dirty="0" smtClean="0"/>
                        <a:t>(</a:t>
                      </a:r>
                      <a:r>
                        <a:rPr kumimoji="0" lang="zh-TW" altLang="en-US" sz="1550" kern="1200" dirty="0" smtClean="0"/>
                        <a:t>如展群營造</a:t>
                      </a:r>
                      <a:r>
                        <a:rPr kumimoji="0" lang="en-US" altLang="zh-TW" sz="1550" kern="1200" dirty="0" smtClean="0"/>
                        <a:t>)</a:t>
                      </a:r>
                      <a:r>
                        <a:rPr kumimoji="0" lang="zh-TW" altLang="en-US" sz="1550" kern="1200" dirty="0" smtClean="0"/>
                        <a:t>透過輸銀的融資協助與日本廠商取得越南標案，另有顧問業者亦取得新南向區域國家地鐵設計案，建議交通部可考量我各類參與軌道業者赴海外發展現況，擴大輸出團隊成員，以發揮更大綜效。</a:t>
                      </a:r>
                      <a:endParaRPr lang="zh-TW" altLang="en-US" sz="15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24890">
                <a:tc>
                  <a:txBody>
                    <a:bodyPr/>
                    <a:lstStyle/>
                    <a:p>
                      <a:pPr algn="ctr"/>
                      <a:r>
                        <a:rPr lang="zh-TW" altLang="en-US" sz="1600" b="1" dirty="0" smtClean="0"/>
                        <a:t>水資源</a:t>
                      </a:r>
                      <a:endParaRPr lang="en-US" altLang="zh-TW" sz="1600" b="1" dirty="0" smtClean="0"/>
                    </a:p>
                    <a:p>
                      <a:pPr algn="ctr"/>
                      <a:r>
                        <a:rPr lang="en-US" altLang="zh-TW" sz="1600" b="1" dirty="0" smtClean="0"/>
                        <a:t>(</a:t>
                      </a:r>
                      <a:r>
                        <a:rPr lang="zh-TW" altLang="en-US" sz="1600" b="1" dirty="0" smtClean="0"/>
                        <a:t>經濟部</a:t>
                      </a:r>
                      <a:r>
                        <a:rPr lang="en-US" altLang="zh-TW" sz="1600" b="1" dirty="0" smtClean="0"/>
                        <a:t>)</a:t>
                      </a:r>
                      <a:endParaRPr lang="zh-TW" altLang="en-US" sz="1600" b="1" dirty="0" smtClean="0"/>
                    </a:p>
                    <a:p>
                      <a:pPr algn="ctr"/>
                      <a:r>
                        <a:rPr lang="zh-TW" altLang="en-US" sz="1600" b="1" dirty="0" smtClean="0"/>
                        <a:t>環保</a:t>
                      </a:r>
                      <a:endParaRPr lang="en-US" altLang="zh-TW" sz="1600" b="1" dirty="0" smtClean="0"/>
                    </a:p>
                    <a:p>
                      <a:pPr algn="ctr"/>
                      <a:r>
                        <a:rPr lang="en-US" altLang="zh-TW" sz="1600" b="1" dirty="0" smtClean="0"/>
                        <a:t>(</a:t>
                      </a:r>
                      <a:r>
                        <a:rPr lang="zh-TW" altLang="en-US" sz="1600" b="1" dirty="0" smtClean="0"/>
                        <a:t>環保署</a:t>
                      </a:r>
                      <a:r>
                        <a:rPr lang="en-US" altLang="zh-TW" sz="1600" b="1" dirty="0" smtClean="0"/>
                        <a:t>)</a:t>
                      </a:r>
                      <a:endParaRPr lang="zh-TW" altLang="en-US"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9238" marR="0" indent="-249238" algn="l" defTabSz="914400" rtl="0" eaLnBrk="1" fontAlgn="auto" latinLnBrk="0" hangingPunct="1">
                        <a:lnSpc>
                          <a:spcPct val="100000"/>
                        </a:lnSpc>
                        <a:spcBef>
                          <a:spcPts val="0"/>
                        </a:spcBef>
                        <a:spcAft>
                          <a:spcPts val="0"/>
                        </a:spcAft>
                        <a:buClrTx/>
                        <a:buSzTx/>
                        <a:buFont typeface="+mj-lt"/>
                        <a:buAutoNum type="arabicPeriod"/>
                        <a:tabLst/>
                        <a:defRPr/>
                      </a:pPr>
                      <a:r>
                        <a:rPr kumimoji="0" lang="zh-TW" altLang="en-US" sz="1550" kern="1200" dirty="0" smtClean="0"/>
                        <a:t>考量過往兩年水資源領域皆有得標案件，爰建議</a:t>
                      </a:r>
                      <a:r>
                        <a:rPr kumimoji="0" lang="en-US" altLang="zh-TW" sz="1550" kern="1200" dirty="0" smtClean="0"/>
                        <a:t>109</a:t>
                      </a:r>
                      <a:r>
                        <a:rPr kumimoji="0" lang="zh-TW" altLang="en-US" sz="1550" kern="1200" dirty="0" smtClean="0"/>
                        <a:t>年度</a:t>
                      </a:r>
                      <a:r>
                        <a:rPr kumimoji="0" lang="en-US" sz="1550" kern="1200" dirty="0" smtClean="0"/>
                        <a:t>KPI</a:t>
                      </a:r>
                      <a:r>
                        <a:rPr kumimoji="0" lang="zh-TW" altLang="en-US" sz="1550" kern="1200" dirty="0" smtClean="0"/>
                        <a:t>宜展現企圖心，以爭取海外得標案件作為年度</a:t>
                      </a:r>
                      <a:r>
                        <a:rPr kumimoji="0" lang="en-US" sz="1550" kern="1200" dirty="0" smtClean="0"/>
                        <a:t>KPI</a:t>
                      </a:r>
                      <a:r>
                        <a:rPr kumimoji="0" lang="zh-TW" altLang="en-US" sz="1550" kern="1200" dirty="0" smtClean="0"/>
                        <a:t>，並以維持今年度得標</a:t>
                      </a:r>
                      <a:r>
                        <a:rPr kumimoji="0" lang="en-US" altLang="zh-TW" sz="1550" kern="1200" dirty="0" smtClean="0"/>
                        <a:t>2</a:t>
                      </a:r>
                      <a:r>
                        <a:rPr kumimoji="0" lang="zh-TW" altLang="en-US" sz="1550" kern="1200" dirty="0" smtClean="0"/>
                        <a:t>件為目標。</a:t>
                      </a:r>
                      <a:endParaRPr lang="zh-TW" altLang="en-US" sz="1550" dirty="0" smtClean="0"/>
                    </a:p>
                    <a:p>
                      <a:pPr marL="249238" indent="-249238">
                        <a:buFont typeface="+mj-lt"/>
                        <a:buAutoNum type="arabicPeriod"/>
                      </a:pPr>
                      <a:r>
                        <a:rPr kumimoji="0" lang="zh-TW" altLang="en-US" sz="1550" kern="1200" dirty="0" smtClean="0"/>
                        <a:t>本會補助中工會於今年</a:t>
                      </a:r>
                      <a:r>
                        <a:rPr kumimoji="0" lang="en-US" sz="1550" kern="1200" dirty="0" smtClean="0"/>
                        <a:t>10</a:t>
                      </a:r>
                      <a:r>
                        <a:rPr kumimoji="0" lang="zh-TW" altLang="en-US" sz="1550" kern="1200" dirty="0" smtClean="0"/>
                        <a:t>月至亞銀舉辦知識交流研討會，其中兩項主題即為水供給系統及廢棄物回收及處理，係目前亞銀發展中會員國家亟有需求的基礎建設領域，建議環保署及經濟部未來可透過與亞銀之合作平臺，協助我國廠商開拓更多商機。</a:t>
                      </a:r>
                      <a:endParaRPr lang="zh-TW" altLang="en-US" sz="15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33014">
                <a:tc>
                  <a:txBody>
                    <a:bodyPr/>
                    <a:lstStyle/>
                    <a:p>
                      <a:pPr algn="ctr"/>
                      <a:r>
                        <a:rPr lang="zh-TW" altLang="en-US" sz="1600" b="1" dirty="0" smtClean="0"/>
                        <a:t>輸銀</a:t>
                      </a:r>
                      <a:endParaRPr lang="en-US" altLang="zh-TW" sz="1600" b="1" dirty="0" smtClean="0"/>
                    </a:p>
                    <a:p>
                      <a:pPr algn="ctr"/>
                      <a:r>
                        <a:rPr lang="en-US" altLang="zh-TW" sz="1600" b="1" dirty="0" smtClean="0"/>
                        <a:t>(</a:t>
                      </a:r>
                      <a:r>
                        <a:rPr lang="zh-TW" altLang="en-US" sz="1600" b="1" dirty="0" smtClean="0"/>
                        <a:t>財政部</a:t>
                      </a:r>
                      <a:r>
                        <a:rPr lang="en-US" altLang="zh-TW" sz="1600" b="1" dirty="0" smtClean="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0" lang="zh-TW" altLang="en-US" sz="1550" kern="1200" dirty="0" smtClean="0"/>
                        <a:t>本年度得標案件向輸銀申請融資計有</a:t>
                      </a:r>
                      <a:r>
                        <a:rPr kumimoji="0" lang="en-US" sz="1550" kern="1200" dirty="0" smtClean="0"/>
                        <a:t>2</a:t>
                      </a:r>
                      <a:r>
                        <a:rPr kumimoji="0" lang="zh-TW" altLang="en-US" sz="1550" kern="1200" dirty="0" smtClean="0"/>
                        <a:t>件，請輸銀持續向產業宣導相關措施及資源，並提供相關資料予六大輸出團隊主辦部會，俾利向輸出團隊成員宣導，以善用此項融資協助措施。</a:t>
                      </a:r>
                      <a:endParaRPr lang="zh-TW" altLang="en-US" sz="15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28596" y="1000108"/>
            <a:ext cx="8501122" cy="5643602"/>
          </a:xfrm>
        </p:spPr>
        <p:txBody>
          <a:bodyPr>
            <a:normAutofit/>
          </a:bodyPr>
          <a:lstStyle/>
          <a:p>
            <a:pPr lvl="0">
              <a:spcBef>
                <a:spcPct val="20000"/>
              </a:spcBef>
              <a:buNone/>
            </a:pPr>
            <a:r>
              <a:rPr lang="zh-TW" altLang="en-US" sz="2800" b="1" dirty="0" smtClean="0">
                <a:solidFill>
                  <a:srgbClr val="002060"/>
                </a:solidFill>
                <a:latin typeface="微軟正黑體" pitchFamily="34" charset="-120"/>
                <a:ea typeface="微軟正黑體" pitchFamily="34" charset="-120"/>
              </a:rPr>
              <a:t>本次會議擬具報告案</a:t>
            </a:r>
            <a:r>
              <a:rPr lang="en-US" altLang="zh-TW" sz="2800" b="1" dirty="0" smtClean="0">
                <a:solidFill>
                  <a:srgbClr val="002060"/>
                </a:solidFill>
                <a:latin typeface="微軟正黑體" pitchFamily="34" charset="-120"/>
                <a:ea typeface="微軟正黑體" pitchFamily="34" charset="-120"/>
              </a:rPr>
              <a:t>2</a:t>
            </a:r>
            <a:r>
              <a:rPr lang="zh-TW" altLang="en-US" sz="2800" b="1" dirty="0" smtClean="0">
                <a:solidFill>
                  <a:srgbClr val="002060"/>
                </a:solidFill>
                <a:latin typeface="微軟正黑體" pitchFamily="34" charset="-120"/>
                <a:ea typeface="微軟正黑體" pitchFamily="34" charset="-120"/>
              </a:rPr>
              <a:t>案如下：</a:t>
            </a:r>
            <a:endParaRPr lang="en-US" altLang="zh-TW" sz="2800" b="1" dirty="0" smtClean="0">
              <a:solidFill>
                <a:srgbClr val="002060"/>
              </a:solidFill>
              <a:latin typeface="微軟正黑體" pitchFamily="34" charset="-120"/>
              <a:ea typeface="微軟正黑體" pitchFamily="34" charset="-120"/>
            </a:endParaRPr>
          </a:p>
          <a:p>
            <a:pPr>
              <a:spcBef>
                <a:spcPct val="20000"/>
              </a:spcBef>
            </a:pPr>
            <a:r>
              <a:rPr lang="zh-TW" altLang="en-US" sz="2800" b="1" dirty="0" smtClean="0">
                <a:solidFill>
                  <a:srgbClr val="002060"/>
                </a:solidFill>
                <a:latin typeface="微軟正黑體" pitchFamily="34" charset="-120"/>
                <a:ea typeface="微軟正黑體" pitchFamily="34" charset="-120"/>
              </a:rPr>
              <a:t>報告案</a:t>
            </a:r>
            <a:r>
              <a:rPr lang="en-US" altLang="zh-TW" sz="2800" b="1" dirty="0" smtClean="0">
                <a:solidFill>
                  <a:srgbClr val="002060"/>
                </a:solidFill>
                <a:latin typeface="微軟正黑體" pitchFamily="34" charset="-120"/>
                <a:ea typeface="微軟正黑體" pitchFamily="34" charset="-120"/>
              </a:rPr>
              <a:t>1</a:t>
            </a:r>
            <a:r>
              <a:rPr lang="zh-TW" altLang="en-US" sz="2800" dirty="0" smtClean="0">
                <a:solidFill>
                  <a:srgbClr val="002060"/>
                </a:solidFill>
                <a:latin typeface="微軟正黑體" pitchFamily="34" charset="-120"/>
                <a:ea typeface="微軟正黑體" pitchFamily="34" charset="-120"/>
              </a:rPr>
              <a:t>：</a:t>
            </a:r>
            <a:r>
              <a:rPr lang="zh-TW" altLang="en-US" sz="2800" b="1" dirty="0" smtClean="0">
                <a:solidFill>
                  <a:schemeClr val="accent5">
                    <a:lumMod val="50000"/>
                  </a:schemeClr>
                </a:solidFill>
                <a:latin typeface="微軟正黑體" pitchFamily="34" charset="-120"/>
                <a:ea typeface="微軟正黑體" pitchFamily="34" charset="-120"/>
              </a:rPr>
              <a:t>公共工程新南向執行情形。</a:t>
            </a:r>
            <a:endParaRPr lang="en-US" altLang="zh-TW" sz="2800" b="1" dirty="0" smtClean="0">
              <a:solidFill>
                <a:schemeClr val="accent5">
                  <a:lumMod val="50000"/>
                </a:schemeClr>
              </a:solidFill>
              <a:latin typeface="微軟正黑體" pitchFamily="34" charset="-120"/>
              <a:ea typeface="微軟正黑體" pitchFamily="34" charset="-120"/>
            </a:endParaRPr>
          </a:p>
          <a:p>
            <a:pPr>
              <a:spcBef>
                <a:spcPct val="20000"/>
              </a:spcBef>
              <a:buNone/>
            </a:pPr>
            <a:r>
              <a:rPr lang="zh-TW" altLang="en-US" sz="2800" b="1" dirty="0" smtClean="0">
                <a:solidFill>
                  <a:schemeClr val="accent5">
                    <a:lumMod val="50000"/>
                  </a:schemeClr>
                </a:solidFill>
                <a:latin typeface="微軟正黑體" pitchFamily="34" charset="-120"/>
                <a:ea typeface="微軟正黑體" pitchFamily="34" charset="-120"/>
              </a:rPr>
              <a:t>  （工程會報告，</a:t>
            </a:r>
            <a:r>
              <a:rPr lang="en-US" altLang="zh-TW" sz="2800" b="1" dirty="0" smtClean="0">
                <a:solidFill>
                  <a:schemeClr val="accent5">
                    <a:lumMod val="50000"/>
                  </a:schemeClr>
                </a:solidFill>
                <a:latin typeface="微軟正黑體" pitchFamily="34" charset="-120"/>
                <a:ea typeface="微軟正黑體" pitchFamily="34" charset="-120"/>
              </a:rPr>
              <a:t>10</a:t>
            </a:r>
            <a:r>
              <a:rPr lang="zh-TW" altLang="en-US" sz="2800" b="1" dirty="0" smtClean="0">
                <a:solidFill>
                  <a:schemeClr val="accent5">
                    <a:lumMod val="50000"/>
                  </a:schemeClr>
                </a:solidFill>
                <a:latin typeface="微軟正黑體" pitchFamily="34" charset="-120"/>
                <a:ea typeface="微軟正黑體" pitchFamily="34" charset="-120"/>
              </a:rPr>
              <a:t>分鐘）</a:t>
            </a:r>
            <a:endParaRPr lang="en-US" altLang="zh-TW" sz="2800" b="1" dirty="0" smtClean="0">
              <a:solidFill>
                <a:schemeClr val="accent5">
                  <a:lumMod val="50000"/>
                </a:schemeClr>
              </a:solidFill>
              <a:latin typeface="微軟正黑體" pitchFamily="34" charset="-120"/>
              <a:ea typeface="微軟正黑體" pitchFamily="34" charset="-120"/>
            </a:endParaRPr>
          </a:p>
          <a:p>
            <a:pPr lvl="0">
              <a:spcBef>
                <a:spcPct val="20000"/>
              </a:spcBef>
            </a:pPr>
            <a:endParaRPr lang="en-US" altLang="zh-TW" sz="1600" dirty="0" smtClean="0">
              <a:solidFill>
                <a:schemeClr val="accent5">
                  <a:lumMod val="50000"/>
                </a:schemeClr>
              </a:solidFill>
              <a:latin typeface="微軟正黑體" pitchFamily="34" charset="-120"/>
              <a:ea typeface="微軟正黑體" pitchFamily="34" charset="-120"/>
            </a:endParaRPr>
          </a:p>
          <a:p>
            <a:pPr algn="just">
              <a:spcBef>
                <a:spcPct val="20000"/>
              </a:spcBef>
            </a:pPr>
            <a:r>
              <a:rPr lang="zh-TW" altLang="en-US" sz="2800" b="1" dirty="0" smtClean="0">
                <a:solidFill>
                  <a:srgbClr val="002060"/>
                </a:solidFill>
                <a:latin typeface="微軟正黑體" pitchFamily="34" charset="-120"/>
                <a:ea typeface="微軟正黑體" pitchFamily="34" charset="-120"/>
              </a:rPr>
              <a:t>報告案</a:t>
            </a:r>
            <a:r>
              <a:rPr lang="en-US" altLang="zh-TW" sz="2800" b="1" dirty="0" smtClean="0">
                <a:solidFill>
                  <a:srgbClr val="002060"/>
                </a:solidFill>
                <a:latin typeface="微軟正黑體" pitchFamily="34" charset="-120"/>
                <a:ea typeface="微軟正黑體" pitchFamily="34" charset="-120"/>
              </a:rPr>
              <a:t>2</a:t>
            </a:r>
            <a:r>
              <a:rPr lang="zh-TW" altLang="en-US" sz="2800" dirty="0" smtClean="0">
                <a:solidFill>
                  <a:srgbClr val="002060"/>
                </a:solidFill>
                <a:latin typeface="微軟正黑體" pitchFamily="34" charset="-120"/>
                <a:ea typeface="微軟正黑體" pitchFamily="34" charset="-120"/>
              </a:rPr>
              <a:t>：</a:t>
            </a:r>
            <a:r>
              <a:rPr lang="zh-TW" altLang="en-US" sz="2800" b="1" dirty="0" smtClean="0">
                <a:solidFill>
                  <a:schemeClr val="accent5">
                    <a:lumMod val="50000"/>
                  </a:schemeClr>
                </a:solidFill>
                <a:latin typeface="微軟正黑體" pitchFamily="34" charset="-120"/>
                <a:ea typeface="微軟正黑體" pitchFamily="34" charset="-120"/>
              </a:rPr>
              <a:t>提高新南向國家工程輸出目標金額之推動作法</a:t>
            </a:r>
            <a:endParaRPr lang="en-US" altLang="zh-TW" sz="2800" b="1" dirty="0" smtClean="0">
              <a:solidFill>
                <a:schemeClr val="accent5">
                  <a:lumMod val="50000"/>
                </a:schemeClr>
              </a:solidFill>
              <a:latin typeface="微軟正黑體" pitchFamily="34" charset="-120"/>
              <a:ea typeface="微軟正黑體" pitchFamily="34" charset="-120"/>
            </a:endParaRPr>
          </a:p>
          <a:p>
            <a:pPr algn="just">
              <a:spcBef>
                <a:spcPct val="20000"/>
              </a:spcBef>
              <a:buNone/>
            </a:pPr>
            <a:r>
              <a:rPr lang="zh-TW" altLang="en-US" sz="2800" b="1" dirty="0" smtClean="0">
                <a:solidFill>
                  <a:schemeClr val="accent5">
                    <a:lumMod val="50000"/>
                  </a:schemeClr>
                </a:solidFill>
                <a:latin typeface="微軟正黑體" pitchFamily="34" charset="-120"/>
                <a:ea typeface="微軟正黑體" pitchFamily="34" charset="-120"/>
              </a:rPr>
              <a:t>  （經濟部、交通部、環保署及中國輸出入銀行各報告</a:t>
            </a:r>
            <a:r>
              <a:rPr lang="en-US" altLang="zh-TW" sz="2800" b="1" dirty="0" smtClean="0">
                <a:solidFill>
                  <a:schemeClr val="accent5">
                    <a:lumMod val="50000"/>
                  </a:schemeClr>
                </a:solidFill>
                <a:latin typeface="微軟正黑體" pitchFamily="34" charset="-120"/>
                <a:ea typeface="微軟正黑體" pitchFamily="34" charset="-120"/>
              </a:rPr>
              <a:t>5</a:t>
            </a:r>
            <a:r>
              <a:rPr lang="zh-TW" altLang="en-US" sz="2800" b="1" dirty="0" smtClean="0">
                <a:solidFill>
                  <a:schemeClr val="accent5">
                    <a:lumMod val="50000"/>
                  </a:schemeClr>
                </a:solidFill>
                <a:latin typeface="微軟正黑體" pitchFamily="34" charset="-120"/>
                <a:ea typeface="微軟正黑體" pitchFamily="34" charset="-120"/>
              </a:rPr>
              <a:t>分鐘）</a:t>
            </a:r>
            <a:endParaRPr lang="zh-TW" altLang="en-US" sz="2800" dirty="0" smtClean="0">
              <a:solidFill>
                <a:schemeClr val="accent5">
                  <a:lumMod val="50000"/>
                </a:schemeClr>
              </a:solidFill>
              <a:latin typeface="微軟正黑體" pitchFamily="34" charset="-120"/>
              <a:ea typeface="微軟正黑體" pitchFamily="34" charset="-120"/>
            </a:endParaRPr>
          </a:p>
        </p:txBody>
      </p:sp>
      <p:sp>
        <p:nvSpPr>
          <p:cNvPr id="3" name="標題 2"/>
          <p:cNvSpPr>
            <a:spLocks noGrp="1"/>
          </p:cNvSpPr>
          <p:nvPr>
            <p:ph type="title"/>
          </p:nvPr>
        </p:nvSpPr>
        <p:spPr/>
        <p:txBody>
          <a:bodyPr/>
          <a:lstStyle/>
          <a:p>
            <a:r>
              <a:rPr lang="zh-TW" altLang="en-US" dirty="0" smtClean="0"/>
              <a:t>議程</a:t>
            </a:r>
            <a:endParaRPr lang="zh-TW" altLang="en-US" dirty="0"/>
          </a:p>
        </p:txBody>
      </p:sp>
    </p:spTree>
    <p:extLst>
      <p:ext uri="{BB962C8B-B14F-4D97-AF65-F5344CB8AC3E}">
        <p14:creationId xmlns:p14="http://schemas.microsoft.com/office/powerpoint/2010/main" xmlns="" val="342758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05780" y="1196752"/>
            <a:ext cx="8136904" cy="2304256"/>
          </a:xfrm>
        </p:spPr>
        <p:txBody>
          <a:bodyPr anchor="ctr">
            <a:noAutofit/>
          </a:bodyPr>
          <a:lstStyle/>
          <a:p>
            <a:pPr algn="ctr">
              <a:lnSpc>
                <a:spcPct val="90000"/>
              </a:lnSpc>
            </a:pPr>
            <a:r>
              <a:rPr lang="zh-TW" altLang="en-US" sz="4000" dirty="0" smtClean="0">
                <a:solidFill>
                  <a:srgbClr val="000000"/>
                </a:solidFill>
                <a:effectLst>
                  <a:outerShdw blurRad="38100" dist="38100" dir="2700000" algn="tl">
                    <a:srgbClr val="C0C0C0"/>
                  </a:outerShdw>
                </a:effectLst>
                <a:latin typeface="標楷體" pitchFamily="65" charset="-120"/>
              </a:rPr>
              <a:t>報告案</a:t>
            </a:r>
            <a:r>
              <a:rPr lang="en-US" altLang="zh-TW" sz="4000" dirty="0" smtClean="0">
                <a:solidFill>
                  <a:srgbClr val="000000"/>
                </a:solidFill>
                <a:effectLst>
                  <a:outerShdw blurRad="38100" dist="38100" dir="2700000" algn="tl">
                    <a:srgbClr val="C0C0C0"/>
                  </a:outerShdw>
                </a:effectLst>
                <a:latin typeface="標楷體" pitchFamily="65" charset="-120"/>
              </a:rPr>
              <a:t>1</a:t>
            </a:r>
            <a:r>
              <a:rPr lang="zh-TW" altLang="en-US" sz="4000" dirty="0" smtClean="0">
                <a:solidFill>
                  <a:srgbClr val="000000"/>
                </a:solidFill>
                <a:effectLst>
                  <a:outerShdw blurRad="38100" dist="38100" dir="2700000" algn="tl">
                    <a:srgbClr val="C0C0C0"/>
                  </a:outerShdw>
                </a:effectLst>
                <a:latin typeface="標楷體" pitchFamily="65" charset="-120"/>
              </a:rPr>
              <a:t>：</a:t>
            </a:r>
            <a:r>
              <a:rPr lang="en-US" altLang="zh-TW" sz="4000" dirty="0" smtClean="0">
                <a:solidFill>
                  <a:srgbClr val="000000"/>
                </a:solidFill>
                <a:effectLst>
                  <a:outerShdw blurRad="38100" dist="38100" dir="2700000" algn="tl">
                    <a:srgbClr val="C0C0C0"/>
                  </a:outerShdw>
                </a:effectLst>
                <a:latin typeface="標楷體" pitchFamily="65" charset="-120"/>
              </a:rPr>
              <a:t/>
            </a:r>
            <a:br>
              <a:rPr lang="en-US" altLang="zh-TW" sz="4000" dirty="0" smtClean="0">
                <a:solidFill>
                  <a:srgbClr val="000000"/>
                </a:solidFill>
                <a:effectLst>
                  <a:outerShdw blurRad="38100" dist="38100" dir="2700000" algn="tl">
                    <a:srgbClr val="C0C0C0"/>
                  </a:outerShdw>
                </a:effectLst>
                <a:latin typeface="標楷體" pitchFamily="65" charset="-120"/>
              </a:rPr>
            </a:br>
            <a:r>
              <a:rPr lang="zh-TW" altLang="en-US" sz="4000" dirty="0" smtClean="0">
                <a:solidFill>
                  <a:srgbClr val="000000"/>
                </a:solidFill>
                <a:effectLst>
                  <a:outerShdw blurRad="38100" dist="38100" dir="2700000" algn="tl">
                    <a:srgbClr val="C0C0C0"/>
                  </a:outerShdw>
                </a:effectLst>
                <a:latin typeface="標楷體" pitchFamily="65" charset="-120"/>
              </a:rPr>
              <a:t>公共工程新南向執行情形</a:t>
            </a:r>
          </a:p>
        </p:txBody>
      </p:sp>
      <p:sp>
        <p:nvSpPr>
          <p:cNvPr id="3" name="副標題 2"/>
          <p:cNvSpPr>
            <a:spLocks noGrp="1"/>
          </p:cNvSpPr>
          <p:nvPr>
            <p:ph type="subTitle" idx="1"/>
          </p:nvPr>
        </p:nvSpPr>
        <p:spPr>
          <a:xfrm>
            <a:off x="688032" y="4357694"/>
            <a:ext cx="7772400" cy="1303554"/>
          </a:xfrm>
        </p:spPr>
        <p:txBody>
          <a:bodyPr>
            <a:normAutofit/>
          </a:bodyPr>
          <a:lstStyle/>
          <a:p>
            <a:pPr algn="ctr" eaLnBrk="0" fontAlgn="base" hangingPunct="0">
              <a:spcBef>
                <a:spcPct val="5000"/>
              </a:spcBef>
              <a:spcAft>
                <a:spcPct val="0"/>
              </a:spcAft>
              <a:buClr>
                <a:schemeClr val="hlink"/>
              </a:buClr>
              <a:defRPr/>
            </a:pPr>
            <a:r>
              <a:rPr kumimoji="1" lang="zh-TW" altLang="en-US" sz="2800" b="1" dirty="0" smtClean="0">
                <a:solidFill>
                  <a:srgbClr val="002060"/>
                </a:solidFill>
                <a:latin typeface="微軟正黑體" panose="020B0604030504040204" pitchFamily="34" charset="-120"/>
                <a:ea typeface="微軟正黑體" panose="020B0604030504040204" pitchFamily="34" charset="-120"/>
              </a:rPr>
              <a:t>行政院公共工程委員會</a:t>
            </a:r>
          </a:p>
          <a:p>
            <a:pPr lvl="0" algn="ctr" eaLnBrk="0" fontAlgn="base" hangingPunct="0">
              <a:spcBef>
                <a:spcPct val="5000"/>
              </a:spcBef>
              <a:spcAft>
                <a:spcPct val="0"/>
              </a:spcAft>
              <a:buClr>
                <a:schemeClr val="hlink"/>
              </a:buClr>
              <a:defRPr/>
            </a:pPr>
            <a:r>
              <a:rPr kumimoji="1" lang="zh-TW" altLang="en-US" sz="2800" b="1" dirty="0" smtClean="0">
                <a:solidFill>
                  <a:srgbClr val="002060"/>
                </a:solidFill>
                <a:latin typeface="微軟正黑體" panose="020B0604030504040204" pitchFamily="34" charset="-120"/>
                <a:ea typeface="微軟正黑體" panose="020B0604030504040204" pitchFamily="34" charset="-120"/>
              </a:rPr>
              <a:t>中華民國</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108</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年</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12</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月</a:t>
            </a:r>
            <a:r>
              <a:rPr kumimoji="1" lang="en-US" altLang="zh-TW" sz="2800" b="1" dirty="0" smtClean="0">
                <a:solidFill>
                  <a:srgbClr val="002060"/>
                </a:solidFill>
                <a:latin typeface="微軟正黑體" panose="020B0604030504040204" pitchFamily="34" charset="-120"/>
                <a:ea typeface="微軟正黑體" panose="020B0604030504040204" pitchFamily="34" charset="-120"/>
              </a:rPr>
              <a:t>30</a:t>
            </a:r>
            <a:r>
              <a:rPr kumimoji="1" lang="zh-TW" altLang="en-US" sz="2800" b="1" dirty="0" smtClean="0">
                <a:solidFill>
                  <a:srgbClr val="002060"/>
                </a:solidFill>
                <a:latin typeface="微軟正黑體" panose="020B0604030504040204" pitchFamily="34" charset="-120"/>
                <a:ea typeface="微軟正黑體" panose="020B0604030504040204" pitchFamily="34" charset="-120"/>
              </a:rPr>
              <a:t>日</a:t>
            </a:r>
          </a:p>
          <a:p>
            <a:endParaRPr lang="zh-TW" altLang="en-US" dirty="0"/>
          </a:p>
        </p:txBody>
      </p:sp>
      <p:sp>
        <p:nvSpPr>
          <p:cNvPr id="5" name="副標題 5"/>
          <p:cNvSpPr txBox="1">
            <a:spLocks/>
          </p:cNvSpPr>
          <p:nvPr/>
        </p:nvSpPr>
        <p:spPr>
          <a:xfrm>
            <a:off x="1485900" y="3886200"/>
            <a:ext cx="6934200" cy="1752600"/>
          </a:xfrm>
          <a:prstGeom prst="rect">
            <a:avLst/>
          </a:prstGeom>
        </p:spPr>
        <p:txBody>
          <a:bodyPr vert="horz" lIns="45720" rIns="45720">
            <a:normAutofit/>
          </a:bodyPr>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zh-TW" altLang="en-US" sz="27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zh-TW" altLang="en-US" dirty="0" smtClean="0"/>
              <a:t>簡報大綱</a:t>
            </a:r>
            <a:endParaRPr lang="zh-TW" altLang="en-US" dirty="0"/>
          </a:p>
        </p:txBody>
      </p:sp>
      <p:graphicFrame>
        <p:nvGraphicFramePr>
          <p:cNvPr id="4" name="資料庫圖表 3"/>
          <p:cNvGraphicFramePr/>
          <p:nvPr>
            <p:extLst>
              <p:ext uri="{D42A27DB-BD31-4B8C-83A1-F6EECF244321}">
                <p14:modId xmlns="" xmlns:p14="http://schemas.microsoft.com/office/powerpoint/2010/main" val="3285782080"/>
              </p:ext>
            </p:extLst>
          </p:nvPr>
        </p:nvGraphicFramePr>
        <p:xfrm>
          <a:off x="571472" y="1142984"/>
          <a:ext cx="8143932" cy="5286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860322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28596" y="1000108"/>
            <a:ext cx="8229600" cy="5643602"/>
          </a:xfrm>
        </p:spPr>
        <p:txBody>
          <a:bodyPr>
            <a:normAutofit lnSpcReduction="10000"/>
          </a:bodyPr>
          <a:lstStyle/>
          <a:p>
            <a:r>
              <a:rPr lang="zh-TW" altLang="en-US" sz="2400" dirty="0" smtClean="0"/>
              <a:t>前（第</a:t>
            </a:r>
            <a:r>
              <a:rPr lang="en-US" sz="2400" dirty="0" smtClean="0"/>
              <a:t>1</a:t>
            </a:r>
            <a:r>
              <a:rPr lang="en-US" altLang="zh-TW" sz="2400" dirty="0" smtClean="0"/>
              <a:t>1</a:t>
            </a:r>
            <a:r>
              <a:rPr lang="zh-TW" altLang="en-US" sz="2400" dirty="0" smtClean="0"/>
              <a:t>）次會議係於今（</a:t>
            </a:r>
            <a:r>
              <a:rPr lang="en-US" sz="2400" dirty="0" smtClean="0"/>
              <a:t>10</a:t>
            </a:r>
            <a:r>
              <a:rPr lang="en-US" altLang="zh-TW" sz="2400" dirty="0" smtClean="0"/>
              <a:t>8</a:t>
            </a:r>
            <a:r>
              <a:rPr lang="zh-TW" altLang="en-US" sz="2400" dirty="0" smtClean="0"/>
              <a:t>）年</a:t>
            </a:r>
            <a:r>
              <a:rPr lang="en-US" altLang="zh-TW" sz="2400" dirty="0" smtClean="0"/>
              <a:t>6</a:t>
            </a:r>
            <a:r>
              <a:rPr lang="zh-TW" altLang="en-US" sz="2400" dirty="0" smtClean="0"/>
              <a:t>月</a:t>
            </a:r>
            <a:r>
              <a:rPr lang="en-US" altLang="zh-TW" sz="2400" dirty="0" smtClean="0"/>
              <a:t>18</a:t>
            </a:r>
            <a:r>
              <a:rPr lang="zh-TW" altLang="en-US" sz="2400" dirty="0" smtClean="0"/>
              <a:t>日召開，重點決議如下：</a:t>
            </a:r>
            <a:endParaRPr lang="en-US" altLang="zh-TW" sz="2400" dirty="0" smtClean="0"/>
          </a:p>
          <a:p>
            <a:pPr lvl="1">
              <a:spcBef>
                <a:spcPts val="600"/>
              </a:spcBef>
            </a:pPr>
            <a:r>
              <a:rPr lang="zh-TW" altLang="en-US" sz="2400" b="1" dirty="0" smtClean="0">
                <a:solidFill>
                  <a:schemeClr val="accent1">
                    <a:lumMod val="75000"/>
                  </a:schemeClr>
                </a:solidFill>
              </a:rPr>
              <a:t>有關目前僅以得標件數及金額作為關鍵績效指標的方式，因未能完全反映政府與業界共同努力的過程及相輔相成的成果，致易招致外界批評，請工程會檢討。</a:t>
            </a:r>
            <a:endParaRPr lang="en-US" altLang="zh-TW" sz="2400" b="1" dirty="0" smtClean="0">
              <a:solidFill>
                <a:schemeClr val="accent1">
                  <a:lumMod val="75000"/>
                </a:schemeClr>
              </a:solidFill>
            </a:endParaRPr>
          </a:p>
          <a:p>
            <a:pPr lvl="1">
              <a:spcBef>
                <a:spcPts val="600"/>
              </a:spcBef>
            </a:pPr>
            <a:r>
              <a:rPr lang="zh-TW" altLang="en-US" sz="2400" b="1" dirty="0" smtClean="0">
                <a:solidFill>
                  <a:schemeClr val="accent1">
                    <a:lumMod val="75000"/>
                  </a:schemeClr>
                </a:solidFill>
              </a:rPr>
              <a:t>有關與會單位所提教育訓練、資料庫建立、實績推薦函及海外法令規章蒐集等議題，請工程會妥為研議，併入本次報告所提之協助措施，俾提供中小型工程業者通案及個案上之協助。</a:t>
            </a:r>
            <a:endParaRPr lang="en-US" altLang="zh-TW" sz="2400" b="1" dirty="0" smtClean="0">
              <a:solidFill>
                <a:schemeClr val="accent1">
                  <a:lumMod val="75000"/>
                </a:schemeClr>
              </a:solidFill>
            </a:endParaRPr>
          </a:p>
          <a:p>
            <a:pPr marL="365760" lvl="1" indent="-256032">
              <a:spcBef>
                <a:spcPts val="400"/>
              </a:spcBef>
              <a:buSzPct val="68000"/>
              <a:buFont typeface="Wingdings 3"/>
              <a:buChar char=""/>
            </a:pPr>
            <a:r>
              <a:rPr lang="zh-TW" altLang="en-US" sz="2400" dirty="0" smtClean="0"/>
              <a:t>依行政院</a:t>
            </a:r>
            <a:r>
              <a:rPr lang="en-US" altLang="en-US" sz="2400" dirty="0" smtClean="0"/>
              <a:t> 106 </a:t>
            </a:r>
            <a:r>
              <a:rPr lang="zh-TW" altLang="en-US" sz="2400" dirty="0" smtClean="0"/>
              <a:t>年</a:t>
            </a:r>
            <a:r>
              <a:rPr lang="en-US" altLang="en-US" sz="2400" dirty="0" smtClean="0"/>
              <a:t> 9 </a:t>
            </a:r>
            <a:r>
              <a:rPr lang="zh-TW" altLang="en-US" sz="2400" dirty="0" smtClean="0"/>
              <a:t>月</a:t>
            </a:r>
            <a:r>
              <a:rPr lang="en-US" altLang="en-US" sz="2400" dirty="0" smtClean="0"/>
              <a:t> 18 </a:t>
            </a:r>
            <a:r>
              <a:rPr lang="zh-TW" altLang="en-US" sz="2400" dirty="0" smtClean="0"/>
              <a:t>日核定「工程產業全球化推動方案（政策白皮書）第</a:t>
            </a:r>
            <a:r>
              <a:rPr lang="en-US" altLang="en-US" sz="2400" dirty="0" smtClean="0"/>
              <a:t> 2 </a:t>
            </a:r>
            <a:r>
              <a:rPr lang="zh-TW" altLang="en-US" sz="2400" dirty="0" smtClean="0"/>
              <a:t>期</a:t>
            </a:r>
            <a:r>
              <a:rPr lang="en-US" altLang="en-US" sz="2400" dirty="0" smtClean="0"/>
              <a:t>(107</a:t>
            </a:r>
            <a:r>
              <a:rPr lang="zh-TW" altLang="en-US" sz="2400" dirty="0" smtClean="0"/>
              <a:t>～</a:t>
            </a:r>
            <a:r>
              <a:rPr lang="en-US" altLang="en-US" sz="2400" dirty="0" smtClean="0"/>
              <a:t>110 </a:t>
            </a:r>
            <a:r>
              <a:rPr lang="zh-TW" altLang="en-US" sz="2400" dirty="0" smtClean="0"/>
              <a:t>年</a:t>
            </a:r>
            <a:r>
              <a:rPr lang="en-US" altLang="en-US" sz="2400" dirty="0" smtClean="0"/>
              <a:t>)</a:t>
            </a:r>
            <a:r>
              <a:rPr lang="zh-TW" altLang="en-US" sz="2400" dirty="0" smtClean="0"/>
              <a:t>」，有三大工作重點：</a:t>
            </a:r>
            <a:endParaRPr lang="en-US" altLang="zh-TW" sz="2400" dirty="0" smtClean="0"/>
          </a:p>
          <a:p>
            <a:pPr lvl="1"/>
            <a:r>
              <a:rPr lang="zh-TW" altLang="en-US" sz="2400" b="1" dirty="0" smtClean="0">
                <a:solidFill>
                  <a:schemeClr val="accent1">
                    <a:lumMod val="75000"/>
                  </a:schemeClr>
                </a:solidFill>
              </a:rPr>
              <a:t>基礎建設工程合作與系統整合輸出</a:t>
            </a:r>
            <a:endParaRPr lang="en-US" altLang="zh-TW" sz="2400" b="1" dirty="0" smtClean="0">
              <a:solidFill>
                <a:schemeClr val="accent1">
                  <a:lumMod val="75000"/>
                </a:schemeClr>
              </a:solidFill>
            </a:endParaRPr>
          </a:p>
          <a:p>
            <a:pPr lvl="1"/>
            <a:r>
              <a:rPr lang="zh-TW" altLang="en-US" sz="2400" b="1" dirty="0" smtClean="0">
                <a:solidFill>
                  <a:schemeClr val="accent1">
                    <a:lumMod val="75000"/>
                  </a:schemeClr>
                </a:solidFill>
              </a:rPr>
              <a:t>調整產業體質</a:t>
            </a:r>
          </a:p>
          <a:p>
            <a:pPr lvl="1"/>
            <a:r>
              <a:rPr lang="zh-TW" altLang="en-US" sz="2400" b="1" dirty="0" smtClean="0">
                <a:solidFill>
                  <a:schemeClr val="accent1">
                    <a:lumMod val="75000"/>
                  </a:schemeClr>
                </a:solidFill>
              </a:rPr>
              <a:t>強化政府支援</a:t>
            </a:r>
          </a:p>
        </p:txBody>
      </p:sp>
      <p:sp>
        <p:nvSpPr>
          <p:cNvPr id="3" name="標題 2"/>
          <p:cNvSpPr>
            <a:spLocks noGrp="1"/>
          </p:cNvSpPr>
          <p:nvPr>
            <p:ph type="title"/>
          </p:nvPr>
        </p:nvSpPr>
        <p:spPr/>
        <p:txBody>
          <a:bodyPr/>
          <a:lstStyle/>
          <a:p>
            <a:r>
              <a:rPr lang="zh-TW" altLang="en-US" dirty="0" smtClean="0"/>
              <a:t>一、緣起</a:t>
            </a:r>
            <a:endParaRPr lang="zh-TW" altLang="en-US" dirty="0"/>
          </a:p>
        </p:txBody>
      </p:sp>
    </p:spTree>
    <p:extLst>
      <p:ext uri="{BB962C8B-B14F-4D97-AF65-F5344CB8AC3E}">
        <p14:creationId xmlns="" xmlns:p14="http://schemas.microsoft.com/office/powerpoint/2010/main" val="342758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a:bodyPr>
          <a:lstStyle/>
          <a:p>
            <a:pPr lvl="0"/>
            <a:r>
              <a:rPr lang="zh-TW" altLang="en-US" dirty="0" smtClean="0"/>
              <a:t>二、前次會議結論辦理情形</a:t>
            </a:r>
            <a:endParaRPr lang="zh-TW" altLang="en-US" dirty="0"/>
          </a:p>
        </p:txBody>
      </p:sp>
      <p:graphicFrame>
        <p:nvGraphicFramePr>
          <p:cNvPr id="31" name="表格 30"/>
          <p:cNvGraphicFramePr>
            <a:graphicFrameLocks noGrp="1"/>
          </p:cNvGraphicFramePr>
          <p:nvPr/>
        </p:nvGraphicFramePr>
        <p:xfrm>
          <a:off x="357158" y="1000108"/>
          <a:ext cx="8501122" cy="5227336"/>
        </p:xfrm>
        <a:graphic>
          <a:graphicData uri="http://schemas.openxmlformats.org/drawingml/2006/table">
            <a:tbl>
              <a:tblPr firstRow="1" bandRow="1">
                <a:tableStyleId>{5C22544A-7EE6-4342-B048-85BDC9FD1C3A}</a:tableStyleId>
              </a:tblPr>
              <a:tblGrid>
                <a:gridCol w="3857652"/>
                <a:gridCol w="4643470"/>
              </a:tblGrid>
              <a:tr h="451369">
                <a:tc>
                  <a:txBody>
                    <a:bodyPr/>
                    <a:lstStyle/>
                    <a:p>
                      <a:pPr algn="ctr"/>
                      <a:r>
                        <a:rPr kumimoji="0" lang="zh-TW" altLang="en-US" sz="2000" b="1" kern="1200" dirty="0" smtClean="0">
                          <a:solidFill>
                            <a:schemeClr val="lt1"/>
                          </a:solidFill>
                          <a:latin typeface="+mn-lt"/>
                          <a:ea typeface="+mn-ea"/>
                          <a:cs typeface="+mn-cs"/>
                        </a:rPr>
                        <a:t>會議決議</a:t>
                      </a:r>
                      <a:endParaRPr lang="zh-TW"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0" lang="zh-TW" altLang="en-US" sz="2000" b="1" kern="1200" dirty="0" smtClean="0">
                          <a:solidFill>
                            <a:schemeClr val="lt1"/>
                          </a:solidFill>
                          <a:latin typeface="+mn-lt"/>
                          <a:ea typeface="+mn-ea"/>
                          <a:cs typeface="+mn-cs"/>
                        </a:rPr>
                        <a:t>辦理情形</a:t>
                      </a:r>
                      <a:endParaRPr lang="zh-TW"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34647">
                <a:tc>
                  <a:txBody>
                    <a:bodyPr/>
                    <a:lstStyle/>
                    <a:p>
                      <a:pPr marL="342900" indent="-342900">
                        <a:buFont typeface="+mj-lt"/>
                        <a:buAutoNum type="arabicPeriod"/>
                      </a:pPr>
                      <a:r>
                        <a:rPr kumimoji="0" lang="zh-TW" altLang="en-US" sz="1700" kern="1200" dirty="0" smtClean="0">
                          <a:solidFill>
                            <a:schemeClr val="dk1"/>
                          </a:solidFill>
                          <a:latin typeface="+mn-lt"/>
                          <a:ea typeface="+mn-ea"/>
                          <a:cs typeface="+mn-cs"/>
                        </a:rPr>
                        <a:t>有關目前僅以得標件數及金額作為關鍵績效指標的方式，因未能完全反映政府與業界共同努力的過程及相輔相成的成果，致易招致外界批評，請工程會檢討</a:t>
                      </a:r>
                      <a:endParaRPr lang="zh-TW"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342900" algn="l" rtl="0" eaLnBrk="1" latinLnBrk="0" hangingPunct="1">
                        <a:buFont typeface="Wingdings" pitchFamily="2" charset="2"/>
                        <a:buNone/>
                      </a:pPr>
                      <a:r>
                        <a:rPr kumimoji="0" lang="zh-TW" altLang="en-US" sz="1700" kern="1200" dirty="0" smtClean="0">
                          <a:solidFill>
                            <a:schemeClr val="dk1"/>
                          </a:solidFill>
                          <a:latin typeface="+mn-lt"/>
                          <a:ea typeface="+mn-ea"/>
                          <a:cs typeface="+mn-cs"/>
                        </a:rPr>
                        <a:t>本年度填報推動成果時已增加各部會協助措施，如協助融資授信、人才培訓、商情蒐集、媒合業者等工作推動情形。</a:t>
                      </a:r>
                      <a:endParaRPr kumimoji="0" lang="zh-TW" altLang="en-US" sz="17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16536">
                <a:tc>
                  <a:txBody>
                    <a:bodyPr/>
                    <a:lstStyle/>
                    <a:p>
                      <a:pPr marL="342900" indent="-342900">
                        <a:buFont typeface="+mj-lt"/>
                        <a:buAutoNum type="arabicPeriod" startAt="2"/>
                      </a:pPr>
                      <a:r>
                        <a:rPr kumimoji="0" lang="zh-TW" altLang="en-US" sz="1700" kern="1200" dirty="0" smtClean="0">
                          <a:solidFill>
                            <a:schemeClr val="dk1"/>
                          </a:solidFill>
                          <a:latin typeface="+mn-lt"/>
                          <a:ea typeface="+mn-ea"/>
                          <a:cs typeface="+mn-cs"/>
                        </a:rPr>
                        <a:t>有關與會單位所提教育訓練、資料庫建立、實績推薦函及海外法令規章蒐集等議題，請工程會妥為研議，併入本次報告所提之協助措施，俾提供中小型工程業者通案及個案上之協助</a:t>
                      </a:r>
                      <a:endParaRPr lang="zh-TW"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54013" lvl="2" indent="-342900">
                        <a:buFont typeface="Wingdings" pitchFamily="2" charset="2"/>
                        <a:buAutoNum type="circleNumWdWhitePlain"/>
                      </a:pPr>
                      <a:r>
                        <a:rPr kumimoji="0" lang="zh-TW" altLang="en-US" sz="1700" u="sng" kern="1200" dirty="0" smtClean="0">
                          <a:solidFill>
                            <a:schemeClr val="dk1"/>
                          </a:solidFill>
                          <a:latin typeface="+mn-lt"/>
                          <a:ea typeface="+mn-ea"/>
                          <a:cs typeface="+mn-cs"/>
                        </a:rPr>
                        <a:t>教育訓練</a:t>
                      </a:r>
                      <a:r>
                        <a:rPr kumimoji="0" lang="zh-TW" altLang="en-US" sz="1700" kern="1200" dirty="0" smtClean="0">
                          <a:solidFill>
                            <a:schemeClr val="dk1"/>
                          </a:solidFill>
                          <a:latin typeface="+mn-lt"/>
                          <a:ea typeface="+mn-ea"/>
                          <a:cs typeface="+mn-cs"/>
                        </a:rPr>
                        <a:t>：</a:t>
                      </a:r>
                    </a:p>
                    <a:p>
                      <a:pPr marL="373063" lvl="2" indent="11113">
                        <a:buFont typeface="Wingdings" pitchFamily="2" charset="2"/>
                        <a:buNone/>
                      </a:pPr>
                      <a:r>
                        <a:rPr kumimoji="0" lang="zh-TW" altLang="en-US" sz="1700" kern="1200" dirty="0" smtClean="0">
                          <a:solidFill>
                            <a:schemeClr val="dk1"/>
                          </a:solidFill>
                          <a:latin typeface="+mn-lt"/>
                          <a:ea typeface="+mn-ea"/>
                          <a:cs typeface="+mn-cs"/>
                        </a:rPr>
                        <a:t>本年度已辦理</a:t>
                      </a:r>
                      <a:r>
                        <a:rPr kumimoji="0" lang="en-US" altLang="zh-TW" sz="1700" kern="1200" dirty="0" smtClean="0">
                          <a:solidFill>
                            <a:schemeClr val="dk1"/>
                          </a:solidFill>
                          <a:latin typeface="+mn-lt"/>
                          <a:ea typeface="+mn-ea"/>
                          <a:cs typeface="+mn-cs"/>
                        </a:rPr>
                        <a:t>5</a:t>
                      </a:r>
                      <a:r>
                        <a:rPr kumimoji="0" lang="zh-TW" altLang="en-US" sz="1700" kern="1200" dirty="0" smtClean="0">
                          <a:solidFill>
                            <a:schemeClr val="dk1"/>
                          </a:solidFill>
                          <a:latin typeface="+mn-lt"/>
                          <a:ea typeface="+mn-ea"/>
                          <a:cs typeface="+mn-cs"/>
                        </a:rPr>
                        <a:t>場次工程產業全球化人才培訓班，共培訓</a:t>
                      </a:r>
                      <a:r>
                        <a:rPr kumimoji="0" lang="en-US" altLang="zh-TW" sz="1700" kern="1200" dirty="0" smtClean="0">
                          <a:solidFill>
                            <a:schemeClr val="dk1"/>
                          </a:solidFill>
                          <a:latin typeface="+mn-lt"/>
                          <a:ea typeface="+mn-ea"/>
                          <a:cs typeface="+mn-cs"/>
                        </a:rPr>
                        <a:t>325</a:t>
                      </a:r>
                      <a:r>
                        <a:rPr kumimoji="0" lang="zh-TW" altLang="en-US" sz="1700" kern="1200" dirty="0" smtClean="0">
                          <a:solidFill>
                            <a:schemeClr val="dk1"/>
                          </a:solidFill>
                          <a:latin typeface="+mn-lt"/>
                          <a:ea typeface="+mn-ea"/>
                          <a:cs typeface="+mn-cs"/>
                        </a:rPr>
                        <a:t>位學員。</a:t>
                      </a:r>
                    </a:p>
                    <a:p>
                      <a:pPr marL="354013" lvl="2" indent="-342900">
                        <a:buFont typeface="Wingdings" pitchFamily="2" charset="2"/>
                        <a:buAutoNum type="circleNumWdWhitePlain"/>
                      </a:pPr>
                      <a:r>
                        <a:rPr kumimoji="0" lang="zh-TW" altLang="en-US" sz="1700" u="sng" kern="1200" dirty="0" smtClean="0">
                          <a:solidFill>
                            <a:schemeClr val="dk1"/>
                          </a:solidFill>
                          <a:latin typeface="+mn-lt"/>
                          <a:ea typeface="+mn-ea"/>
                          <a:cs typeface="+mn-cs"/>
                        </a:rPr>
                        <a:t>資料庫建立及海外法令規章蒐集</a:t>
                      </a:r>
                      <a:r>
                        <a:rPr kumimoji="0" lang="zh-TW" altLang="en-US" sz="1700" kern="1200" dirty="0" smtClean="0">
                          <a:solidFill>
                            <a:schemeClr val="dk1"/>
                          </a:solidFill>
                          <a:latin typeface="+mn-lt"/>
                          <a:ea typeface="+mn-ea"/>
                          <a:cs typeface="+mn-cs"/>
                        </a:rPr>
                        <a:t>：</a:t>
                      </a:r>
                    </a:p>
                    <a:p>
                      <a:pPr marL="354013" lvl="2" indent="11113">
                        <a:buFont typeface="Wingdings" pitchFamily="2" charset="2"/>
                        <a:buNone/>
                      </a:pPr>
                      <a:r>
                        <a:rPr kumimoji="0" lang="zh-TW" altLang="en-US" sz="1700" kern="1200" dirty="0" smtClean="0">
                          <a:solidFill>
                            <a:schemeClr val="dk1"/>
                          </a:solidFill>
                          <a:latin typeface="+mn-lt"/>
                          <a:ea typeface="+mn-ea"/>
                          <a:cs typeface="+mn-cs"/>
                        </a:rPr>
                        <a:t>完成蒐集「越南」、「印尼」、「緬甸」</a:t>
                      </a:r>
                      <a:r>
                        <a:rPr kumimoji="0" lang="en-US" altLang="zh-TW" sz="1700" kern="1200" dirty="0" smtClean="0">
                          <a:solidFill>
                            <a:schemeClr val="dk1"/>
                          </a:solidFill>
                          <a:latin typeface="+mn-lt"/>
                          <a:ea typeface="+mn-ea"/>
                          <a:cs typeface="+mn-cs"/>
                        </a:rPr>
                        <a:t>3</a:t>
                      </a:r>
                      <a:r>
                        <a:rPr kumimoji="0" lang="zh-TW" altLang="en-US" sz="1700" kern="1200" dirty="0" smtClean="0">
                          <a:solidFill>
                            <a:schemeClr val="dk1"/>
                          </a:solidFill>
                          <a:latin typeface="+mn-lt"/>
                          <a:ea typeface="+mn-ea"/>
                          <a:cs typeface="+mn-cs"/>
                        </a:rPr>
                        <a:t>處之「如何設立外國公司」、「相關公司稅務問題」、「工程技術顧問業及營造業資格條件」及「當地有力工程業者」等資訊。</a:t>
                      </a:r>
                    </a:p>
                    <a:p>
                      <a:pPr marL="354013" lvl="2" indent="-342900">
                        <a:buFont typeface="Wingdings" pitchFamily="2" charset="2"/>
                        <a:buAutoNum type="circleNumWdWhitePlain"/>
                      </a:pPr>
                      <a:r>
                        <a:rPr kumimoji="0" lang="zh-TW" altLang="en-US" sz="1700" u="sng" kern="1200" dirty="0" smtClean="0">
                          <a:solidFill>
                            <a:schemeClr val="dk1"/>
                          </a:solidFill>
                          <a:latin typeface="+mn-lt"/>
                          <a:ea typeface="+mn-ea"/>
                          <a:cs typeface="+mn-cs"/>
                        </a:rPr>
                        <a:t>實績推薦函</a:t>
                      </a:r>
                      <a:r>
                        <a:rPr kumimoji="0" lang="zh-TW" altLang="en-US" sz="1700" kern="1200" dirty="0" smtClean="0">
                          <a:solidFill>
                            <a:schemeClr val="dk1"/>
                          </a:solidFill>
                          <a:latin typeface="+mn-lt"/>
                          <a:ea typeface="+mn-ea"/>
                          <a:cs typeface="+mn-cs"/>
                        </a:rPr>
                        <a:t>：</a:t>
                      </a:r>
                    </a:p>
                    <a:p>
                      <a:pPr marL="354013" lvl="2" indent="11113">
                        <a:buFont typeface="Wingdings" pitchFamily="2" charset="2"/>
                        <a:buNone/>
                      </a:pPr>
                      <a:r>
                        <a:rPr kumimoji="0" lang="zh-TW" altLang="en-US" sz="1700" kern="1200" dirty="0" smtClean="0">
                          <a:solidFill>
                            <a:schemeClr val="dk1"/>
                          </a:solidFill>
                          <a:latin typeface="+mn-lt"/>
                          <a:ea typeface="+mn-ea"/>
                          <a:cs typeface="+mn-cs"/>
                        </a:rPr>
                        <a:t>已完成製作英文版結算驗收證明及金質獎獎狀，供各單位參考使用。</a:t>
                      </a:r>
                      <a:endParaRPr kumimoji="0" lang="zh-TW" altLang="en-US" sz="17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30872307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a:bodyPr>
          <a:lstStyle/>
          <a:p>
            <a:pPr lvl="0"/>
            <a:r>
              <a:rPr lang="zh-TW" altLang="en-US" dirty="0" smtClean="0"/>
              <a:t>二、前次會議結論辦理情形</a:t>
            </a:r>
            <a:endParaRPr lang="zh-TW" altLang="en-US" dirty="0"/>
          </a:p>
        </p:txBody>
      </p:sp>
      <p:pic>
        <p:nvPicPr>
          <p:cNvPr id="1026" name="Picture 2"/>
          <p:cNvPicPr>
            <a:picLocks noChangeAspect="1" noChangeArrowheads="1"/>
          </p:cNvPicPr>
          <p:nvPr/>
        </p:nvPicPr>
        <p:blipFill>
          <a:blip r:embed="rId3"/>
          <a:srcRect t="1342"/>
          <a:stretch>
            <a:fillRect/>
          </a:stretch>
        </p:blipFill>
        <p:spPr bwMode="auto">
          <a:xfrm>
            <a:off x="4500562" y="1000108"/>
            <a:ext cx="4429124" cy="5427135"/>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142844" y="954178"/>
            <a:ext cx="4043374" cy="5832408"/>
          </a:xfrm>
          <a:prstGeom prst="rect">
            <a:avLst/>
          </a:prstGeom>
          <a:noFill/>
          <a:ln w="9525">
            <a:noFill/>
            <a:miter lim="800000"/>
            <a:headEnd/>
            <a:tailEnd/>
          </a:ln>
          <a:effectLst/>
        </p:spPr>
      </p:pic>
    </p:spTree>
    <p:extLst>
      <p:ext uri="{BB962C8B-B14F-4D97-AF65-F5344CB8AC3E}">
        <p14:creationId xmlns="" xmlns:p14="http://schemas.microsoft.com/office/powerpoint/2010/main" val="3087230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標題 2"/>
          <p:cNvSpPr>
            <a:spLocks noGrp="1"/>
          </p:cNvSpPr>
          <p:nvPr>
            <p:ph type="title"/>
          </p:nvPr>
        </p:nvSpPr>
        <p:spPr>
          <a:xfrm>
            <a:off x="457200" y="72611"/>
            <a:ext cx="8229600" cy="1143000"/>
          </a:xfrm>
        </p:spPr>
        <p:txBody>
          <a:bodyPr>
            <a:normAutofit/>
          </a:bodyPr>
          <a:lstStyle/>
          <a:p>
            <a:r>
              <a:rPr lang="zh-TW" altLang="en-US" dirty="0" smtClean="0"/>
              <a:t>三、今年度各工作重點執行情形</a:t>
            </a:r>
            <a:endParaRPr lang="zh-TW" altLang="en-US" dirty="0"/>
          </a:p>
        </p:txBody>
      </p:sp>
      <p:sp>
        <p:nvSpPr>
          <p:cNvPr id="21" name="矩形 20"/>
          <p:cNvSpPr/>
          <p:nvPr/>
        </p:nvSpPr>
        <p:spPr>
          <a:xfrm>
            <a:off x="500034" y="857232"/>
            <a:ext cx="8143932" cy="738664"/>
          </a:xfrm>
          <a:prstGeom prst="rect">
            <a:avLst/>
          </a:prstGeom>
        </p:spPr>
        <p:txBody>
          <a:bodyPr wrap="square">
            <a:spAutoFit/>
          </a:bodyPr>
          <a:lstStyle/>
          <a:p>
            <a:r>
              <a:rPr lang="zh-TW" altLang="en-US" sz="2100" dirty="0" smtClean="0">
                <a:solidFill>
                  <a:srgbClr val="C00000"/>
                </a:solidFill>
              </a:rPr>
              <a:t>經本會函請各主（協）辦機關就政策白皮書中，各工作事項填復辦理情形，歸納重點如下：</a:t>
            </a:r>
            <a:endParaRPr lang="zh-TW" altLang="en-US" sz="2100" dirty="0">
              <a:solidFill>
                <a:srgbClr val="C00000"/>
              </a:solidFill>
            </a:endParaRPr>
          </a:p>
        </p:txBody>
      </p:sp>
      <p:graphicFrame>
        <p:nvGraphicFramePr>
          <p:cNvPr id="25" name="資料庫圖表 24"/>
          <p:cNvGraphicFramePr/>
          <p:nvPr/>
        </p:nvGraphicFramePr>
        <p:xfrm>
          <a:off x="285720" y="1571612"/>
          <a:ext cx="8715436" cy="500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5401673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匯合">
  <a:themeElements>
    <a:clrScheme name="科技">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匯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宣紙">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2">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8404</TotalTime>
  <Words>4850</Words>
  <Application>Microsoft Office PowerPoint</Application>
  <PresentationFormat>如螢幕大小 (4:3)</PresentationFormat>
  <Paragraphs>449</Paragraphs>
  <Slides>25</Slides>
  <Notes>19</Notes>
  <HiddenSlides>0</HiddenSlides>
  <MMClips>0</MMClips>
  <ScaleCrop>false</ScaleCrop>
  <HeadingPairs>
    <vt:vector size="4" baseType="variant">
      <vt:variant>
        <vt:lpstr>佈景主題</vt:lpstr>
      </vt:variant>
      <vt:variant>
        <vt:i4>3</vt:i4>
      </vt:variant>
      <vt:variant>
        <vt:lpstr>投影片標題</vt:lpstr>
      </vt:variant>
      <vt:variant>
        <vt:i4>25</vt:i4>
      </vt:variant>
    </vt:vector>
  </HeadingPairs>
  <TitlesOfParts>
    <vt:vector size="28" baseType="lpstr">
      <vt:lpstr>匯合</vt:lpstr>
      <vt:lpstr>1_Office 佈景主題</vt:lpstr>
      <vt:lpstr>2_Office 佈景主題</vt:lpstr>
      <vt:lpstr>工程產業全球化平臺第12次會議</vt:lpstr>
      <vt:lpstr>會議緣起</vt:lpstr>
      <vt:lpstr>議程</vt:lpstr>
      <vt:lpstr>報告案1： 公共工程新南向執行情形</vt:lpstr>
      <vt:lpstr>簡報大綱</vt:lpstr>
      <vt:lpstr>一、緣起</vt:lpstr>
      <vt:lpstr>二、前次會議結論辦理情形</vt:lpstr>
      <vt:lpstr>二、前次會議結論辦理情形</vt:lpstr>
      <vt:lpstr>三、今年度各工作重點執行情形</vt:lpstr>
      <vt:lpstr>四、今年度KPI達成情形</vt:lpstr>
      <vt:lpstr>四、今年度KPI達成情形</vt:lpstr>
      <vt:lpstr>四、今年度KPI達成情形</vt:lpstr>
      <vt:lpstr>四、今年度KPI達成情形</vt:lpstr>
      <vt:lpstr>四、今年度KPI達成情形</vt:lpstr>
      <vt:lpstr>四、今年度KPI達成情形</vt:lpstr>
      <vt:lpstr>四、今年度KPI達成情形</vt:lpstr>
      <vt:lpstr>四、今年度KPI達成情形</vt:lpstr>
      <vt:lpstr>四、今年度KPI達成情形</vt:lpstr>
      <vt:lpstr>四、今年度KPI達成情形</vt:lpstr>
      <vt:lpstr>五、中小型工程業者得標情形</vt:lpstr>
      <vt:lpstr>五、中小型工程業者得標情形-成功案例</vt:lpstr>
      <vt:lpstr>六、結語</vt:lpstr>
      <vt:lpstr>報告案2： 提高新南向國家工程輸出目標金額之推動作法</vt:lpstr>
      <vt:lpstr>投影片 24</vt:lpstr>
      <vt:lpstr>本會綜整意見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水利技師公會聯合會員大會</dc:title>
  <dc:creator>cjchen</dc:creator>
  <cp:lastModifiedBy>PCC</cp:lastModifiedBy>
  <cp:revision>872</cp:revision>
  <dcterms:created xsi:type="dcterms:W3CDTF">2016-05-17T07:46:56Z</dcterms:created>
  <dcterms:modified xsi:type="dcterms:W3CDTF">2020-01-09T03:08:06Z</dcterms:modified>
</cp:coreProperties>
</file>