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4"/>
  </p:notesMasterIdLst>
  <p:handoutMasterIdLst>
    <p:handoutMasterId r:id="rId5"/>
  </p:handoutMasterIdLst>
  <p:sldIdLst>
    <p:sldId id="915" r:id="rId2"/>
    <p:sldId id="1220" r:id="rId3"/>
  </p:sldIdLst>
  <p:sldSz cx="9906000" cy="6858000" type="A4"/>
  <p:notesSz cx="6802438" cy="99345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標楷體" pitchFamily="65" charset="-12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標楷體" pitchFamily="65" charset="-12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標楷體" pitchFamily="65" charset="-12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標楷體" pitchFamily="65" charset="-12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標楷體" pitchFamily="65" charset="-12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標楷體" pitchFamily="65" charset="-12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標楷體" pitchFamily="65" charset="-12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標楷體" pitchFamily="65" charset="-12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標楷體" pitchFamily="65" charset="-12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 pos="5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66"/>
    <a:srgbClr val="0066FF"/>
    <a:srgbClr val="0000FF"/>
    <a:srgbClr val="FF6600"/>
    <a:srgbClr val="9A57CD"/>
    <a:srgbClr val="A568D2"/>
    <a:srgbClr val="FFCC99"/>
    <a:srgbClr val="FF9966"/>
    <a:srgbClr val="FA3000"/>
    <a:srgbClr val="66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800" autoAdjust="0"/>
    <p:restoredTop sz="69634" autoAdjust="0"/>
  </p:normalViewPr>
  <p:slideViewPr>
    <p:cSldViewPr>
      <p:cViewPr>
        <p:scale>
          <a:sx n="66" d="100"/>
          <a:sy n="66" d="100"/>
        </p:scale>
        <p:origin x="-84" y="-108"/>
      </p:cViewPr>
      <p:guideLst>
        <p:guide orient="horz"/>
        <p:guide pos="528"/>
      </p:guideLst>
    </p:cSldViewPr>
  </p:slideViewPr>
  <p:outlineViewPr>
    <p:cViewPr>
      <p:scale>
        <a:sx n="33" d="100"/>
        <a:sy n="33" d="100"/>
      </p:scale>
      <p:origin x="0" y="3678"/>
    </p:cViewPr>
  </p:outlin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100" d="100"/>
        <a:sy n="100" d="100"/>
      </p:scale>
      <p:origin x="0" y="2628"/>
    </p:cViewPr>
  </p:sorterViewPr>
  <p:notesViewPr>
    <p:cSldViewPr>
      <p:cViewPr varScale="1">
        <p:scale>
          <a:sx n="57" d="100"/>
          <a:sy n="57" d="100"/>
        </p:scale>
        <p:origin x="-2148" y="-108"/>
      </p:cViewPr>
      <p:guideLst>
        <p:guide orient="horz" pos="3129"/>
        <p:guide pos="214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7512" cy="49982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594" tIns="46300" rIns="92594" bIns="46300" numCol="1" anchor="t" anchorCtr="0" compatLnSpc="1">
            <a:prstTxWarp prst="textNoShape">
              <a:avLst/>
            </a:prstTxWarp>
          </a:bodyPr>
          <a:lstStyle>
            <a:lvl1pPr defTabSz="927302" eaLnBrk="1" hangingPunct="1">
              <a:lnSpc>
                <a:spcPct val="100000"/>
              </a:lnSpc>
              <a:spcBef>
                <a:spcPct val="0"/>
              </a:spcBef>
              <a:defRPr kumimoji="0" sz="1200" b="0">
                <a:latin typeface="Tahoma" pitchFamily="34" charset="0"/>
                <a:ea typeface="標楷體" panose="03000509000000000000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927" y="1"/>
            <a:ext cx="2947512" cy="49982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594" tIns="46300" rIns="92594" bIns="46300" numCol="1" anchor="t" anchorCtr="0" compatLnSpc="1">
            <a:prstTxWarp prst="textNoShape">
              <a:avLst/>
            </a:prstTxWarp>
          </a:bodyPr>
          <a:lstStyle>
            <a:lvl1pPr algn="r" defTabSz="927302" eaLnBrk="1" hangingPunct="1">
              <a:lnSpc>
                <a:spcPct val="100000"/>
              </a:lnSpc>
              <a:spcBef>
                <a:spcPct val="0"/>
              </a:spcBef>
              <a:defRPr kumimoji="0" sz="1200" b="0">
                <a:latin typeface="Tahoma" pitchFamily="34" charset="0"/>
                <a:ea typeface="標楷體" panose="03000509000000000000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752"/>
            <a:ext cx="2947512" cy="49982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594" tIns="46300" rIns="92594" bIns="46300" numCol="1" anchor="b" anchorCtr="0" compatLnSpc="1">
            <a:prstTxWarp prst="textNoShape">
              <a:avLst/>
            </a:prstTxWarp>
          </a:bodyPr>
          <a:lstStyle>
            <a:lvl1pPr defTabSz="927302" eaLnBrk="1" hangingPunct="1">
              <a:lnSpc>
                <a:spcPct val="100000"/>
              </a:lnSpc>
              <a:spcBef>
                <a:spcPct val="0"/>
              </a:spcBef>
              <a:defRPr kumimoji="0" sz="1200" b="0">
                <a:latin typeface="Tahoma" pitchFamily="34" charset="0"/>
                <a:ea typeface="標楷體" panose="03000509000000000000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927" y="9434752"/>
            <a:ext cx="2947512" cy="49982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2594" tIns="46300" rIns="92594" bIns="46300" numCol="1" anchor="b" anchorCtr="0" compatLnSpc="1">
            <a:prstTxWarp prst="textNoShape">
              <a:avLst/>
            </a:prstTxWarp>
          </a:bodyPr>
          <a:lstStyle>
            <a:lvl1pPr algn="r" defTabSz="926276" eaLnBrk="1" hangingPunct="1">
              <a:defRPr kumimoji="0" sz="1200" b="0">
                <a:latin typeface="Tahoma" pitchFamily="34" charset="0"/>
              </a:defRPr>
            </a:lvl1pPr>
          </a:lstStyle>
          <a:p>
            <a:pPr>
              <a:defRPr/>
            </a:pPr>
            <a:fld id="{B58FF7DF-39C0-4570-96D8-4A74BCF46C93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1615506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4481" cy="5252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6616" tIns="43311" rIns="86616" bIns="43311" numCol="1" anchor="t" anchorCtr="0" compatLnSpc="1">
            <a:prstTxWarp prst="textNoShape">
              <a:avLst/>
            </a:prstTxWarp>
          </a:bodyPr>
          <a:lstStyle>
            <a:lvl1pPr defTabSz="865377" eaLnBrk="1" hangingPunct="1">
              <a:lnSpc>
                <a:spcPct val="100000"/>
              </a:lnSpc>
              <a:spcBef>
                <a:spcPct val="0"/>
              </a:spcBef>
              <a:defRPr kumimoji="0" sz="1200" b="0">
                <a:latin typeface="Tahoma" pitchFamily="34" charset="0"/>
                <a:ea typeface="標楷體" panose="03000509000000000000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6032" y="1"/>
            <a:ext cx="2898333" cy="5252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6616" tIns="43311" rIns="86616" bIns="43311" numCol="1" anchor="t" anchorCtr="0" compatLnSpc="1">
            <a:prstTxWarp prst="textNoShape">
              <a:avLst/>
            </a:prstTxWarp>
          </a:bodyPr>
          <a:lstStyle>
            <a:lvl1pPr algn="r" defTabSz="865377" eaLnBrk="1" hangingPunct="1">
              <a:lnSpc>
                <a:spcPct val="100000"/>
              </a:lnSpc>
              <a:spcBef>
                <a:spcPct val="0"/>
              </a:spcBef>
              <a:defRPr kumimoji="0" sz="1200" b="0">
                <a:latin typeface="Tahoma" pitchFamily="34" charset="0"/>
                <a:ea typeface="標楷體" panose="03000509000000000000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7713"/>
            <a:ext cx="5394325" cy="3735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3138" y="4704683"/>
            <a:ext cx="4982849" cy="4482538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6616" tIns="43311" rIns="86616" bIns="43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dirty="0" smtClean="0"/>
              <a:t>按一下以編輯母片</a:t>
            </a:r>
          </a:p>
          <a:p>
            <a:pPr lvl="1"/>
            <a:r>
              <a:rPr lang="zh-TW" altLang="en-US" noProof="0" dirty="0" smtClean="0"/>
              <a:t>第二層</a:t>
            </a:r>
          </a:p>
          <a:p>
            <a:pPr lvl="2"/>
            <a:r>
              <a:rPr lang="zh-TW" altLang="en-US" noProof="0" dirty="0" smtClean="0"/>
              <a:t>第三層</a:t>
            </a:r>
          </a:p>
          <a:p>
            <a:pPr lvl="3"/>
            <a:r>
              <a:rPr lang="zh-TW" altLang="en-US" noProof="0" dirty="0" smtClean="0"/>
              <a:t>第四層</a:t>
            </a:r>
          </a:p>
          <a:p>
            <a:pPr lvl="4"/>
            <a:r>
              <a:rPr lang="zh-TW" altLang="en-US" noProof="0" dirty="0" smtClean="0"/>
              <a:t>第五層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364"/>
            <a:ext cx="2974481" cy="5252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6616" tIns="43311" rIns="86616" bIns="43311" numCol="1" anchor="b" anchorCtr="0" compatLnSpc="1">
            <a:prstTxWarp prst="textNoShape">
              <a:avLst/>
            </a:prstTxWarp>
          </a:bodyPr>
          <a:lstStyle>
            <a:lvl1pPr defTabSz="865377" eaLnBrk="1" hangingPunct="1">
              <a:lnSpc>
                <a:spcPct val="100000"/>
              </a:lnSpc>
              <a:spcBef>
                <a:spcPct val="0"/>
              </a:spcBef>
              <a:defRPr kumimoji="0" sz="1200" b="0">
                <a:latin typeface="Tahoma" pitchFamily="34" charset="0"/>
                <a:ea typeface="標楷體" panose="03000509000000000000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6032" y="9409364"/>
            <a:ext cx="2898333" cy="52521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86616" tIns="43311" rIns="86616" bIns="43311" numCol="1" anchor="b" anchorCtr="0" compatLnSpc="1">
            <a:prstTxWarp prst="textNoShape">
              <a:avLst/>
            </a:prstTxWarp>
          </a:bodyPr>
          <a:lstStyle>
            <a:lvl1pPr algn="r" defTabSz="864419" eaLnBrk="1" hangingPunct="1">
              <a:defRPr kumimoji="0" sz="1200" b="0">
                <a:latin typeface="Tahoma" pitchFamily="34" charset="0"/>
              </a:defRPr>
            </a:lvl1pPr>
          </a:lstStyle>
          <a:p>
            <a:pPr>
              <a:defRPr/>
            </a:pPr>
            <a:fld id="{DD22EEED-C68A-44CD-A9C1-DE089BD532C5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19001433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2820245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b="1" dirty="0">
                <a:latin typeface="微軟正黑體" pitchFamily="34" charset="-120"/>
                <a:ea typeface="微軟正黑體" pitchFamily="34" charset="-120"/>
              </a:rPr>
              <a:t>明</a:t>
            </a:r>
            <a:r>
              <a:rPr lang="zh-TW" altLang="zh-TW" b="1" dirty="0">
                <a:latin typeface="微軟正黑體" pitchFamily="34" charset="-120"/>
                <a:ea typeface="微軟正黑體" pitchFamily="34" charset="-120"/>
              </a:rPr>
              <a:t>年度工作重點</a:t>
            </a:r>
            <a:r>
              <a:rPr lang="en-US" altLang="zh-TW" b="1" dirty="0">
                <a:latin typeface="微軟正黑體" pitchFamily="34" charset="-120"/>
                <a:ea typeface="微軟正黑體" pitchFamily="34" charset="-120"/>
              </a:rPr>
              <a:t>:</a:t>
            </a:r>
            <a:endParaRPr lang="en-US" altLang="zh-TW" dirty="0" smtClean="0"/>
          </a:p>
          <a:p>
            <a:r>
              <a:rPr lang="zh-TW" altLang="en-US" dirty="0">
                <a:solidFill>
                  <a:schemeClr val="dk1"/>
                </a:solidFill>
              </a:rPr>
              <a:t>水利署</a:t>
            </a:r>
            <a:r>
              <a:rPr lang="en-US" altLang="zh-TW" dirty="0">
                <a:solidFill>
                  <a:schemeClr val="dk1"/>
                </a:solidFill>
              </a:rPr>
              <a:t>:</a:t>
            </a:r>
            <a:r>
              <a:rPr lang="zh-TW" altLang="zh-TW" dirty="0">
                <a:solidFill>
                  <a:schemeClr val="dk1"/>
                </a:solidFill>
              </a:rPr>
              <a:t>規劃</a:t>
            </a:r>
            <a:r>
              <a:rPr lang="zh-TW" altLang="en-US" dirty="0">
                <a:solidFill>
                  <a:schemeClr val="dk1"/>
                </a:solidFill>
              </a:rPr>
              <a:t>於台灣</a:t>
            </a:r>
            <a:r>
              <a:rPr lang="zh-TW" altLang="zh-TW" dirty="0">
                <a:solidFill>
                  <a:schemeClr val="dk1"/>
                </a:solidFill>
              </a:rPr>
              <a:t>舉辦國際論壇及展覽</a:t>
            </a:r>
            <a:r>
              <a:rPr lang="en-US" altLang="zh-TW" dirty="0">
                <a:solidFill>
                  <a:schemeClr val="dk1"/>
                </a:solidFill>
              </a:rPr>
              <a:t>1</a:t>
            </a:r>
            <a:r>
              <a:rPr lang="zh-TW" altLang="en-US" dirty="0">
                <a:solidFill>
                  <a:schemeClr val="dk1"/>
                </a:solidFill>
              </a:rPr>
              <a:t>場</a:t>
            </a:r>
            <a:r>
              <a:rPr lang="zh-TW" altLang="zh-TW" dirty="0">
                <a:solidFill>
                  <a:schemeClr val="dk1"/>
                </a:solidFill>
              </a:rPr>
              <a:t>，邀請國內外專家、學者及商業買主來臺與國內產官學研界交流及洽談；並規劃帶領我國水利技術業者共同參與國際具代表性之水展覽</a:t>
            </a:r>
            <a:r>
              <a:rPr lang="en-US" altLang="zh-TW" dirty="0">
                <a:solidFill>
                  <a:schemeClr val="dk1"/>
                </a:solidFill>
              </a:rPr>
              <a:t>(2</a:t>
            </a:r>
            <a:r>
              <a:rPr lang="zh-TW" altLang="zh-TW" dirty="0">
                <a:solidFill>
                  <a:schemeClr val="dk1"/>
                </a:solidFill>
              </a:rPr>
              <a:t>場次</a:t>
            </a:r>
            <a:r>
              <a:rPr lang="en-US" altLang="zh-TW" dirty="0">
                <a:solidFill>
                  <a:schemeClr val="dk1"/>
                </a:solidFill>
              </a:rPr>
              <a:t>)</a:t>
            </a:r>
            <a:r>
              <a:rPr lang="zh-TW" altLang="zh-TW" dirty="0">
                <a:solidFill>
                  <a:schemeClr val="dk1"/>
                </a:solidFill>
              </a:rPr>
              <a:t>，透過政府支持將臺灣優秀水利產業輸出。</a:t>
            </a:r>
          </a:p>
          <a:p>
            <a:pPr algn="just">
              <a:lnSpc>
                <a:spcPts val="1599"/>
              </a:lnSpc>
              <a:spcAft>
                <a:spcPts val="0"/>
              </a:spcAft>
            </a:pPr>
            <a:r>
              <a:rPr lang="zh-TW" altLang="en-US" sz="1000" dirty="0">
                <a:latin typeface="微軟正黑體" pitchFamily="34" charset="-120"/>
                <a:ea typeface="微軟正黑體" pitchFamily="34" charset="-120"/>
              </a:rPr>
              <a:t>台水公司</a:t>
            </a:r>
            <a:r>
              <a:rPr lang="zh-TW" altLang="zh-TW" sz="1000" dirty="0">
                <a:latin typeface="微軟正黑體" pitchFamily="34" charset="-120"/>
                <a:ea typeface="微軟正黑體" pitchFamily="34" charset="-120"/>
              </a:rPr>
              <a:t>參加新南向、東南亞國家國際水利展覽或相關研討會，</a:t>
            </a:r>
            <a:r>
              <a:rPr lang="en-US" altLang="zh-TW" sz="1000" dirty="0">
                <a:latin typeface="微軟正黑體" pitchFamily="34" charset="-120"/>
                <a:ea typeface="微軟正黑體" pitchFamily="34" charset="-120"/>
              </a:rPr>
              <a:t>2</a:t>
            </a:r>
            <a:r>
              <a:rPr lang="zh-TW" altLang="en-US" sz="1000" dirty="0">
                <a:latin typeface="微軟正黑體" pitchFamily="34" charset="-120"/>
                <a:ea typeface="微軟正黑體" pitchFamily="34" charset="-120"/>
              </a:rPr>
              <a:t>場</a:t>
            </a:r>
            <a:r>
              <a:rPr lang="zh-TW" altLang="zh-TW" sz="1000" dirty="0">
                <a:latin typeface="微軟正黑體" pitchFamily="34" charset="-120"/>
                <a:ea typeface="微軟正黑體" pitchFamily="34" charset="-120"/>
              </a:rPr>
              <a:t>次。</a:t>
            </a:r>
            <a:endParaRPr lang="zh-TW" altLang="zh-TW" sz="1000" dirty="0">
              <a:latin typeface="微軟正黑體" pitchFamily="34" charset="-120"/>
              <a:ea typeface="微軟正黑體" pitchFamily="34" charset="-120"/>
              <a:cs typeface="Mangal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519348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>
            <a:lvl1pPr>
              <a:defRPr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ea typeface="標楷體" panose="03000509000000000000" pitchFamily="65" charset="-12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542911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標楷體" panose="03000509000000000000" pitchFamily="65" charset="-120"/>
              </a:defRPr>
            </a:lvl1pPr>
            <a:lvl2pPr>
              <a:defRPr>
                <a:ea typeface="標楷體" panose="03000509000000000000" pitchFamily="65" charset="-120"/>
              </a:defRPr>
            </a:lvl2pPr>
            <a:lvl3pPr>
              <a:defRPr>
                <a:ea typeface="標楷體" panose="03000509000000000000" pitchFamily="65" charset="-120"/>
              </a:defRPr>
            </a:lvl3pPr>
            <a:lvl4pPr>
              <a:defRPr>
                <a:ea typeface="標楷體" panose="03000509000000000000" pitchFamily="65" charset="-120"/>
              </a:defRPr>
            </a:lvl4pPr>
            <a:lvl5pPr>
              <a:defRPr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50648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ea typeface="標楷體" panose="03000509000000000000" pitchFamily="65" charset="-120"/>
              </a:defRPr>
            </a:lvl1pPr>
            <a:lvl2pPr>
              <a:defRPr>
                <a:ea typeface="標楷體" panose="03000509000000000000" pitchFamily="65" charset="-120"/>
              </a:defRPr>
            </a:lvl2pPr>
            <a:lvl3pPr>
              <a:defRPr>
                <a:ea typeface="標楷體" panose="03000509000000000000" pitchFamily="65" charset="-120"/>
              </a:defRPr>
            </a:lvl3pPr>
            <a:lvl4pPr>
              <a:defRPr>
                <a:ea typeface="標楷體" panose="03000509000000000000" pitchFamily="65" charset="-120"/>
              </a:defRPr>
            </a:lvl4pPr>
            <a:lvl5pPr>
              <a:defRPr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367335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94638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>
            <a:lvl1pPr>
              <a:defRPr>
                <a:ea typeface="標楷體" panose="03000509000000000000" pitchFamily="65" charset="-120"/>
              </a:defRPr>
            </a:lvl1pPr>
            <a:lvl2pPr>
              <a:defRPr>
                <a:ea typeface="標楷體" panose="03000509000000000000" pitchFamily="65" charset="-120"/>
              </a:defRPr>
            </a:lvl2pPr>
            <a:lvl3pPr>
              <a:defRPr>
                <a:ea typeface="標楷體" panose="03000509000000000000" pitchFamily="65" charset="-120"/>
              </a:defRPr>
            </a:lvl3pPr>
            <a:lvl4pPr>
              <a:defRPr>
                <a:ea typeface="標楷體" panose="03000509000000000000" pitchFamily="65" charset="-120"/>
              </a:defRPr>
            </a:lvl4pPr>
            <a:lvl5pPr>
              <a:defRPr>
                <a:ea typeface="標楷體" panose="03000509000000000000" pitchFamily="65" charset="-120"/>
              </a:defRPr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81319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ea typeface="標楷體" panose="03000509000000000000" pitchFamily="65" charset="-12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xmlns="" val="3756573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ea typeface="標楷體" panose="03000509000000000000" pitchFamily="65" charset="-120"/>
              </a:defRPr>
            </a:lvl1pPr>
            <a:lvl2pPr>
              <a:defRPr sz="2400">
                <a:ea typeface="標楷體" panose="03000509000000000000" pitchFamily="65" charset="-120"/>
              </a:defRPr>
            </a:lvl2pPr>
            <a:lvl3pPr>
              <a:defRPr sz="2000">
                <a:ea typeface="標楷體" panose="03000509000000000000" pitchFamily="65" charset="-120"/>
              </a:defRPr>
            </a:lvl3pPr>
            <a:lvl4pPr>
              <a:defRPr sz="1800">
                <a:ea typeface="標楷體" panose="03000509000000000000" pitchFamily="65" charset="-120"/>
              </a:defRPr>
            </a:lvl4pPr>
            <a:lvl5pPr>
              <a:defRPr sz="1800">
                <a:ea typeface="標楷體" panose="03000509000000000000" pitchFamily="65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ea typeface="標楷體" panose="03000509000000000000" pitchFamily="65" charset="-120"/>
              </a:defRPr>
            </a:lvl1pPr>
            <a:lvl2pPr>
              <a:defRPr sz="2400">
                <a:ea typeface="標楷體" panose="03000509000000000000" pitchFamily="65" charset="-120"/>
              </a:defRPr>
            </a:lvl2pPr>
            <a:lvl3pPr>
              <a:defRPr sz="2000">
                <a:ea typeface="標楷體" panose="03000509000000000000" pitchFamily="65" charset="-120"/>
              </a:defRPr>
            </a:lvl3pPr>
            <a:lvl4pPr>
              <a:defRPr sz="1800">
                <a:ea typeface="標楷體" panose="03000509000000000000" pitchFamily="65" charset="-120"/>
              </a:defRPr>
            </a:lvl4pPr>
            <a:lvl5pPr>
              <a:defRPr sz="1800">
                <a:ea typeface="標楷體" panose="03000509000000000000" pitchFamily="65" charset="-12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51718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標楷體" panose="03000509000000000000" pitchFamily="65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ea typeface="標楷體" panose="03000509000000000000" pitchFamily="65" charset="-120"/>
              </a:defRPr>
            </a:lvl1pPr>
            <a:lvl2pPr>
              <a:defRPr sz="2000">
                <a:ea typeface="標楷體" panose="03000509000000000000" pitchFamily="65" charset="-120"/>
              </a:defRPr>
            </a:lvl2pPr>
            <a:lvl3pPr>
              <a:defRPr sz="1800">
                <a:ea typeface="標楷體" panose="03000509000000000000" pitchFamily="65" charset="-120"/>
              </a:defRPr>
            </a:lvl3pPr>
            <a:lvl4pPr>
              <a:defRPr sz="1600">
                <a:ea typeface="標楷體" panose="03000509000000000000" pitchFamily="65" charset="-120"/>
              </a:defRPr>
            </a:lvl4pPr>
            <a:lvl5pPr>
              <a:defRPr sz="1600">
                <a:ea typeface="標楷體" panose="03000509000000000000" pitchFamily="65" charset="-12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ea typeface="標楷體" panose="03000509000000000000" pitchFamily="65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ea typeface="標楷體" panose="03000509000000000000" pitchFamily="65" charset="-120"/>
              </a:defRPr>
            </a:lvl1pPr>
            <a:lvl2pPr>
              <a:defRPr sz="2000">
                <a:ea typeface="標楷體" panose="03000509000000000000" pitchFamily="65" charset="-120"/>
              </a:defRPr>
            </a:lvl2pPr>
            <a:lvl3pPr>
              <a:defRPr sz="1800">
                <a:ea typeface="標楷體" panose="03000509000000000000" pitchFamily="65" charset="-120"/>
              </a:defRPr>
            </a:lvl3pPr>
            <a:lvl4pPr>
              <a:defRPr sz="1600">
                <a:ea typeface="標楷體" panose="03000509000000000000" pitchFamily="65" charset="-120"/>
              </a:defRPr>
            </a:lvl4pPr>
            <a:lvl5pPr>
              <a:defRPr sz="1600">
                <a:ea typeface="標楷體" panose="03000509000000000000" pitchFamily="65" charset="-12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698627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38498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3" descr="底圖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1113" y="-4763"/>
            <a:ext cx="9928226" cy="6880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34"/>
          <p:cNvSpPr txBox="1">
            <a:spLocks noChangeArrowheads="1"/>
          </p:cNvSpPr>
          <p:nvPr/>
        </p:nvSpPr>
        <p:spPr bwMode="auto">
          <a:xfrm>
            <a:off x="9232900" y="6303963"/>
            <a:ext cx="487363" cy="403225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defRPr/>
            </a:pPr>
            <a:fld id="{214A51E0-0ED1-4DA7-954F-7ACA0BC84454}" type="slidenum">
              <a:rPr lang="en-US" altLang="zh-TW" sz="2000" smtClean="0">
                <a:solidFill>
                  <a:srgbClr val="FF0000"/>
                </a:solidFill>
                <a:latin typeface="Times New Roman" pitchFamily="18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  <a:defRPr/>
              </a:pPr>
              <a:t>‹#›</a:t>
            </a:fld>
            <a:endParaRPr lang="en-US" altLang="zh-TW" sz="200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" name="矩形 3"/>
          <p:cNvSpPr>
            <a:spLocks noChangeArrowheads="1"/>
          </p:cNvSpPr>
          <p:nvPr userDrawn="1"/>
        </p:nvSpPr>
        <p:spPr bwMode="auto">
          <a:xfrm>
            <a:off x="776288" y="620713"/>
            <a:ext cx="9001125" cy="576262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/>
          <a:lstStyle>
            <a:lvl1pPr marL="342900" indent="-342900"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zh-TW" altLang="en-US" smtClean="0"/>
          </a:p>
        </p:txBody>
      </p:sp>
      <p:sp>
        <p:nvSpPr>
          <p:cNvPr id="5" name="矩形 4"/>
          <p:cNvSpPr>
            <a:spLocks noChangeArrowheads="1"/>
          </p:cNvSpPr>
          <p:nvPr userDrawn="1"/>
        </p:nvSpPr>
        <p:spPr bwMode="auto">
          <a:xfrm>
            <a:off x="920750" y="620713"/>
            <a:ext cx="8856663" cy="5762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marL="342900" indent="-342900"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190885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ea typeface="標楷體" panose="03000509000000000000" pitchFamily="65" charset="-120"/>
              </a:defRPr>
            </a:lvl1pPr>
            <a:lvl2pPr>
              <a:defRPr sz="2800">
                <a:ea typeface="標楷體" panose="03000509000000000000" pitchFamily="65" charset="-120"/>
              </a:defRPr>
            </a:lvl2pPr>
            <a:lvl3pPr>
              <a:defRPr sz="2400">
                <a:ea typeface="標楷體" panose="03000509000000000000" pitchFamily="65" charset="-120"/>
              </a:defRPr>
            </a:lvl3pPr>
            <a:lvl4pPr>
              <a:defRPr sz="2000">
                <a:ea typeface="標楷體" panose="03000509000000000000" pitchFamily="65" charset="-120"/>
              </a:defRPr>
            </a:lvl4pPr>
            <a:lvl5pPr>
              <a:defRPr sz="2000">
                <a:ea typeface="標楷體" panose="03000509000000000000" pitchFamily="65" charset="-12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標楷體" panose="03000509000000000000" pitchFamily="65" charset="-12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xmlns="" val="1075180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ea typeface="標楷體" panose="03000509000000000000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ea typeface="標楷體" panose="03000509000000000000" pitchFamily="65" charset="-12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dirty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ea typeface="標楷體" panose="03000509000000000000" pitchFamily="65" charset="-12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xmlns="" val="2925297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3" descr="底圖0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28225" cy="688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34"/>
          <p:cNvSpPr txBox="1">
            <a:spLocks noChangeArrowheads="1"/>
          </p:cNvSpPr>
          <p:nvPr/>
        </p:nvSpPr>
        <p:spPr bwMode="auto">
          <a:xfrm>
            <a:off x="9237663" y="6278563"/>
            <a:ext cx="490537" cy="403225"/>
          </a:xfrm>
          <a:prstGeom prst="rect">
            <a:avLst/>
          </a:prstGeom>
          <a:noFill/>
          <a:ln>
            <a:noFill/>
          </a:ln>
          <a:extLst/>
        </p:spPr>
        <p:txBody>
          <a:bodyPr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defRPr/>
            </a:pPr>
            <a:fld id="{DED4006B-F35F-4E29-8ADC-4C8191BAEBDD}" type="slidenum">
              <a:rPr lang="en-US" altLang="zh-TW" sz="200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  <a:defRPr/>
              </a:pPr>
              <a:t>‹#›</a:t>
            </a:fld>
            <a:endParaRPr lang="en-US" altLang="zh-TW" sz="200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9302750" y="5851525"/>
            <a:ext cx="358775" cy="360363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rgbClr val="999999">
                <a:alpha val="50000"/>
              </a:srgbClr>
            </a:prstShdw>
          </a:effectLst>
          <a:extLst/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03" r:id="rId1"/>
    <p:sldLayoutId id="2147485004" r:id="rId2"/>
    <p:sldLayoutId id="2147485005" r:id="rId3"/>
    <p:sldLayoutId id="2147485006" r:id="rId4"/>
    <p:sldLayoutId id="2147485007" r:id="rId5"/>
    <p:sldLayoutId id="2147485008" r:id="rId6"/>
    <p:sldLayoutId id="2147485014" r:id="rId7"/>
    <p:sldLayoutId id="2147485009" r:id="rId8"/>
    <p:sldLayoutId id="2147485010" r:id="rId9"/>
    <p:sldLayoutId id="2147485011" r:id="rId10"/>
    <p:sldLayoutId id="2147485012" r:id="rId11"/>
    <p:sldLayoutId id="2147485013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1" descr="底圖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763" y="-26988"/>
            <a:ext cx="9906001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Rectangle 6"/>
          <p:cNvSpPr>
            <a:spLocks noChangeArrowheads="1"/>
          </p:cNvSpPr>
          <p:nvPr/>
        </p:nvSpPr>
        <p:spPr bwMode="auto">
          <a:xfrm>
            <a:off x="819150" y="1557338"/>
            <a:ext cx="8034338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r">
              <a:lnSpc>
                <a:spcPct val="80000"/>
              </a:lnSpc>
              <a:spcBef>
                <a:spcPct val="20000"/>
              </a:spcBef>
            </a:pPr>
            <a:endParaRPr lang="zh-TW" altLang="en-US" sz="320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7477125" y="5949950"/>
            <a:ext cx="2387192" cy="4247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7A5C"/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altLang="zh-TW" sz="24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108</a:t>
            </a:r>
            <a:r>
              <a:rPr lang="zh-TW" altLang="en-US" sz="24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年</a:t>
            </a:r>
            <a:r>
              <a:rPr lang="en-US" altLang="zh-TW" sz="24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12</a:t>
            </a:r>
            <a:r>
              <a:rPr lang="zh-TW" altLang="en-US" sz="24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月</a:t>
            </a:r>
            <a:r>
              <a:rPr lang="en-US" altLang="zh-TW" sz="24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30</a:t>
            </a:r>
            <a:r>
              <a:rPr lang="zh-TW" altLang="en-US" sz="2400" dirty="0" smtClean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日</a:t>
            </a:r>
            <a:endParaRPr lang="zh-TW" altLang="en-US" sz="2400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222" name="標題 4"/>
          <p:cNvSpPr txBox="1">
            <a:spLocks/>
          </p:cNvSpPr>
          <p:nvPr/>
        </p:nvSpPr>
        <p:spPr bwMode="auto">
          <a:xfrm>
            <a:off x="84832" y="2276872"/>
            <a:ext cx="9764712" cy="210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9" tIns="45715" rIns="91429" bIns="45715"/>
          <a:lstStyle>
            <a:lvl1pPr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lang="zh-TW" altLang="en-US" sz="4400" dirty="0">
                <a:solidFill>
                  <a:srgbClr val="FFC000"/>
                </a:solidFill>
                <a:latin typeface="Microsoft YaHei" pitchFamily="34" charset="-122"/>
                <a:ea typeface="Microsoft YaHei" pitchFamily="34" charset="-122"/>
              </a:rPr>
              <a:t>工程產業全球化平臺第</a:t>
            </a:r>
            <a:r>
              <a:rPr lang="en-US" altLang="zh-TW" sz="4400" dirty="0">
                <a:solidFill>
                  <a:srgbClr val="FFC000"/>
                </a:solidFill>
                <a:latin typeface="Microsoft YaHei" pitchFamily="34" charset="-122"/>
                <a:ea typeface="Microsoft YaHei" pitchFamily="34" charset="-122"/>
              </a:rPr>
              <a:t>12</a:t>
            </a:r>
            <a:r>
              <a:rPr lang="zh-TW" altLang="en-US" sz="4400" dirty="0">
                <a:solidFill>
                  <a:srgbClr val="FFC000"/>
                </a:solidFill>
                <a:latin typeface="Microsoft YaHei" pitchFamily="34" charset="-122"/>
                <a:ea typeface="Microsoft YaHei" pitchFamily="34" charset="-122"/>
              </a:rPr>
              <a:t>次</a:t>
            </a:r>
            <a:r>
              <a:rPr lang="zh-TW" altLang="en-US" sz="4400" dirty="0" smtClean="0">
                <a:solidFill>
                  <a:srgbClr val="FFC000"/>
                </a:solidFill>
                <a:latin typeface="Microsoft YaHei" pitchFamily="34" charset="-122"/>
                <a:ea typeface="Microsoft YaHei" pitchFamily="34" charset="-122"/>
              </a:rPr>
              <a:t>會議</a:t>
            </a:r>
            <a:endParaRPr lang="en-US" altLang="zh-TW" sz="4400" dirty="0" smtClean="0">
              <a:solidFill>
                <a:srgbClr val="FFC000"/>
              </a:solidFill>
              <a:latin typeface="Microsoft YaHei" pitchFamily="34" charset="-122"/>
              <a:ea typeface="Microsoft YaHei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zh-TW" altLang="en-US" sz="4800" dirty="0" smtClean="0">
                <a:solidFill>
                  <a:srgbClr val="FFFF00"/>
                </a:solidFill>
                <a:latin typeface="Microsoft YaHei" pitchFamily="34" charset="-122"/>
                <a:ea typeface="Microsoft YaHei" pitchFamily="34" charset="-122"/>
              </a:rPr>
              <a:t>水資源工程輸出團隊</a:t>
            </a:r>
            <a:endParaRPr lang="en-US" altLang="zh-TW" sz="4800" dirty="0">
              <a:solidFill>
                <a:srgbClr val="FFFF00"/>
              </a:solidFill>
              <a:latin typeface="Microsoft YaHei" pitchFamily="34" charset="-122"/>
              <a:ea typeface="Microsoft YaHei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4922446"/>
              </p:ext>
            </p:extLst>
          </p:nvPr>
        </p:nvGraphicFramePr>
        <p:xfrm>
          <a:off x="344488" y="548680"/>
          <a:ext cx="9289032" cy="60463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4684"/>
                <a:gridCol w="4607359"/>
                <a:gridCol w="1783494"/>
                <a:gridCol w="1783495"/>
              </a:tblGrid>
              <a:tr h="56927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具體工作事項</a:t>
                      </a:r>
                      <a:endParaRPr lang="zh-TW" sz="1600" b="1" dirty="0">
                        <a:effectLst/>
                        <a:latin typeface="微軟正黑體" pitchFamily="34" charset="-120"/>
                        <a:ea typeface="微軟正黑體" pitchFamily="34" charset="-120"/>
                        <a:cs typeface="Mangal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600" b="1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本年度</a:t>
                      </a:r>
                      <a:r>
                        <a:rPr lang="zh-TW" sz="1600" b="1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辦理</a:t>
                      </a:r>
                      <a:r>
                        <a:rPr lang="zh-TW" sz="1600" b="1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情形</a:t>
                      </a:r>
                      <a:endParaRPr lang="zh-TW" sz="1600" b="1" dirty="0">
                        <a:effectLst/>
                        <a:latin typeface="微軟正黑體" pitchFamily="34" charset="-120"/>
                        <a:ea typeface="微軟正黑體" pitchFamily="34" charset="-120"/>
                        <a:cs typeface="Mangal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明年度工作重點</a:t>
                      </a:r>
                      <a:endParaRPr lang="zh-TW" sz="1600" b="1" dirty="0">
                        <a:effectLst/>
                        <a:latin typeface="微軟正黑體" pitchFamily="34" charset="-120"/>
                        <a:ea typeface="微軟正黑體" pitchFamily="34" charset="-120"/>
                        <a:cs typeface="Mangal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600" b="1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提升明年度得標金額之精進作為</a:t>
                      </a:r>
                      <a:endParaRPr lang="zh-TW" sz="1600" b="1" dirty="0">
                        <a:effectLst/>
                        <a:latin typeface="微軟正黑體" pitchFamily="34" charset="-120"/>
                        <a:ea typeface="微軟正黑體" pitchFamily="34" charset="-120"/>
                        <a:cs typeface="Mangal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4019">
                <a:tc>
                  <a:txBody>
                    <a:bodyPr/>
                    <a:lstStyle/>
                    <a:p>
                      <a:pPr marL="133985" indent="-13271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爭取水庫永續經營技術服務</a:t>
                      </a:r>
                      <a:endParaRPr lang="zh-TW" sz="1400" dirty="0">
                        <a:effectLst/>
                        <a:latin typeface="微軟正黑體" pitchFamily="34" charset="-120"/>
                        <a:ea typeface="微軟正黑體" pitchFamily="34" charset="-120"/>
                        <a:cs typeface="Mangal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7310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  <a:cs typeface="Mangal"/>
                        </a:rPr>
                        <a:t>現正籌備與合作國家確認水庫清淤合作項目。</a:t>
                      </a:r>
                    </a:p>
                  </a:txBody>
                  <a:tcPr marL="65405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7310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  <a:cs typeface="Mangal"/>
                        </a:rPr>
                        <a:t>本署已與合作國家建立雙方窗口，將定期召開會議討論合作項目及模式，加速雙方合作。</a:t>
                      </a:r>
                    </a:p>
                  </a:txBody>
                  <a:tcPr marL="65405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7310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  <a:cs typeface="Mangal"/>
                        </a:rPr>
                        <a:t>將與合作國家密集召開會議討論，確立未來合作方向。</a:t>
                      </a:r>
                    </a:p>
                  </a:txBody>
                  <a:tcPr marL="65405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45083">
                <a:tc>
                  <a:txBody>
                    <a:bodyPr/>
                    <a:lstStyle/>
                    <a:p>
                      <a:pPr marL="133985" indent="-13271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自來水工程整廠輸出技術服務</a:t>
                      </a:r>
                      <a:endParaRPr lang="zh-TW" sz="1400" dirty="0">
                        <a:effectLst/>
                        <a:latin typeface="微軟正黑體" pitchFamily="34" charset="-120"/>
                        <a:ea typeface="微軟正黑體" pitchFamily="34" charset="-120"/>
                        <a:cs typeface="Mangal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4300" indent="-114300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台水公司已於</a:t>
                      </a: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108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月偕同預定成立之</a:t>
                      </a: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PT. INDOMOSA WATER TECH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公司赴印尼東爪哇省馬浪縣</a:t>
                      </a: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(Malang)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現勘與案源資料收集；並於</a:t>
                      </a: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4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月份提供本公司類似規模之淨水場規劃設計資料予預定成立之</a:t>
                      </a: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PT. INDOMOSA WATER TECH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公司</a:t>
                      </a:r>
                    </a:p>
                    <a:p>
                      <a:pPr marL="114300" indent="-114300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該公司目前因印尼當地相關法律、股權問題而受阻，故尚未註冊成立</a:t>
                      </a:r>
                      <a:r>
                        <a:rPr 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。</a:t>
                      </a:r>
                      <a:endParaRPr lang="zh-TW" sz="1400" dirty="0">
                        <a:effectLst/>
                        <a:latin typeface="微軟正黑體" pitchFamily="34" charset="-120"/>
                        <a:ea typeface="微軟正黑體" pitchFamily="34" charset="-120"/>
                        <a:cs typeface="Mangal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協助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台灣水資源</a:t>
                      </a: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A-Team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廠商掌握案源，</a:t>
                      </a: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案</a:t>
                      </a: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/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年。</a:t>
                      </a:r>
                      <a:endParaRPr lang="zh-TW" sz="1400" dirty="0">
                        <a:effectLst/>
                        <a:latin typeface="微軟正黑體" pitchFamily="34" charset="-120"/>
                        <a:ea typeface="微軟正黑體" pitchFamily="34" charset="-120"/>
                        <a:cs typeface="Mangal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結合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外貿協會、在地台商，協助台灣水資源</a:t>
                      </a: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A-Team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廠商掌握可能的案源。</a:t>
                      </a:r>
                      <a:endParaRPr lang="zh-TW" sz="1400" dirty="0">
                        <a:effectLst/>
                        <a:latin typeface="微軟正黑體" pitchFamily="34" charset="-120"/>
                        <a:ea typeface="微軟正黑體" pitchFamily="34" charset="-120"/>
                        <a:cs typeface="Mangal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6033">
                <a:tc>
                  <a:txBody>
                    <a:bodyPr/>
                    <a:lstStyle/>
                    <a:p>
                      <a:pPr marL="133985" indent="-13271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sz="1400" dirty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推動水利國際合作交流</a:t>
                      </a:r>
                      <a:endParaRPr lang="zh-TW" sz="1400" dirty="0">
                        <a:effectLst/>
                        <a:latin typeface="微軟正黑體" pitchFamily="34" charset="-120"/>
                        <a:ea typeface="微軟正黑體" pitchFamily="34" charset="-120"/>
                        <a:cs typeface="Mangal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01295" indent="-20129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en-US" alt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108</a:t>
                      </a:r>
                      <a:r>
                        <a:rPr lang="zh-TW" altLang="en-US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年接待</a:t>
                      </a:r>
                      <a:r>
                        <a:rPr lang="zh-TW" altLang="en-US" sz="1400" kern="1200" dirty="0" smtClean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國際水協會</a:t>
                      </a:r>
                      <a:r>
                        <a:rPr lang="en-US" altLang="zh-TW" sz="1400" kern="1200" dirty="0" smtClean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(IWA)</a:t>
                      </a:r>
                      <a:r>
                        <a:rPr lang="zh-TW" altLang="en-US" sz="1400" kern="1200" dirty="0" smtClean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400" kern="1200" dirty="0" smtClean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泰國、新加坡</a:t>
                      </a:r>
                      <a:r>
                        <a:rPr lang="zh-TW" altLang="en-US" sz="1400" kern="1200" dirty="0" smtClean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、南非、美國及日本等國官員</a:t>
                      </a:r>
                      <a:r>
                        <a:rPr lang="en-US" altLang="zh-TW" sz="1400" kern="1200" dirty="0" smtClean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400" kern="1200" dirty="0" smtClean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及專家學者</a:t>
                      </a:r>
                      <a:r>
                        <a:rPr lang="en-US" altLang="zh-TW" sz="1400" kern="1200" dirty="0" smtClean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)</a:t>
                      </a:r>
                      <a:r>
                        <a:rPr lang="zh-TW" altLang="en-US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，相互交流水利經驗。</a:t>
                      </a:r>
                    </a:p>
                    <a:p>
                      <a:pPr marL="201295" indent="-20129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2.108</a:t>
                      </a:r>
                      <a:r>
                        <a:rPr lang="zh-TW" altLang="en-US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  <a:r>
                        <a:rPr lang="en-US" alt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7</a:t>
                      </a:r>
                      <a:r>
                        <a:rPr lang="zh-TW" altLang="en-US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月、</a:t>
                      </a:r>
                      <a:r>
                        <a:rPr lang="en-US" alt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8</a:t>
                      </a:r>
                      <a:r>
                        <a:rPr lang="zh-TW" altLang="en-US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月及</a:t>
                      </a:r>
                      <a:r>
                        <a:rPr lang="en-US" alt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11</a:t>
                      </a:r>
                      <a:r>
                        <a:rPr lang="zh-TW" altLang="en-US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r>
                        <a:rPr lang="zh-TW" altLang="en-US" sz="1400" dirty="0" smtClean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赴印尼、泰國及以色列辦理水產業商品展及商業媒合會</a:t>
                      </a:r>
                      <a:r>
                        <a:rPr lang="zh-TW" altLang="en-US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，向外拓展臺灣水利產業商機。</a:t>
                      </a:r>
                    </a:p>
                    <a:p>
                      <a:pPr marL="201295" indent="-20129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3.</a:t>
                      </a:r>
                      <a:r>
                        <a:rPr lang="zh-TW" altLang="en-US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en-US" alt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108</a:t>
                      </a:r>
                      <a:r>
                        <a:rPr lang="zh-TW" altLang="en-US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年</a:t>
                      </a:r>
                      <a:r>
                        <a:rPr lang="en-US" alt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9</a:t>
                      </a:r>
                      <a:r>
                        <a:rPr lang="zh-TW" altLang="en-US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月</a:t>
                      </a:r>
                      <a:r>
                        <a:rPr lang="en-US" alt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26</a:t>
                      </a:r>
                      <a:r>
                        <a:rPr lang="zh-TW" altLang="en-US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日至</a:t>
                      </a:r>
                      <a:r>
                        <a:rPr lang="en-US" altLang="zh-TW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28</a:t>
                      </a:r>
                      <a:r>
                        <a:rPr lang="zh-TW" altLang="en-US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日辦理「</a:t>
                      </a:r>
                      <a:r>
                        <a:rPr lang="en-US" altLang="zh-TW" sz="1400" dirty="0" smtClean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Water for the Future Summit &amp; Expo 2019</a:t>
                      </a:r>
                      <a:r>
                        <a:rPr lang="zh-TW" altLang="en-US" sz="1400" dirty="0" smtClean="0">
                          <a:effectLst/>
                          <a:latin typeface="微軟正黑體" pitchFamily="34" charset="-120"/>
                          <a:ea typeface="微軟正黑體" pitchFamily="34" charset="-120"/>
                        </a:rPr>
                        <a:t>」，並於本署展覽主題館及國際論壇邀請國外專家、學者及買主來臺洽談，以及企業參訪。</a:t>
                      </a:r>
                      <a:endParaRPr lang="zh-TW" sz="1400" dirty="0" smtClean="0">
                        <a:effectLst/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157163" indent="-222250" algn="just">
                        <a:lnSpc>
                          <a:spcPts val="1600"/>
                        </a:lnSpc>
                        <a:spcAft>
                          <a:spcPts val="700"/>
                        </a:spcAft>
                      </a:pP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4.108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年 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5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月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16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日前往越南順化市參加</a:t>
                      </a:r>
                      <a:r>
                        <a:rPr lang="en-US" sz="1400" kern="1200" dirty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4.0</a:t>
                      </a:r>
                      <a:r>
                        <a:rPr lang="zh-TW" sz="1400" kern="1200" dirty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國際水會議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，對外簡報宣傳台灣水處理技術；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9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月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25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日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~29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日台水公司魏董事長率員前往</a:t>
                      </a:r>
                      <a:r>
                        <a:rPr lang="zh-TW" sz="1400" kern="1200" dirty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印尼泗水三家縣自來水廠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參訪，建立彼此信任關係；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10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月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13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日</a:t>
                      </a:r>
                      <a:r>
                        <a:rPr lang="en-US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~20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日台水公司副總經理率員參加</a:t>
                      </a:r>
                      <a:r>
                        <a:rPr lang="zh-TW" sz="1400" kern="1200" dirty="0">
                          <a:solidFill>
                            <a:srgbClr val="FF0000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外貿協會印度案源開發團和亞洲智慧城市論壇</a:t>
                      </a:r>
                      <a:r>
                        <a:rPr 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。</a:t>
                      </a:r>
                      <a:endParaRPr lang="zh-TW" sz="1400" kern="1200" dirty="0">
                        <a:solidFill>
                          <a:schemeClr val="dk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57163" indent="-222250" algn="just" defTabSz="914400" rtl="0" eaLnBrk="1" latinLnBrk="0" hangingPunct="1">
                        <a:lnSpc>
                          <a:spcPts val="1600"/>
                        </a:lnSpc>
                        <a:spcAft>
                          <a:spcPts val="700"/>
                        </a:spcAft>
                      </a:pPr>
                      <a:r>
                        <a:rPr lang="en-US" alt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1.</a:t>
                      </a:r>
                      <a:r>
                        <a:rPr lang="zh-TW" alt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舉辦國際論壇及展覽</a:t>
                      </a:r>
                      <a:r>
                        <a:rPr lang="en-US" alt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1</a:t>
                      </a:r>
                      <a:r>
                        <a:rPr lang="zh-TW" altLang="en-US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場次。</a:t>
                      </a:r>
                      <a:endParaRPr lang="en-US" altLang="zh-TW" sz="1400" kern="1200" dirty="0" smtClean="0">
                        <a:solidFill>
                          <a:schemeClr val="dk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157163" indent="-222250" algn="just" defTabSz="914400" rtl="0" eaLnBrk="1" latinLnBrk="0" hangingPunct="1">
                        <a:lnSpc>
                          <a:spcPts val="1600"/>
                        </a:lnSpc>
                        <a:spcAft>
                          <a:spcPts val="700"/>
                        </a:spcAft>
                      </a:pPr>
                      <a:r>
                        <a:rPr lang="en-US" alt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2.</a:t>
                      </a:r>
                      <a:r>
                        <a:rPr lang="zh-TW" alt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參與國際具代表性之水展覽或相關研討會</a:t>
                      </a:r>
                      <a:r>
                        <a:rPr lang="en-US" alt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4</a:t>
                      </a:r>
                      <a:r>
                        <a:rPr lang="zh-TW" alt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場次</a:t>
                      </a:r>
                      <a:r>
                        <a:rPr lang="zh-TW" altLang="en-US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。</a:t>
                      </a:r>
                      <a:endParaRPr lang="en-US" altLang="zh-TW" sz="1400" kern="1200" dirty="0" smtClean="0">
                        <a:solidFill>
                          <a:schemeClr val="dk1"/>
                        </a:solidFill>
                        <a:effectLst/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3038" lvl="0" indent="-173038"/>
                      <a:r>
                        <a:rPr lang="en-US" alt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1.</a:t>
                      </a:r>
                      <a:r>
                        <a:rPr lang="zh-TW" alt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持續積極出席國際重要會議、研討會及展覽，行銷我國水利專業形象，開創國際合作之契機。</a:t>
                      </a:r>
                    </a:p>
                    <a:p>
                      <a:pPr marL="173038" indent="-173038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2.</a:t>
                      </a:r>
                      <a:r>
                        <a:rPr lang="zh-TW" sz="1400" kern="1200" dirty="0" smtClean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辦理</a:t>
                      </a:r>
                      <a:r>
                        <a:rPr lang="zh-TW" sz="1400" kern="1200" dirty="0">
                          <a:solidFill>
                            <a:schemeClr val="dk1"/>
                          </a:solidFill>
                          <a:effectLst/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新南向國家來台技術參訪，建立彼此信任關係。</a:t>
                      </a:r>
                    </a:p>
                  </a:txBody>
                  <a:tcPr marL="39373" marR="4128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1348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 sharing">
  <a:themeElements>
    <a:clrScheme name="Project shar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ct sharing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標楷體" pitchFamily="65" charset="-12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標楷體" pitchFamily="65" charset="-120"/>
            <a:ea typeface="標楷體" pitchFamily="65" charset="-120"/>
          </a:defRPr>
        </a:defPPr>
      </a:lstStyle>
    </a:lnDef>
  </a:objectDefaults>
  <a:extraClrSchemeLst>
    <a:extraClrScheme>
      <a:clrScheme name="Project shar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shar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shar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shar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shar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shar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shar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991208督導簡報</Template>
  <TotalTime>3904</TotalTime>
  <Words>591</Words>
  <Application>Microsoft Office PowerPoint</Application>
  <PresentationFormat>A4 紙張 (210x297 公釐)</PresentationFormat>
  <Paragraphs>30</Paragraphs>
  <Slides>2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Project sharing</vt:lpstr>
      <vt:lpstr>投影片 1</vt:lpstr>
      <vt:lpstr>投影片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使用者</dc:creator>
  <cp:lastModifiedBy>PCC</cp:lastModifiedBy>
  <cp:revision>490</cp:revision>
  <cp:lastPrinted>2019-12-23T10:17:04Z</cp:lastPrinted>
  <dcterms:created xsi:type="dcterms:W3CDTF">2016-03-07T11:52:31Z</dcterms:created>
  <dcterms:modified xsi:type="dcterms:W3CDTF">2019-12-26T02:55:33Z</dcterms:modified>
</cp:coreProperties>
</file>